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57" r:id="rId3"/>
    <p:sldId id="271" r:id="rId4"/>
    <p:sldId id="269" r:id="rId5"/>
    <p:sldId id="272" r:id="rId6"/>
    <p:sldId id="270" r:id="rId7"/>
    <p:sldId id="259" r:id="rId8"/>
    <p:sldId id="261" r:id="rId9"/>
    <p:sldId id="268" r:id="rId10"/>
    <p:sldId id="260" r:id="rId11"/>
    <p:sldId id="262" r:id="rId12"/>
    <p:sldId id="263" r:id="rId13"/>
    <p:sldId id="264" r:id="rId14"/>
    <p:sldId id="265" r:id="rId15"/>
    <p:sldId id="301" r:id="rId16"/>
    <p:sldId id="302" r:id="rId17"/>
    <p:sldId id="303" r:id="rId18"/>
    <p:sldId id="305" r:id="rId19"/>
    <p:sldId id="306" r:id="rId20"/>
    <p:sldId id="276" r:id="rId21"/>
    <p:sldId id="291" r:id="rId22"/>
    <p:sldId id="273" r:id="rId23"/>
    <p:sldId id="282" r:id="rId24"/>
    <p:sldId id="284" r:id="rId25"/>
    <p:sldId id="280" r:id="rId26"/>
    <p:sldId id="289" r:id="rId27"/>
    <p:sldId id="319" r:id="rId28"/>
    <p:sldId id="285" r:id="rId29"/>
    <p:sldId id="286" r:id="rId30"/>
    <p:sldId id="287" r:id="rId31"/>
    <p:sldId id="288" r:id="rId32"/>
    <p:sldId id="320" r:id="rId33"/>
    <p:sldId id="315" r:id="rId34"/>
    <p:sldId id="292" r:id="rId35"/>
    <p:sldId id="299" r:id="rId36"/>
    <p:sldId id="298" r:id="rId37"/>
    <p:sldId id="316" r:id="rId38"/>
    <p:sldId id="314" r:id="rId39"/>
    <p:sldId id="281" r:id="rId40"/>
    <p:sldId id="290" r:id="rId41"/>
    <p:sldId id="295" r:id="rId42"/>
    <p:sldId id="297" r:id="rId43"/>
    <p:sldId id="296" r:id="rId44"/>
    <p:sldId id="300" r:id="rId45"/>
    <p:sldId id="307" r:id="rId46"/>
    <p:sldId id="308" r:id="rId47"/>
    <p:sldId id="309" r:id="rId48"/>
    <p:sldId id="313" r:id="rId49"/>
    <p:sldId id="317" r:id="rId50"/>
    <p:sldId id="310" r:id="rId51"/>
    <p:sldId id="311" r:id="rId52"/>
    <p:sldId id="312" r:id="rId53"/>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muraliev" initials="m" lastIdx="0" clrIdx="0">
    <p:extLst>
      <p:ext uri="{19B8F6BF-5375-455C-9EA6-DF929625EA0E}">
        <p15:presenceInfo xmlns:p15="http://schemas.microsoft.com/office/powerpoint/2012/main" userId="m.omuraliev"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63" autoAdjust="0"/>
    <p:restoredTop sz="96279" autoAdjust="0"/>
  </p:normalViewPr>
  <p:slideViewPr>
    <p:cSldViewPr>
      <p:cViewPr>
        <p:scale>
          <a:sx n="130" d="100"/>
          <a:sy n="130" d="100"/>
        </p:scale>
        <p:origin x="1518" y="-1428"/>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A8B78E-3880-40CA-9570-3C70E7DD370A}" type="datetimeFigureOut">
              <a:rPr lang="ru-RU" smtClean="0"/>
              <a:t>26.02.2018</a:t>
            </a:fld>
            <a:endParaRPr lang="ru-RU"/>
          </a:p>
        </p:txBody>
      </p:sp>
      <p:sp>
        <p:nvSpPr>
          <p:cNvPr id="4" name="Образ слайда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9E5048-6DF4-41EA-B9A8-971ACE250460}" type="slidenum">
              <a:rPr lang="ru-RU" smtClean="0"/>
              <a:t>‹#›</a:t>
            </a:fld>
            <a:endParaRPr lang="ru-RU"/>
          </a:p>
        </p:txBody>
      </p:sp>
    </p:spTree>
    <p:extLst>
      <p:ext uri="{BB962C8B-B14F-4D97-AF65-F5344CB8AC3E}">
        <p14:creationId xmlns:p14="http://schemas.microsoft.com/office/powerpoint/2010/main" val="1772394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79E5048-6DF4-41EA-B9A8-971ACE250460}" type="slidenum">
              <a:rPr lang="ru-RU" smtClean="0"/>
              <a:t>3</a:t>
            </a:fld>
            <a:endParaRPr lang="ru-RU"/>
          </a:p>
        </p:txBody>
      </p:sp>
    </p:spTree>
    <p:extLst>
      <p:ext uri="{BB962C8B-B14F-4D97-AF65-F5344CB8AC3E}">
        <p14:creationId xmlns:p14="http://schemas.microsoft.com/office/powerpoint/2010/main" val="2846208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5"/>
            <a:ext cx="1543050" cy="780203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185"/>
            <a:ext cx="4514850" cy="7802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26.02.2018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26.02.2018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26.02.2018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26.02.2018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26.02.2018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26.02.2018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26.02.2018</a:t>
            </a:fld>
            <a:endParaRPr lang="ru-RU"/>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0" y="0"/>
            <a:ext cx="6858000" cy="9144000"/>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346348" y="1475656"/>
            <a:ext cx="6165304" cy="923330"/>
          </a:xfrm>
          <a:prstGeom prst="rect">
            <a:avLst/>
          </a:prstGeom>
          <a:noFill/>
        </p:spPr>
        <p:txBody>
          <a:bodyPr wrap="square" rtlCol="0">
            <a:spAutoFit/>
          </a:bodyPr>
          <a:lstStyle/>
          <a:p>
            <a:pPr algn="ctr"/>
            <a:r>
              <a:rPr lang="ru-RU" b="1" dirty="0" smtClean="0">
                <a:solidFill>
                  <a:schemeClr val="bg1"/>
                </a:solidFill>
                <a:latin typeface="Arial" pitchFamily="34" charset="0"/>
                <a:cs typeface="Arial" pitchFamily="34" charset="0"/>
              </a:rPr>
              <a:t>Кыргыз Республикасынын Өкмөтүнө караштуу Финансылык чалгындоо мамлекеттик кызматы (ФЧМК)</a:t>
            </a:r>
            <a:endParaRPr lang="ru-RU" b="1" dirty="0">
              <a:solidFill>
                <a:schemeClr val="bg1"/>
              </a:solidFill>
              <a:latin typeface="Arial" pitchFamily="34" charset="0"/>
              <a:cs typeface="Arial" pitchFamily="34" charset="0"/>
            </a:endParaRPr>
          </a:p>
        </p:txBody>
      </p:sp>
      <p:sp>
        <p:nvSpPr>
          <p:cNvPr id="9" name="TextBox 8"/>
          <p:cNvSpPr txBox="1"/>
          <p:nvPr/>
        </p:nvSpPr>
        <p:spPr>
          <a:xfrm>
            <a:off x="800708" y="5685512"/>
            <a:ext cx="5472608" cy="969496"/>
          </a:xfrm>
          <a:prstGeom prst="rect">
            <a:avLst/>
          </a:prstGeom>
          <a:noFill/>
        </p:spPr>
        <p:txBody>
          <a:bodyPr wrap="square" rtlCol="0">
            <a:spAutoFit/>
          </a:bodyPr>
          <a:lstStyle/>
          <a:p>
            <a:pPr algn="ctr">
              <a:spcBef>
                <a:spcPts val="600"/>
              </a:spcBef>
              <a:spcAft>
                <a:spcPts val="600"/>
              </a:spcAft>
            </a:pPr>
            <a:r>
              <a:rPr lang="ru-RU" sz="2400" b="1" dirty="0" smtClean="0">
                <a:solidFill>
                  <a:schemeClr val="bg1"/>
                </a:solidFill>
                <a:latin typeface="Arial" pitchFamily="34" charset="0"/>
                <a:cs typeface="Arial" pitchFamily="34" charset="0"/>
              </a:rPr>
              <a:t>ФЧМКнын ИШИ ЖӨНҮНДӨ ОТЧЕТ</a:t>
            </a:r>
          </a:p>
          <a:p>
            <a:pPr algn="ctr"/>
            <a:r>
              <a:rPr lang="ru-RU" sz="2800" b="1" dirty="0" smtClean="0">
                <a:solidFill>
                  <a:schemeClr val="bg1"/>
                </a:solidFill>
                <a:latin typeface="Arial Black" pitchFamily="34" charset="0"/>
                <a:cs typeface="Arial" pitchFamily="34" charset="0"/>
              </a:rPr>
              <a:t>2017</a:t>
            </a:r>
            <a:r>
              <a:rPr lang="en-US" sz="2800" b="1" dirty="0" smtClean="0">
                <a:solidFill>
                  <a:schemeClr val="bg1"/>
                </a:solidFill>
                <a:latin typeface="Arial Black" pitchFamily="34" charset="0"/>
                <a:cs typeface="Arial" pitchFamily="34" charset="0"/>
              </a:rPr>
              <a:t>-</a:t>
            </a:r>
            <a:r>
              <a:rPr lang="ru-RU" sz="2800" b="1" dirty="0" smtClean="0">
                <a:solidFill>
                  <a:schemeClr val="bg1"/>
                </a:solidFill>
                <a:latin typeface="Arial Black" pitchFamily="34" charset="0"/>
                <a:cs typeface="Arial" pitchFamily="34" charset="0"/>
              </a:rPr>
              <a:t>ЖЫЛ</a:t>
            </a:r>
            <a:endParaRPr lang="ru-RU" sz="2800" b="1" dirty="0">
              <a:solidFill>
                <a:schemeClr val="bg1"/>
              </a:solidFill>
              <a:latin typeface="Arial Black" pitchFamily="34" charset="0"/>
              <a:cs typeface="Arial" pitchFamily="34" charset="0"/>
            </a:endParaRP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6995" y="323528"/>
            <a:ext cx="980034" cy="980034"/>
          </a:xfrm>
          <a:prstGeom prst="rect">
            <a:avLst/>
          </a:prstGeom>
        </p:spPr>
      </p:pic>
      <p:graphicFrame>
        <p:nvGraphicFramePr>
          <p:cNvPr id="13" name="Объект 12"/>
          <p:cNvGraphicFramePr>
            <a:graphicFrameLocks noChangeAspect="1"/>
          </p:cNvGraphicFramePr>
          <p:nvPr>
            <p:extLst>
              <p:ext uri="{D42A27DB-BD31-4B8C-83A1-F6EECF244321}">
                <p14:modId xmlns:p14="http://schemas.microsoft.com/office/powerpoint/2010/main" val="3020610460"/>
              </p:ext>
            </p:extLst>
          </p:nvPr>
        </p:nvGraphicFramePr>
        <p:xfrm>
          <a:off x="2388945" y="2915816"/>
          <a:ext cx="2296133" cy="2298597"/>
        </p:xfrm>
        <a:graphic>
          <a:graphicData uri="http://schemas.openxmlformats.org/presentationml/2006/ole">
            <mc:AlternateContent xmlns:mc="http://schemas.openxmlformats.org/markup-compatibility/2006">
              <mc:Choice xmlns:v="urn:schemas-microsoft-com:vml" Requires="v">
                <p:oleObj spid="_x0000_s12693" name="CorelDRAW" r:id="rId4" imgW="1468208" imgH="1467899" progId="CorelDraw.Graphic.17">
                  <p:embed/>
                </p:oleObj>
              </mc:Choice>
              <mc:Fallback>
                <p:oleObj name="CorelDRAW" r:id="rId4" imgW="1468208" imgH="1467899" progId="CorelDraw.Graphic.17">
                  <p:embed/>
                  <p:pic>
                    <p:nvPicPr>
                      <p:cNvPr id="0" name="Объект 3"/>
                      <p:cNvPicPr>
                        <a:picLocks noChangeAspect="1" noChangeArrowheads="1"/>
                      </p:cNvPicPr>
                      <p:nvPr/>
                    </p:nvPicPr>
                    <p:blipFill>
                      <a:blip r:embed="rId5"/>
                      <a:srcRect/>
                      <a:stretch>
                        <a:fillRect/>
                      </a:stretch>
                    </p:blipFill>
                    <p:spPr bwMode="auto">
                      <a:xfrm>
                        <a:off x="2388945" y="2915816"/>
                        <a:ext cx="2296133" cy="229859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448111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5119" y="107504"/>
            <a:ext cx="360938" cy="360040"/>
          </a:xfrm>
          <a:prstGeom prst="rect">
            <a:avLst/>
          </a:prstGeom>
        </p:spPr>
      </p:pic>
      <p:sp>
        <p:nvSpPr>
          <p:cNvPr id="8" name="TextBox 7"/>
          <p:cNvSpPr txBox="1"/>
          <p:nvPr/>
        </p:nvSpPr>
        <p:spPr>
          <a:xfrm>
            <a:off x="235746" y="683567"/>
            <a:ext cx="6480311" cy="830997"/>
          </a:xfrm>
          <a:prstGeom prst="rect">
            <a:avLst/>
          </a:prstGeom>
          <a:noFill/>
        </p:spPr>
        <p:txBody>
          <a:bodyPr wrap="square" rtlCol="0">
            <a:spAutoFit/>
          </a:bodyPr>
          <a:lstStyle/>
          <a:p>
            <a:r>
              <a:rPr lang="ru-RU" sz="2400" b="1" dirty="0" smtClean="0">
                <a:solidFill>
                  <a:schemeClr val="accent1">
                    <a:lumMod val="50000"/>
                  </a:schemeClr>
                </a:solidFill>
                <a:latin typeface="Arial" pitchFamily="34" charset="0"/>
                <a:cs typeface="Arial" pitchFamily="34" charset="0"/>
              </a:rPr>
              <a:t>2.2</a:t>
            </a:r>
            <a:r>
              <a:rPr lang="en-US" sz="2400" b="1" dirty="0" smtClean="0">
                <a:solidFill>
                  <a:schemeClr val="accent1">
                    <a:lumMod val="50000"/>
                  </a:schemeClr>
                </a:solidFill>
                <a:latin typeface="Arial" pitchFamily="34" charset="0"/>
                <a:cs typeface="Arial" pitchFamily="34" charset="0"/>
              </a:rPr>
              <a:t>. </a:t>
            </a:r>
            <a:r>
              <a:rPr lang="ru-RU" sz="2400" b="1" dirty="0" smtClean="0">
                <a:solidFill>
                  <a:schemeClr val="accent1">
                    <a:lumMod val="50000"/>
                  </a:schemeClr>
                </a:solidFill>
                <a:latin typeface="Arial" pitchFamily="34" charset="0"/>
                <a:cs typeface="Arial" pitchFamily="34" charset="0"/>
              </a:rPr>
              <a:t>Террористтик жана экстремисттик ишти каржылоого каршы аракеттенүү</a:t>
            </a:r>
            <a:endParaRPr lang="ru-RU" sz="2400" b="1" dirty="0">
              <a:solidFill>
                <a:schemeClr val="accent1">
                  <a:lumMod val="50000"/>
                </a:schemeClr>
              </a:solidFill>
              <a:latin typeface="Arial" pitchFamily="34" charset="0"/>
              <a:cs typeface="Arial" pitchFamily="34"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62233"/>
            <a:ext cx="6858000" cy="2082850"/>
          </a:xfrm>
          <a:prstGeom prst="rect">
            <a:avLst/>
          </a:prstGeom>
        </p:spPr>
      </p:pic>
      <p:sp>
        <p:nvSpPr>
          <p:cNvPr id="12" name="Прямоугольник 11"/>
          <p:cNvSpPr/>
          <p:nvPr/>
        </p:nvSpPr>
        <p:spPr>
          <a:xfrm>
            <a:off x="321580" y="4060206"/>
            <a:ext cx="6337601" cy="83873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Arial Narrow" pitchFamily="34" charset="0"/>
              <a:cs typeface="Arial" pitchFamily="34" charset="0"/>
            </a:endParaRPr>
          </a:p>
        </p:txBody>
      </p:sp>
      <p:sp>
        <p:nvSpPr>
          <p:cNvPr id="13" name="Прямоугольник 12"/>
          <p:cNvSpPr/>
          <p:nvPr/>
        </p:nvSpPr>
        <p:spPr>
          <a:xfrm>
            <a:off x="533287" y="4932030"/>
            <a:ext cx="1872174" cy="243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latin typeface="Arial Narrow" pitchFamily="34" charset="0"/>
            </a:endParaRPr>
          </a:p>
        </p:txBody>
      </p:sp>
      <p:sp>
        <p:nvSpPr>
          <p:cNvPr id="14" name="Прямоугольник 13"/>
          <p:cNvSpPr/>
          <p:nvPr/>
        </p:nvSpPr>
        <p:spPr>
          <a:xfrm>
            <a:off x="2620015" y="4931673"/>
            <a:ext cx="1719443" cy="26166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latin typeface="Arial Narrow" pitchFamily="34" charset="0"/>
            </a:endParaRPr>
          </a:p>
        </p:txBody>
      </p:sp>
      <p:sp>
        <p:nvSpPr>
          <p:cNvPr id="15" name="Прямоугольник 14"/>
          <p:cNvSpPr/>
          <p:nvPr/>
        </p:nvSpPr>
        <p:spPr>
          <a:xfrm>
            <a:off x="4569354" y="4936424"/>
            <a:ext cx="1773991" cy="24944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latin typeface="Arial Narrow" pitchFamily="34" charset="0"/>
            </a:endParaRPr>
          </a:p>
        </p:txBody>
      </p:sp>
      <p:sp>
        <p:nvSpPr>
          <p:cNvPr id="16" name="TextBox 15"/>
          <p:cNvSpPr txBox="1"/>
          <p:nvPr/>
        </p:nvSpPr>
        <p:spPr>
          <a:xfrm>
            <a:off x="2641301" y="4933575"/>
            <a:ext cx="1043876" cy="276999"/>
          </a:xfrm>
          <a:prstGeom prst="rect">
            <a:avLst/>
          </a:prstGeom>
          <a:noFill/>
        </p:spPr>
        <p:txBody>
          <a:bodyPr wrap="none" rtlCol="0">
            <a:spAutoFit/>
          </a:bodyPr>
          <a:lstStyle/>
          <a:p>
            <a:r>
              <a:rPr lang="ru-RU" sz="1200" b="1" dirty="0" smtClean="0">
                <a:solidFill>
                  <a:schemeClr val="bg1"/>
                </a:solidFill>
                <a:latin typeface="Arial Narrow" pitchFamily="34" charset="0"/>
                <a:cs typeface="Arial" pitchFamily="34" charset="0"/>
              </a:rPr>
              <a:t>АЛДЫН АЛУУ</a:t>
            </a:r>
            <a:endParaRPr lang="ru-RU" sz="1200" b="1" dirty="0">
              <a:solidFill>
                <a:schemeClr val="bg1"/>
              </a:solidFill>
              <a:latin typeface="Arial Narrow" pitchFamily="34" charset="0"/>
              <a:cs typeface="Arial" pitchFamily="34" charset="0"/>
            </a:endParaRPr>
          </a:p>
        </p:txBody>
      </p:sp>
      <p:sp>
        <p:nvSpPr>
          <p:cNvPr id="17" name="TextBox 16"/>
          <p:cNvSpPr txBox="1"/>
          <p:nvPr/>
        </p:nvSpPr>
        <p:spPr>
          <a:xfrm>
            <a:off x="756877" y="4922361"/>
            <a:ext cx="843501" cy="276999"/>
          </a:xfrm>
          <a:prstGeom prst="rect">
            <a:avLst/>
          </a:prstGeom>
          <a:noFill/>
        </p:spPr>
        <p:txBody>
          <a:bodyPr wrap="none" rtlCol="0">
            <a:spAutoFit/>
          </a:bodyPr>
          <a:lstStyle/>
          <a:p>
            <a:r>
              <a:rPr lang="ru-RU" sz="1200" b="1" dirty="0" smtClean="0">
                <a:solidFill>
                  <a:schemeClr val="bg1"/>
                </a:solidFill>
                <a:latin typeface="Arial Narrow" pitchFamily="34" charset="0"/>
                <a:cs typeface="Arial" pitchFamily="34" charset="0"/>
              </a:rPr>
              <a:t>АНЫКТОО</a:t>
            </a:r>
          </a:p>
        </p:txBody>
      </p:sp>
      <p:sp>
        <p:nvSpPr>
          <p:cNvPr id="18" name="TextBox 17"/>
          <p:cNvSpPr txBox="1"/>
          <p:nvPr/>
        </p:nvSpPr>
        <p:spPr>
          <a:xfrm>
            <a:off x="4715530" y="4918903"/>
            <a:ext cx="1055097" cy="276999"/>
          </a:xfrm>
          <a:prstGeom prst="rect">
            <a:avLst/>
          </a:prstGeom>
          <a:noFill/>
        </p:spPr>
        <p:txBody>
          <a:bodyPr wrap="none" rtlCol="0">
            <a:spAutoFit/>
          </a:bodyPr>
          <a:lstStyle/>
          <a:p>
            <a:r>
              <a:rPr lang="ru-RU" sz="1200" b="1" dirty="0" smtClean="0">
                <a:solidFill>
                  <a:schemeClr val="bg1"/>
                </a:solidFill>
                <a:latin typeface="Arial Narrow" pitchFamily="34" charset="0"/>
                <a:cs typeface="Arial" pitchFamily="34" charset="0"/>
              </a:rPr>
              <a:t>БӨГӨТ КОЮУ</a:t>
            </a:r>
            <a:endParaRPr lang="ru-RU" sz="1200" b="1" dirty="0">
              <a:solidFill>
                <a:schemeClr val="bg1"/>
              </a:solidFill>
              <a:latin typeface="Arial Narrow" pitchFamily="34" charset="0"/>
              <a:cs typeface="Arial" pitchFamily="34" charset="0"/>
            </a:endParaRPr>
          </a:p>
        </p:txBody>
      </p:sp>
      <p:sp>
        <p:nvSpPr>
          <p:cNvPr id="19" name="Прямоугольник 18"/>
          <p:cNvSpPr/>
          <p:nvPr/>
        </p:nvSpPr>
        <p:spPr>
          <a:xfrm>
            <a:off x="305170" y="4067944"/>
            <a:ext cx="6354011" cy="830997"/>
          </a:xfrm>
          <a:prstGeom prst="rect">
            <a:avLst/>
          </a:prstGeom>
        </p:spPr>
        <p:txBody>
          <a:bodyPr wrap="square">
            <a:spAutoFit/>
          </a:bodyPr>
          <a:lstStyle/>
          <a:p>
            <a:pPr algn="just"/>
            <a:r>
              <a:rPr lang="ru-RU" sz="1600" b="1" dirty="0" smtClean="0">
                <a:latin typeface="Arial" pitchFamily="34" charset="0"/>
                <a:cs typeface="Arial" pitchFamily="34" charset="0"/>
              </a:rPr>
              <a:t>Кыргыз Республикасында террористтик жана экстремисттик ишти каржылоого каршы аракеттенүү боюнча чаралар системасы:</a:t>
            </a:r>
            <a:endParaRPr lang="ru-RU" sz="1600" dirty="0">
              <a:latin typeface="Arial" pitchFamily="34" charset="0"/>
              <a:cs typeface="Arial" pitchFamily="34" charset="0"/>
            </a:endParaRPr>
          </a:p>
        </p:txBody>
      </p:sp>
      <p:sp>
        <p:nvSpPr>
          <p:cNvPr id="22" name="Прямоугольник 21"/>
          <p:cNvSpPr/>
          <p:nvPr/>
        </p:nvSpPr>
        <p:spPr>
          <a:xfrm>
            <a:off x="468845" y="5173500"/>
            <a:ext cx="1879774" cy="1492716"/>
          </a:xfrm>
          <a:prstGeom prst="rect">
            <a:avLst/>
          </a:prstGeom>
        </p:spPr>
        <p:txBody>
          <a:bodyPr wrap="square">
            <a:spAutoFit/>
          </a:bodyPr>
          <a:lstStyle/>
          <a:p>
            <a:pPr marL="171450" indent="-171450" algn="just">
              <a:spcBef>
                <a:spcPts val="300"/>
              </a:spcBef>
              <a:spcAft>
                <a:spcPts val="300"/>
              </a:spcAft>
              <a:buFont typeface="Wingdings" pitchFamily="2" charset="2"/>
              <a:buChar char="ü"/>
            </a:pPr>
            <a:r>
              <a:rPr lang="ru-RU" sz="900" dirty="0" smtClean="0">
                <a:solidFill>
                  <a:srgbClr val="000000"/>
                </a:solidFill>
                <a:latin typeface="Arial Narrow" pitchFamily="34" charset="0"/>
                <a:cs typeface="Arial" pitchFamily="34" charset="0"/>
              </a:rPr>
              <a:t>Укук коргоо органдарынын суроо-талаптары боюнча финансылык иликтөөлөрдү жүргүзүү </a:t>
            </a:r>
          </a:p>
          <a:p>
            <a:pPr marL="171450" indent="-171450" algn="just">
              <a:spcBef>
                <a:spcPts val="300"/>
              </a:spcBef>
              <a:spcAft>
                <a:spcPts val="300"/>
              </a:spcAft>
              <a:buFont typeface="Wingdings" pitchFamily="2" charset="2"/>
              <a:buChar char="ü"/>
            </a:pPr>
            <a:r>
              <a:rPr lang="ru-RU" sz="900" dirty="0" smtClean="0">
                <a:solidFill>
                  <a:srgbClr val="000000"/>
                </a:solidFill>
                <a:latin typeface="Arial Narrow" pitchFamily="34" charset="0"/>
                <a:cs typeface="Arial" pitchFamily="34" charset="0"/>
              </a:rPr>
              <a:t>Тобокелдик-мониторинг («Барьер» операциясы)</a:t>
            </a:r>
          </a:p>
          <a:p>
            <a:pPr marL="171450" indent="-171450" algn="just">
              <a:spcBef>
                <a:spcPts val="300"/>
              </a:spcBef>
              <a:spcAft>
                <a:spcPts val="300"/>
              </a:spcAft>
              <a:buFont typeface="Wingdings" pitchFamily="2" charset="2"/>
              <a:buChar char="ü"/>
            </a:pPr>
            <a:r>
              <a:rPr lang="ru-RU" sz="900" dirty="0" smtClean="0">
                <a:latin typeface="Arial Narrow" pitchFamily="34" charset="0"/>
                <a:cs typeface="Arial" pitchFamily="34" charset="0"/>
              </a:rPr>
              <a:t>Чет өлкөлүк финансылык чалгындоо бөлүмдөрүнөн жана эл аралык уюмдардан маалымат алуу</a:t>
            </a:r>
            <a:endParaRPr lang="ru-RU" sz="900" dirty="0">
              <a:latin typeface="Arial Narrow" pitchFamily="34" charset="0"/>
              <a:cs typeface="Arial" pitchFamily="34" charset="0"/>
            </a:endParaRPr>
          </a:p>
        </p:txBody>
      </p:sp>
      <p:sp>
        <p:nvSpPr>
          <p:cNvPr id="26" name="Прямоугольник 25"/>
          <p:cNvSpPr/>
          <p:nvPr/>
        </p:nvSpPr>
        <p:spPr>
          <a:xfrm>
            <a:off x="2569293" y="5193340"/>
            <a:ext cx="1623048" cy="1638910"/>
          </a:xfrm>
          <a:prstGeom prst="rect">
            <a:avLst/>
          </a:prstGeom>
        </p:spPr>
        <p:txBody>
          <a:bodyPr wrap="square">
            <a:spAutoFit/>
          </a:bodyPr>
          <a:lstStyle/>
          <a:p>
            <a:pPr marL="171450" indent="-171450">
              <a:spcBef>
                <a:spcPts val="300"/>
              </a:spcBef>
              <a:spcAft>
                <a:spcPts val="300"/>
              </a:spcAft>
              <a:buFont typeface="Wingdings" pitchFamily="2" charset="2"/>
              <a:buChar char="ü"/>
            </a:pPr>
            <a:r>
              <a:rPr lang="ru-RU" sz="900" dirty="0" smtClean="0">
                <a:solidFill>
                  <a:srgbClr val="000000"/>
                </a:solidFill>
                <a:latin typeface="Arial Narrow" pitchFamily="34" charset="0"/>
                <a:cs typeface="Arial" pitchFamily="34" charset="0"/>
              </a:rPr>
              <a:t>Укуктук чектөөлөрдү кабыл алуу</a:t>
            </a:r>
            <a:endParaRPr lang="ru-RU" sz="900" dirty="0">
              <a:solidFill>
                <a:srgbClr val="000000"/>
              </a:solidFill>
              <a:latin typeface="Arial Narrow" pitchFamily="34" charset="0"/>
              <a:cs typeface="Arial" pitchFamily="34" charset="0"/>
            </a:endParaRPr>
          </a:p>
          <a:p>
            <a:pPr marL="171450" indent="-171450">
              <a:spcBef>
                <a:spcPts val="300"/>
              </a:spcBef>
              <a:spcAft>
                <a:spcPts val="300"/>
              </a:spcAft>
              <a:buFont typeface="Wingdings" pitchFamily="2" charset="2"/>
              <a:buChar char="ü"/>
            </a:pPr>
            <a:r>
              <a:rPr lang="ru-RU" sz="900" dirty="0" smtClean="0">
                <a:solidFill>
                  <a:srgbClr val="000000"/>
                </a:solidFill>
                <a:latin typeface="Arial Narrow" pitchFamily="34" charset="0"/>
                <a:cs typeface="Arial" pitchFamily="34" charset="0"/>
              </a:rPr>
              <a:t>Индикаторлордун системасын иштеп чыгуу</a:t>
            </a:r>
            <a:endParaRPr lang="ru-RU" sz="900" dirty="0">
              <a:solidFill>
                <a:srgbClr val="000000"/>
              </a:solidFill>
              <a:latin typeface="Arial Narrow" pitchFamily="34" charset="0"/>
              <a:cs typeface="Arial" pitchFamily="34" charset="0"/>
            </a:endParaRPr>
          </a:p>
          <a:p>
            <a:pPr marL="171450" indent="-171450">
              <a:spcBef>
                <a:spcPts val="300"/>
              </a:spcBef>
              <a:spcAft>
                <a:spcPts val="300"/>
              </a:spcAft>
              <a:buFont typeface="Wingdings" pitchFamily="2" charset="2"/>
              <a:buChar char="ü"/>
            </a:pPr>
            <a:r>
              <a:rPr lang="ru-RU" sz="900" dirty="0" smtClean="0">
                <a:solidFill>
                  <a:srgbClr val="000000"/>
                </a:solidFill>
                <a:latin typeface="Arial Narrow" pitchFamily="34" charset="0"/>
                <a:cs typeface="Arial" pitchFamily="34" charset="0"/>
              </a:rPr>
              <a:t>Системанын катышуучуларынын чараларды сактоосун мониторингдөө </a:t>
            </a:r>
            <a:endParaRPr lang="ru-RU" sz="900" dirty="0">
              <a:solidFill>
                <a:srgbClr val="000000"/>
              </a:solidFill>
              <a:latin typeface="Arial Narrow" pitchFamily="34" charset="0"/>
              <a:cs typeface="Arial" pitchFamily="34" charset="0"/>
            </a:endParaRPr>
          </a:p>
          <a:p>
            <a:pPr marL="171450" indent="-171450">
              <a:spcBef>
                <a:spcPts val="600"/>
              </a:spcBef>
              <a:spcAft>
                <a:spcPts val="600"/>
              </a:spcAft>
              <a:buFont typeface="Wingdings" pitchFamily="2" charset="2"/>
              <a:buChar char="ü"/>
            </a:pPr>
            <a:endParaRPr lang="ru-RU" sz="1100" dirty="0">
              <a:latin typeface="Arial Narrow" pitchFamily="34" charset="0"/>
              <a:cs typeface="Arial" pitchFamily="34" charset="0"/>
            </a:endParaRPr>
          </a:p>
        </p:txBody>
      </p:sp>
      <p:sp>
        <p:nvSpPr>
          <p:cNvPr id="27" name="Прямоугольник 26"/>
          <p:cNvSpPr/>
          <p:nvPr/>
        </p:nvSpPr>
        <p:spPr>
          <a:xfrm>
            <a:off x="4495559" y="5177244"/>
            <a:ext cx="1847786" cy="869469"/>
          </a:xfrm>
          <a:prstGeom prst="rect">
            <a:avLst/>
          </a:prstGeom>
        </p:spPr>
        <p:txBody>
          <a:bodyPr wrap="square">
            <a:spAutoFit/>
          </a:bodyPr>
          <a:lstStyle/>
          <a:p>
            <a:pPr marL="171450" indent="-171450">
              <a:spcBef>
                <a:spcPts val="300"/>
              </a:spcBef>
              <a:spcAft>
                <a:spcPts val="300"/>
              </a:spcAft>
              <a:buFont typeface="Wingdings" pitchFamily="2" charset="2"/>
              <a:buChar char="ü"/>
            </a:pPr>
            <a:r>
              <a:rPr lang="ru-RU" sz="900" dirty="0" smtClean="0">
                <a:solidFill>
                  <a:srgbClr val="000000"/>
                </a:solidFill>
                <a:latin typeface="Arial Narrow" pitchFamily="34" charset="0"/>
                <a:cs typeface="Arial" pitchFamily="34" charset="0"/>
              </a:rPr>
              <a:t>Тизмекке киргизүү </a:t>
            </a:r>
            <a:endParaRPr lang="ru-RU" sz="900" dirty="0">
              <a:solidFill>
                <a:srgbClr val="000000"/>
              </a:solidFill>
              <a:latin typeface="Arial Narrow" pitchFamily="34" charset="0"/>
              <a:cs typeface="Arial" pitchFamily="34" charset="0"/>
            </a:endParaRPr>
          </a:p>
          <a:p>
            <a:pPr marL="171450" indent="-171450">
              <a:spcBef>
                <a:spcPts val="300"/>
              </a:spcBef>
              <a:spcAft>
                <a:spcPts val="300"/>
              </a:spcAft>
              <a:buFont typeface="Wingdings" pitchFamily="2" charset="2"/>
              <a:buChar char="ü"/>
            </a:pPr>
            <a:r>
              <a:rPr lang="ru-RU" sz="900" dirty="0" smtClean="0">
                <a:solidFill>
                  <a:srgbClr val="000000"/>
                </a:solidFill>
                <a:latin typeface="Arial Narrow" pitchFamily="34" charset="0"/>
                <a:cs typeface="Arial" pitchFamily="34" charset="0"/>
              </a:rPr>
              <a:t>Финансылык каражаттарды жана активдерди бир калыпта кармоо</a:t>
            </a:r>
            <a:endParaRPr lang="ru-RU" sz="900" dirty="0">
              <a:solidFill>
                <a:srgbClr val="000000"/>
              </a:solidFill>
              <a:latin typeface="Arial Narrow" pitchFamily="34" charset="0"/>
              <a:cs typeface="Arial" pitchFamily="34" charset="0"/>
            </a:endParaRPr>
          </a:p>
          <a:p>
            <a:pPr>
              <a:spcBef>
                <a:spcPts val="600"/>
              </a:spcBef>
              <a:spcAft>
                <a:spcPts val="600"/>
              </a:spcAft>
            </a:pPr>
            <a:r>
              <a:rPr lang="ru-RU" sz="1100" dirty="0" smtClean="0">
                <a:latin typeface="Arial Narrow" pitchFamily="34" charset="0"/>
              </a:rPr>
              <a:t> </a:t>
            </a:r>
            <a:endParaRPr lang="ru-RU" sz="1100" dirty="0">
              <a:latin typeface="Arial Narrow" pitchFamily="34" charset="0"/>
              <a:cs typeface="Arial" pitchFamily="34" charset="0"/>
            </a:endParaRPr>
          </a:p>
        </p:txBody>
      </p:sp>
      <p:sp>
        <p:nvSpPr>
          <p:cNvPr id="28" name="Прямоугольник 27"/>
          <p:cNvSpPr/>
          <p:nvPr/>
        </p:nvSpPr>
        <p:spPr>
          <a:xfrm>
            <a:off x="584507" y="7227271"/>
            <a:ext cx="1828660" cy="45199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latin typeface="Arial Narrow" pitchFamily="34" charset="0"/>
            </a:endParaRPr>
          </a:p>
        </p:txBody>
      </p:sp>
      <p:sp>
        <p:nvSpPr>
          <p:cNvPr id="29" name="Прямоугольник 28"/>
          <p:cNvSpPr/>
          <p:nvPr/>
        </p:nvSpPr>
        <p:spPr>
          <a:xfrm>
            <a:off x="2667478" y="7223795"/>
            <a:ext cx="1719443" cy="45235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latin typeface="Arial Narrow" pitchFamily="34" charset="0"/>
            </a:endParaRPr>
          </a:p>
        </p:txBody>
      </p:sp>
      <p:sp>
        <p:nvSpPr>
          <p:cNvPr id="30" name="Прямоугольник 29"/>
          <p:cNvSpPr/>
          <p:nvPr/>
        </p:nvSpPr>
        <p:spPr>
          <a:xfrm>
            <a:off x="4569354" y="7221515"/>
            <a:ext cx="1782255" cy="447601"/>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latin typeface="Arial Narrow" pitchFamily="34" charset="0"/>
            </a:endParaRPr>
          </a:p>
        </p:txBody>
      </p:sp>
      <p:sp>
        <p:nvSpPr>
          <p:cNvPr id="31" name="TextBox 30"/>
          <p:cNvSpPr txBox="1"/>
          <p:nvPr/>
        </p:nvSpPr>
        <p:spPr>
          <a:xfrm>
            <a:off x="2699653" y="7214482"/>
            <a:ext cx="1698157" cy="461665"/>
          </a:xfrm>
          <a:prstGeom prst="rect">
            <a:avLst/>
          </a:prstGeom>
          <a:noFill/>
        </p:spPr>
        <p:txBody>
          <a:bodyPr wrap="square" rtlCol="0">
            <a:spAutoFit/>
          </a:bodyPr>
          <a:lstStyle/>
          <a:p>
            <a:pPr algn="ctr"/>
            <a:r>
              <a:rPr lang="ky-KG" sz="1200" b="1" dirty="0" smtClean="0">
                <a:solidFill>
                  <a:schemeClr val="bg1"/>
                </a:solidFill>
                <a:latin typeface="Arial Narrow" pitchFamily="34" charset="0"/>
                <a:cs typeface="Arial" pitchFamily="34" charset="0"/>
              </a:rPr>
              <a:t>КАРАЖАТТАРДЫ КОТОРУУ</a:t>
            </a:r>
            <a:endParaRPr lang="ru-RU" sz="1200" b="1" dirty="0">
              <a:solidFill>
                <a:schemeClr val="bg1"/>
              </a:solidFill>
              <a:latin typeface="Arial Narrow" pitchFamily="34" charset="0"/>
              <a:cs typeface="Arial" pitchFamily="34" charset="0"/>
            </a:endParaRPr>
          </a:p>
        </p:txBody>
      </p:sp>
      <p:sp>
        <p:nvSpPr>
          <p:cNvPr id="32" name="TextBox 31"/>
          <p:cNvSpPr txBox="1"/>
          <p:nvPr/>
        </p:nvSpPr>
        <p:spPr>
          <a:xfrm>
            <a:off x="587210" y="7224631"/>
            <a:ext cx="1757413" cy="461665"/>
          </a:xfrm>
          <a:prstGeom prst="rect">
            <a:avLst/>
          </a:prstGeom>
          <a:noFill/>
        </p:spPr>
        <p:txBody>
          <a:bodyPr wrap="square" rtlCol="0">
            <a:spAutoFit/>
          </a:bodyPr>
          <a:lstStyle/>
          <a:p>
            <a:pPr algn="ctr"/>
            <a:r>
              <a:rPr lang="ky-KG" sz="1200" b="1" dirty="0" smtClean="0">
                <a:solidFill>
                  <a:schemeClr val="bg1"/>
                </a:solidFill>
                <a:latin typeface="Arial Narrow" pitchFamily="34" charset="0"/>
                <a:cs typeface="Arial" pitchFamily="34" charset="0"/>
              </a:rPr>
              <a:t>КАРАЖАТТАРДЫ ТАРТУУ</a:t>
            </a:r>
            <a:endParaRPr lang="ru-RU" sz="1200" b="1" dirty="0" smtClean="0">
              <a:solidFill>
                <a:schemeClr val="bg1"/>
              </a:solidFill>
              <a:latin typeface="Arial Narrow" pitchFamily="34" charset="0"/>
              <a:cs typeface="Arial" pitchFamily="34" charset="0"/>
            </a:endParaRPr>
          </a:p>
        </p:txBody>
      </p:sp>
      <p:sp>
        <p:nvSpPr>
          <p:cNvPr id="33" name="TextBox 32"/>
          <p:cNvSpPr txBox="1"/>
          <p:nvPr/>
        </p:nvSpPr>
        <p:spPr>
          <a:xfrm>
            <a:off x="4802289" y="7203994"/>
            <a:ext cx="1316386" cy="461665"/>
          </a:xfrm>
          <a:prstGeom prst="rect">
            <a:avLst/>
          </a:prstGeom>
          <a:noFill/>
        </p:spPr>
        <p:txBody>
          <a:bodyPr wrap="none" rtlCol="0">
            <a:spAutoFit/>
          </a:bodyPr>
          <a:lstStyle/>
          <a:p>
            <a:pPr algn="ctr"/>
            <a:r>
              <a:rPr lang="ky-KG" sz="1200" b="1" dirty="0" smtClean="0">
                <a:solidFill>
                  <a:schemeClr val="bg1"/>
                </a:solidFill>
                <a:latin typeface="Arial Narrow" pitchFamily="34" charset="0"/>
                <a:cs typeface="Arial" pitchFamily="34" charset="0"/>
              </a:rPr>
              <a:t>КАРАЖАТТАРДЫ </a:t>
            </a:r>
          </a:p>
          <a:p>
            <a:pPr algn="ctr"/>
            <a:r>
              <a:rPr lang="ky-KG" sz="1200" b="1" dirty="0" smtClean="0">
                <a:solidFill>
                  <a:schemeClr val="bg1"/>
                </a:solidFill>
                <a:latin typeface="Arial Narrow" pitchFamily="34" charset="0"/>
                <a:cs typeface="Arial" pitchFamily="34" charset="0"/>
              </a:rPr>
              <a:t>ПАЙДАЛАНУУ</a:t>
            </a:r>
            <a:endParaRPr lang="ru-RU" sz="1200" b="1" dirty="0" smtClean="0">
              <a:solidFill>
                <a:schemeClr val="bg1"/>
              </a:solidFill>
              <a:latin typeface="Arial Narrow" pitchFamily="34" charset="0"/>
              <a:cs typeface="Arial" pitchFamily="34" charset="0"/>
            </a:endParaRPr>
          </a:p>
        </p:txBody>
      </p:sp>
      <p:sp>
        <p:nvSpPr>
          <p:cNvPr id="34" name="Прямоугольник 33"/>
          <p:cNvSpPr/>
          <p:nvPr/>
        </p:nvSpPr>
        <p:spPr>
          <a:xfrm>
            <a:off x="525480" y="7676147"/>
            <a:ext cx="1879981" cy="1492716"/>
          </a:xfrm>
          <a:prstGeom prst="rect">
            <a:avLst/>
          </a:prstGeom>
        </p:spPr>
        <p:txBody>
          <a:bodyPr wrap="square">
            <a:spAutoFit/>
          </a:bodyPr>
          <a:lstStyle/>
          <a:p>
            <a:pPr algn="just">
              <a:spcBef>
                <a:spcPts val="300"/>
              </a:spcBef>
              <a:spcAft>
                <a:spcPts val="300"/>
              </a:spcAft>
            </a:pPr>
            <a:r>
              <a:rPr lang="ru-RU" sz="900" dirty="0" smtClean="0">
                <a:latin typeface="Arial Narrow" pitchFamily="34" charset="0"/>
                <a:cs typeface="Arial" pitchFamily="34" charset="0"/>
              </a:rPr>
              <a:t>Баштапкы этап – каражаттарды тартуу: </a:t>
            </a:r>
          </a:p>
          <a:p>
            <a:pPr marL="182563" indent="-182563" algn="just">
              <a:spcBef>
                <a:spcPts val="300"/>
              </a:spcBef>
              <a:spcAft>
                <a:spcPts val="300"/>
              </a:spcAft>
              <a:buFont typeface="Wingdings" pitchFamily="2" charset="2"/>
              <a:buChar char="Ø"/>
            </a:pPr>
            <a:r>
              <a:rPr lang="ru-RU" sz="900" dirty="0">
                <a:latin typeface="Arial Narrow" pitchFamily="34" charset="0"/>
                <a:cs typeface="Arial" pitchFamily="34" charset="0"/>
              </a:rPr>
              <a:t>м</a:t>
            </a:r>
            <a:r>
              <a:rPr lang="ru-RU" sz="900" dirty="0" smtClean="0">
                <a:latin typeface="Arial Narrow" pitchFamily="34" charset="0"/>
                <a:cs typeface="Arial" pitchFamily="34" charset="0"/>
              </a:rPr>
              <a:t>ыйзамдуу ыкмалары (жеке кайырымдуулук кылуу, КЭУ аркылуу топтоо, бизнестен киреше ж.б.), </a:t>
            </a:r>
          </a:p>
          <a:p>
            <a:pPr marL="182563" indent="-182563" algn="just">
              <a:spcBef>
                <a:spcPts val="300"/>
              </a:spcBef>
              <a:spcAft>
                <a:spcPts val="300"/>
              </a:spcAft>
              <a:buFont typeface="Wingdings" pitchFamily="2" charset="2"/>
              <a:buChar char="Ø"/>
            </a:pPr>
            <a:r>
              <a:rPr lang="ru-RU" sz="900" dirty="0">
                <a:latin typeface="Arial Narrow" pitchFamily="34" charset="0"/>
                <a:cs typeface="Arial" pitchFamily="34" charset="0"/>
              </a:rPr>
              <a:t>м</a:t>
            </a:r>
            <a:r>
              <a:rPr lang="ru-RU" sz="900" dirty="0" smtClean="0">
                <a:latin typeface="Arial Narrow" pitchFamily="34" charset="0"/>
                <a:cs typeface="Arial" pitchFamily="34" charset="0"/>
              </a:rPr>
              <a:t>ыйзамсыз ыкмалары (кылмыштуу иштен киреше, </a:t>
            </a:r>
            <a:r>
              <a:rPr lang="ru-RU" sz="900" dirty="0">
                <a:latin typeface="Arial Narrow" pitchFamily="34" charset="0"/>
                <a:cs typeface="Arial" pitchFamily="34" charset="0"/>
              </a:rPr>
              <a:t>контрабанда </a:t>
            </a:r>
            <a:r>
              <a:rPr lang="ru-RU" sz="900" dirty="0" smtClean="0">
                <a:latin typeface="Arial Narrow" pitchFamily="34" charset="0"/>
                <a:cs typeface="Arial" pitchFamily="34" charset="0"/>
              </a:rPr>
              <a:t>ж.б.)</a:t>
            </a:r>
            <a:endParaRPr lang="ru-RU" sz="900" dirty="0">
              <a:latin typeface="Arial Narrow" pitchFamily="34" charset="0"/>
              <a:cs typeface="Arial" pitchFamily="34" charset="0"/>
            </a:endParaRPr>
          </a:p>
        </p:txBody>
      </p:sp>
      <p:sp>
        <p:nvSpPr>
          <p:cNvPr id="35" name="Прямоугольник 34"/>
          <p:cNvSpPr/>
          <p:nvPr/>
        </p:nvSpPr>
        <p:spPr>
          <a:xfrm>
            <a:off x="2604791" y="7665659"/>
            <a:ext cx="1879981" cy="1338828"/>
          </a:xfrm>
          <a:prstGeom prst="rect">
            <a:avLst/>
          </a:prstGeom>
        </p:spPr>
        <p:txBody>
          <a:bodyPr wrap="square">
            <a:spAutoFit/>
          </a:bodyPr>
          <a:lstStyle/>
          <a:p>
            <a:pPr algn="just">
              <a:spcBef>
                <a:spcPts val="300"/>
              </a:spcBef>
              <a:spcAft>
                <a:spcPts val="300"/>
              </a:spcAft>
            </a:pPr>
            <a:r>
              <a:rPr lang="ru-RU" sz="900" dirty="0" smtClean="0">
                <a:latin typeface="Arial Narrow" pitchFamily="34" charset="0"/>
                <a:cs typeface="Arial" pitchFamily="34" charset="0"/>
              </a:rPr>
              <a:t>Техникалык этап – террористтик каражаттарды которуу боюнча мыйзамдуу жана мыйзамсыз механизмдерди ишке киргизүү (банктар аркылуу акча каражаттарын которуу, акча которуу системалары аркылуу которуу, электрондук капчыктар, накталай акча каражаттарын ташуу ж.б.) </a:t>
            </a:r>
            <a:endParaRPr lang="ru-RU" sz="900" dirty="0">
              <a:latin typeface="Arial Narrow" pitchFamily="34" charset="0"/>
              <a:cs typeface="Arial" pitchFamily="34" charset="0"/>
            </a:endParaRPr>
          </a:p>
        </p:txBody>
      </p:sp>
      <p:sp>
        <p:nvSpPr>
          <p:cNvPr id="36" name="Прямоугольник 35"/>
          <p:cNvSpPr/>
          <p:nvPr/>
        </p:nvSpPr>
        <p:spPr>
          <a:xfrm>
            <a:off x="4495559" y="7664090"/>
            <a:ext cx="1954267" cy="1200329"/>
          </a:xfrm>
          <a:prstGeom prst="rect">
            <a:avLst/>
          </a:prstGeom>
        </p:spPr>
        <p:txBody>
          <a:bodyPr wrap="square">
            <a:spAutoFit/>
          </a:bodyPr>
          <a:lstStyle/>
          <a:p>
            <a:pPr algn="just">
              <a:spcBef>
                <a:spcPts val="300"/>
              </a:spcBef>
              <a:spcAft>
                <a:spcPts val="300"/>
              </a:spcAft>
            </a:pPr>
            <a:r>
              <a:rPr lang="ru-RU" sz="900" dirty="0" smtClean="0">
                <a:latin typeface="Arial Narrow" pitchFamily="34" charset="0"/>
                <a:cs typeface="Arial" pitchFamily="34" charset="0"/>
              </a:rPr>
              <a:t>Финалдык этап – террористтик жана экстремисттик топтор тарабынан жүзөгө ашырылуучу иштин бардык түрлөрүн камсыздоо үчүн каражаттарды пайдалануу (террористтик акттарды өткөрүү, пропагандалоо, тартуу, окутуу, даярдоо ж.б.) </a:t>
            </a:r>
            <a:endParaRPr lang="ru-RU" sz="900" dirty="0">
              <a:latin typeface="Arial Narrow" pitchFamily="34" charset="0"/>
              <a:cs typeface="Arial" pitchFamily="34" charset="0"/>
            </a:endParaRPr>
          </a:p>
        </p:txBody>
      </p:sp>
      <p:sp>
        <p:nvSpPr>
          <p:cNvPr id="37" name="Прямоугольник 36"/>
          <p:cNvSpPr/>
          <p:nvPr/>
        </p:nvSpPr>
        <p:spPr>
          <a:xfrm>
            <a:off x="321581" y="6938465"/>
            <a:ext cx="6337601" cy="2783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Narrow" pitchFamily="34" charset="0"/>
            </a:endParaRPr>
          </a:p>
        </p:txBody>
      </p:sp>
      <p:sp>
        <p:nvSpPr>
          <p:cNvPr id="38" name="Прямоугольник 37"/>
          <p:cNvSpPr/>
          <p:nvPr/>
        </p:nvSpPr>
        <p:spPr>
          <a:xfrm>
            <a:off x="367776" y="6913089"/>
            <a:ext cx="6354011" cy="523220"/>
          </a:xfrm>
          <a:prstGeom prst="rect">
            <a:avLst/>
          </a:prstGeom>
        </p:spPr>
        <p:txBody>
          <a:bodyPr wrap="square">
            <a:spAutoFit/>
          </a:bodyPr>
          <a:lstStyle/>
          <a:p>
            <a:pPr algn="just"/>
            <a:r>
              <a:rPr lang="ru-RU" sz="1200" b="1" dirty="0" smtClean="0">
                <a:solidFill>
                  <a:schemeClr val="bg1"/>
                </a:solidFill>
                <a:latin typeface="Arial" pitchFamily="34" charset="0"/>
                <a:cs typeface="Arial" pitchFamily="34" charset="0"/>
              </a:rPr>
              <a:t>Террористтик жана экстремисттик ишти каржылоонун этаптары:</a:t>
            </a:r>
            <a:endParaRPr lang="ru-RU" sz="1200" b="1" dirty="0">
              <a:solidFill>
                <a:schemeClr val="bg1"/>
              </a:solidFill>
              <a:latin typeface="Arial" pitchFamily="34" charset="0"/>
              <a:cs typeface="Arial" pitchFamily="34" charset="0"/>
            </a:endParaRPr>
          </a:p>
          <a:p>
            <a:pPr algn="just"/>
            <a:r>
              <a:rPr lang="ru-RU" sz="1600" b="1" dirty="0" smtClean="0">
                <a:solidFill>
                  <a:schemeClr val="bg1"/>
                </a:solidFill>
                <a:latin typeface="Arial" pitchFamily="34" charset="0"/>
                <a:cs typeface="Arial" pitchFamily="34" charset="0"/>
              </a:rPr>
              <a:t>:</a:t>
            </a:r>
            <a:endParaRPr lang="ru-RU" sz="1600" dirty="0">
              <a:solidFill>
                <a:schemeClr val="bg1"/>
              </a:solidFill>
              <a:latin typeface="Arial" pitchFamily="34" charset="0"/>
              <a:cs typeface="Arial" pitchFamily="34" charset="0"/>
            </a:endParaRPr>
          </a:p>
        </p:txBody>
      </p:sp>
      <p:sp>
        <p:nvSpPr>
          <p:cNvPr id="39" name="Прямоугольник 38"/>
          <p:cNvSpPr/>
          <p:nvPr/>
        </p:nvSpPr>
        <p:spPr>
          <a:xfrm>
            <a:off x="324377" y="0"/>
            <a:ext cx="45719" cy="4983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TextBox 39"/>
          <p:cNvSpPr txBox="1"/>
          <p:nvPr/>
        </p:nvSpPr>
        <p:spPr>
          <a:xfrm>
            <a:off x="5188" y="115337"/>
            <a:ext cx="383438" cy="307777"/>
          </a:xfrm>
          <a:prstGeom prst="rect">
            <a:avLst/>
          </a:prstGeom>
          <a:noFill/>
        </p:spPr>
        <p:txBody>
          <a:bodyPr wrap="none" rtlCol="0">
            <a:spAutoFit/>
          </a:bodyPr>
          <a:lstStyle/>
          <a:p>
            <a:r>
              <a:rPr lang="ru-RU" sz="1400" dirty="0" smtClean="0">
                <a:solidFill>
                  <a:schemeClr val="accent1">
                    <a:lumMod val="75000"/>
                  </a:schemeClr>
                </a:solidFill>
                <a:latin typeface="Arial" pitchFamily="34" charset="0"/>
                <a:cs typeface="Arial" pitchFamily="34" charset="0"/>
              </a:rPr>
              <a:t>10</a:t>
            </a:r>
            <a:endParaRPr lang="ru-RU" sz="1400" dirty="0">
              <a:solidFill>
                <a:schemeClr val="accent1">
                  <a:lumMod val="75000"/>
                </a:schemeClr>
              </a:solidFill>
              <a:latin typeface="Arial" pitchFamily="34" charset="0"/>
              <a:cs typeface="Arial" pitchFamily="34" charset="0"/>
            </a:endParaRPr>
          </a:p>
        </p:txBody>
      </p:sp>
      <p:sp>
        <p:nvSpPr>
          <p:cNvPr id="41" name="TextBox 40"/>
          <p:cNvSpPr txBox="1"/>
          <p:nvPr/>
        </p:nvSpPr>
        <p:spPr>
          <a:xfrm>
            <a:off x="434344" y="85582"/>
            <a:ext cx="2564007" cy="453970"/>
          </a:xfrm>
          <a:prstGeom prst="rect">
            <a:avLst/>
          </a:prstGeom>
          <a:noFill/>
        </p:spPr>
        <p:txBody>
          <a:bodyPr wrap="square" rtlCol="0">
            <a:spAutoFit/>
          </a:bodyPr>
          <a:lstStyle/>
          <a:p>
            <a:pPr>
              <a:spcAft>
                <a:spcPts val="300"/>
              </a:spcAft>
            </a:pPr>
            <a:r>
              <a:rPr lang="ru-RU" sz="700" b="1" dirty="0" smtClean="0">
                <a:solidFill>
                  <a:schemeClr val="accent1">
                    <a:lumMod val="75000"/>
                  </a:schemeClr>
                </a:solidFill>
                <a:latin typeface="Arial" pitchFamily="34" charset="0"/>
                <a:cs typeface="Arial" pitchFamily="34" charset="0"/>
              </a:rPr>
              <a:t>ИШ ЖӨНҮНДӨ ЖЫЛДЫК ОТЧЕТ – 2017</a:t>
            </a:r>
          </a:p>
          <a:p>
            <a:r>
              <a:rPr lang="ru-RU" sz="700" dirty="0">
                <a:solidFill>
                  <a:schemeClr val="accent1">
                    <a:lumMod val="75000"/>
                  </a:schemeClr>
                </a:solidFill>
                <a:latin typeface="Arial" pitchFamily="34" charset="0"/>
                <a:cs typeface="Arial" pitchFamily="34" charset="0"/>
              </a:rPr>
              <a:t>Кыргыз Республикасынын Өкмөтүнө караштуу </a:t>
            </a:r>
          </a:p>
          <a:p>
            <a:r>
              <a:rPr lang="ky-KG" sz="700" dirty="0">
                <a:solidFill>
                  <a:schemeClr val="accent1">
                    <a:lumMod val="75000"/>
                  </a:schemeClr>
                </a:solidFill>
                <a:latin typeface="Arial" pitchFamily="34" charset="0"/>
                <a:cs typeface="Arial" pitchFamily="34" charset="0"/>
              </a:rPr>
              <a:t>Финансылык </a:t>
            </a:r>
            <a:r>
              <a:rPr lang="ky-KG" sz="700" dirty="0" smtClean="0">
                <a:solidFill>
                  <a:schemeClr val="accent1">
                    <a:lumMod val="75000"/>
                  </a:schemeClr>
                </a:solidFill>
                <a:latin typeface="Arial" pitchFamily="34" charset="0"/>
                <a:cs typeface="Arial" pitchFamily="34" charset="0"/>
              </a:rPr>
              <a:t>чалгындоо </a:t>
            </a:r>
            <a:r>
              <a:rPr lang="ky-KG" sz="700" dirty="0">
                <a:solidFill>
                  <a:schemeClr val="accent1">
                    <a:lumMod val="75000"/>
                  </a:schemeClr>
                </a:solidFill>
                <a:latin typeface="Arial" pitchFamily="34" charset="0"/>
                <a:cs typeface="Arial" pitchFamily="34" charset="0"/>
              </a:rPr>
              <a:t>мамлекеттик </a:t>
            </a:r>
            <a:r>
              <a:rPr lang="ky-KG" sz="700" dirty="0" smtClean="0">
                <a:solidFill>
                  <a:schemeClr val="accent1">
                    <a:lumMod val="75000"/>
                  </a:schemeClr>
                </a:solidFill>
                <a:latin typeface="Arial" pitchFamily="34" charset="0"/>
                <a:cs typeface="Arial" pitchFamily="34" charset="0"/>
              </a:rPr>
              <a:t>кызматы</a:t>
            </a:r>
            <a:endParaRPr lang="ru-RU" sz="700" dirty="0">
              <a:solidFill>
                <a:schemeClr val="accent1">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5692425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0" y="2915815"/>
            <a:ext cx="6858000" cy="185759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Narrow" pitchFamily="34"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5119" y="107504"/>
            <a:ext cx="360938" cy="360040"/>
          </a:xfrm>
          <a:prstGeom prst="rect">
            <a:avLst/>
          </a:prstGeom>
        </p:spPr>
      </p:pic>
      <p:sp>
        <p:nvSpPr>
          <p:cNvPr id="7" name="TextBox 6"/>
          <p:cNvSpPr txBox="1"/>
          <p:nvPr/>
        </p:nvSpPr>
        <p:spPr>
          <a:xfrm>
            <a:off x="284003" y="1259631"/>
            <a:ext cx="6336656" cy="3513782"/>
          </a:xfrm>
          <a:prstGeom prst="rect">
            <a:avLst/>
          </a:prstGeom>
          <a:noFill/>
        </p:spPr>
        <p:txBody>
          <a:bodyPr wrap="square" rtlCol="0">
            <a:spAutoFit/>
          </a:bodyPr>
          <a:lstStyle/>
          <a:p>
            <a:pPr algn="just">
              <a:spcAft>
                <a:spcPts val="600"/>
              </a:spcAft>
            </a:pPr>
            <a:r>
              <a:rPr lang="ru-RU" sz="1200" dirty="0" smtClean="0">
                <a:latin typeface="Arial Narrow" pitchFamily="34" charset="0"/>
                <a:cs typeface="Arial" pitchFamily="34" charset="0"/>
              </a:rPr>
              <a:t>2017-жылдагы террористтик жана экстремисттик ишти каржылоонун негизги коркунучтары </a:t>
            </a:r>
            <a:r>
              <a:rPr lang="ru-RU" sz="1200" b="1" dirty="0" smtClean="0">
                <a:solidFill>
                  <a:schemeClr val="accent1">
                    <a:lumMod val="50000"/>
                  </a:schemeClr>
                </a:solidFill>
                <a:latin typeface="Arial Narrow" pitchFamily="34" charset="0"/>
                <a:cs typeface="Arial" pitchFamily="34" charset="0"/>
              </a:rPr>
              <a:t>улуттук деңгээлде</a:t>
            </a:r>
            <a:r>
              <a:rPr lang="ru-RU" sz="1200" dirty="0" smtClean="0">
                <a:solidFill>
                  <a:schemeClr val="accent1">
                    <a:lumMod val="50000"/>
                  </a:schemeClr>
                </a:solidFill>
                <a:latin typeface="Arial Narrow" pitchFamily="34" charset="0"/>
                <a:cs typeface="Arial" pitchFamily="34" charset="0"/>
              </a:rPr>
              <a:t>:</a:t>
            </a:r>
          </a:p>
          <a:p>
            <a:pPr marL="171450" indent="-171450" algn="just">
              <a:buFont typeface="Wingdings" pitchFamily="2" charset="2"/>
              <a:buChar char="§"/>
            </a:pPr>
            <a:r>
              <a:rPr lang="ru-RU" sz="1200" dirty="0" smtClean="0">
                <a:latin typeface="Arial Narrow" pitchFamily="34" charset="0"/>
                <a:cs typeface="Arial" pitchFamily="34" charset="0"/>
              </a:rPr>
              <a:t>жоочу-террористтердин жана экстремисттик маанидеги уюмдардын уктап жаткан уячаларынын болушу</a:t>
            </a:r>
            <a:endParaRPr lang="ru-RU" sz="1200" dirty="0">
              <a:latin typeface="Arial Narrow" pitchFamily="34" charset="0"/>
              <a:cs typeface="Arial" pitchFamily="34" charset="0"/>
            </a:endParaRPr>
          </a:p>
          <a:p>
            <a:pPr marL="171450" indent="-171450" algn="just">
              <a:buFont typeface="Wingdings" pitchFamily="2" charset="2"/>
              <a:buChar char="§"/>
            </a:pPr>
            <a:r>
              <a:rPr lang="ru-RU" sz="1200" dirty="0">
                <a:latin typeface="Arial Narrow" pitchFamily="34" charset="0"/>
                <a:cs typeface="Arial" pitchFamily="34" charset="0"/>
              </a:rPr>
              <a:t>т</a:t>
            </a:r>
            <a:r>
              <a:rPr lang="ru-RU" sz="1200" dirty="0" smtClean="0">
                <a:latin typeface="Arial Narrow" pitchFamily="34" charset="0"/>
                <a:cs typeface="Arial" pitchFamily="34" charset="0"/>
              </a:rPr>
              <a:t>еррористтерге материалдык колдоо көрсөтүү жана аларды которуу үчүн колдонулуучу  жашырын инфратүзүмдүн болушу  </a:t>
            </a:r>
          </a:p>
          <a:p>
            <a:pPr marL="171450" indent="-171450" algn="just">
              <a:buFont typeface="Wingdings" pitchFamily="2" charset="2"/>
              <a:buChar char="§"/>
            </a:pPr>
            <a:r>
              <a:rPr lang="ru-RU" sz="1200" dirty="0">
                <a:latin typeface="Arial Narrow" pitchFamily="34" charset="0"/>
                <a:cs typeface="Arial" pitchFamily="34" charset="0"/>
              </a:rPr>
              <a:t>к</a:t>
            </a:r>
            <a:r>
              <a:rPr lang="ru-RU" sz="1200" dirty="0" smtClean="0">
                <a:latin typeface="Arial Narrow" pitchFamily="34" charset="0"/>
                <a:cs typeface="Arial" pitchFamily="34" charset="0"/>
              </a:rPr>
              <a:t>риминалдуу иштин (тоноо, опузалап алуу ж.б.) натыйжасында  өзүн өзү каржылоо</a:t>
            </a:r>
            <a:endParaRPr lang="ru-RU" sz="1200" dirty="0">
              <a:latin typeface="Arial Narrow" pitchFamily="34" charset="0"/>
              <a:cs typeface="Arial" pitchFamily="34" charset="0"/>
            </a:endParaRPr>
          </a:p>
          <a:p>
            <a:pPr marL="171450" indent="-171450" algn="just">
              <a:buFont typeface="Wingdings" pitchFamily="2" charset="2"/>
              <a:buChar char="§"/>
            </a:pPr>
            <a:r>
              <a:rPr lang="ru-RU" sz="1200" dirty="0" smtClean="0">
                <a:latin typeface="Arial Narrow" pitchFamily="34" charset="0"/>
                <a:cs typeface="Arial" pitchFamily="34" charset="0"/>
              </a:rPr>
              <a:t>к</a:t>
            </a:r>
            <a:r>
              <a:rPr lang="ky-KG" sz="1200" dirty="0" smtClean="0">
                <a:latin typeface="Arial Narrow" pitchFamily="34" charset="0"/>
                <a:cs typeface="Arial" pitchFamily="34" charset="0"/>
              </a:rPr>
              <a:t>өмөкчүлөрдүн торунда бир жолку курмандыкты жүзөгө ашыруучулардын болуусу </a:t>
            </a:r>
            <a:endParaRPr lang="ru-RU" sz="1200" dirty="0" smtClean="0">
              <a:latin typeface="Arial Narrow" pitchFamily="34" charset="0"/>
              <a:cs typeface="Arial" pitchFamily="34" charset="0"/>
            </a:endParaRPr>
          </a:p>
          <a:p>
            <a:pPr marL="171450" indent="-171450" algn="just">
              <a:buFont typeface="Wingdings" pitchFamily="2" charset="2"/>
              <a:buChar char="§"/>
            </a:pPr>
            <a:endParaRPr lang="ru-RU" sz="1200" dirty="0">
              <a:latin typeface="Arial Narrow" pitchFamily="34" charset="0"/>
              <a:cs typeface="Arial" pitchFamily="34" charset="0"/>
            </a:endParaRPr>
          </a:p>
          <a:p>
            <a:pPr algn="just">
              <a:spcAft>
                <a:spcPts val="600"/>
              </a:spcAft>
            </a:pPr>
            <a:r>
              <a:rPr lang="ru-RU" sz="1200" b="1" dirty="0" smtClean="0">
                <a:solidFill>
                  <a:schemeClr val="accent1">
                    <a:lumMod val="50000"/>
                  </a:schemeClr>
                </a:solidFill>
                <a:latin typeface="Arial Narrow" pitchFamily="34" charset="0"/>
                <a:cs typeface="Arial" pitchFamily="34" charset="0"/>
              </a:rPr>
              <a:t>Эл аралык деңгээлде: </a:t>
            </a:r>
            <a:endParaRPr lang="ru-RU" sz="1200" b="1" dirty="0">
              <a:solidFill>
                <a:schemeClr val="accent1">
                  <a:lumMod val="50000"/>
                </a:schemeClr>
              </a:solidFill>
              <a:latin typeface="Arial Narrow" pitchFamily="34" charset="0"/>
              <a:cs typeface="Arial" pitchFamily="34" charset="0"/>
            </a:endParaRPr>
          </a:p>
          <a:p>
            <a:pPr marL="171450" indent="-171450" algn="just">
              <a:spcBef>
                <a:spcPts val="200"/>
              </a:spcBef>
              <a:spcAft>
                <a:spcPts val="200"/>
              </a:spcAft>
              <a:buFont typeface="Wingdings" pitchFamily="2" charset="2"/>
              <a:buChar char="§"/>
            </a:pPr>
            <a:r>
              <a:rPr lang="ru-RU" sz="1200" dirty="0" smtClean="0">
                <a:latin typeface="Arial Narrow" pitchFamily="34" charset="0"/>
                <a:cs typeface="Arial" pitchFamily="34" charset="0"/>
              </a:rPr>
              <a:t>Кыргыз Республикасынын жарандарынын ИГИЛдин жана радикалдуу толктун башка активдүү уюмдарынын ишине катышуусу</a:t>
            </a:r>
            <a:endParaRPr lang="ru-RU" sz="1200" dirty="0">
              <a:latin typeface="Arial Narrow" pitchFamily="34" charset="0"/>
              <a:cs typeface="Arial" pitchFamily="34" charset="0"/>
            </a:endParaRPr>
          </a:p>
          <a:p>
            <a:pPr marL="171450" indent="-171450" algn="just">
              <a:spcBef>
                <a:spcPts val="200"/>
              </a:spcBef>
              <a:spcAft>
                <a:spcPts val="200"/>
              </a:spcAft>
              <a:buFont typeface="Wingdings" pitchFamily="2" charset="2"/>
              <a:buChar char="§"/>
            </a:pPr>
            <a:r>
              <a:rPr lang="ru-RU" sz="1200" dirty="0">
                <a:latin typeface="Arial Narrow" pitchFamily="34" charset="0"/>
                <a:cs typeface="Arial" pitchFamily="34" charset="0"/>
              </a:rPr>
              <a:t>э</a:t>
            </a:r>
            <a:r>
              <a:rPr lang="ru-RU" sz="1200" dirty="0" smtClean="0">
                <a:latin typeface="Arial Narrow" pitchFamily="34" charset="0"/>
                <a:cs typeface="Arial" pitchFamily="34" charset="0"/>
              </a:rPr>
              <a:t>л аралык радикалдык пропагандалык түзүмдөрдүн террористтик жана уктап жаткан экстремисттик уячалар менен камалган жерлеринде жана эркиндикте жүргөндөргө байланышы</a:t>
            </a:r>
            <a:endParaRPr lang="ru-RU" sz="1200" dirty="0">
              <a:latin typeface="Arial Narrow" pitchFamily="34" charset="0"/>
              <a:cs typeface="Arial" pitchFamily="34" charset="0"/>
            </a:endParaRPr>
          </a:p>
          <a:p>
            <a:pPr marL="171450" indent="-171450" algn="just">
              <a:spcBef>
                <a:spcPts val="200"/>
              </a:spcBef>
              <a:spcAft>
                <a:spcPts val="200"/>
              </a:spcAft>
              <a:buFont typeface="Wingdings" pitchFamily="2" charset="2"/>
              <a:buChar char="§"/>
            </a:pPr>
            <a:r>
              <a:rPr lang="ru-RU" sz="1200" dirty="0">
                <a:latin typeface="Arial Narrow" pitchFamily="34" charset="0"/>
                <a:cs typeface="Arial" pitchFamily="34" charset="0"/>
              </a:rPr>
              <a:t>т</a:t>
            </a:r>
            <a:r>
              <a:rPr lang="ru-RU" sz="1200" dirty="0" smtClean="0">
                <a:latin typeface="Arial Narrow" pitchFamily="34" charset="0"/>
                <a:cs typeface="Arial" pitchFamily="34" charset="0"/>
              </a:rPr>
              <a:t>еррористтик активдүүлүгү жогору өлкөлөрдө куралданган топтордун армиясын толтуруу үчүн   жергиликтүү жана чет өлкөлүк жарандарды алып өтүүгө транзиттик аймак катары Кыргыз Республикасын   пайдалануу</a:t>
            </a:r>
            <a:endParaRPr lang="ru-RU" sz="1200" dirty="0">
              <a:latin typeface="Arial Narrow" pitchFamily="34" charset="0"/>
              <a:cs typeface="Arial" pitchFamily="34" charset="0"/>
            </a:endParaRPr>
          </a:p>
        </p:txBody>
      </p:sp>
      <p:sp>
        <p:nvSpPr>
          <p:cNvPr id="8" name="TextBox 7"/>
          <p:cNvSpPr txBox="1"/>
          <p:nvPr/>
        </p:nvSpPr>
        <p:spPr>
          <a:xfrm>
            <a:off x="284003" y="699612"/>
            <a:ext cx="6378474" cy="523220"/>
          </a:xfrm>
          <a:prstGeom prst="rect">
            <a:avLst/>
          </a:prstGeom>
          <a:noFill/>
        </p:spPr>
        <p:txBody>
          <a:bodyPr wrap="square" rtlCol="0">
            <a:spAutoFit/>
          </a:bodyPr>
          <a:lstStyle/>
          <a:p>
            <a:r>
              <a:rPr lang="ru-RU" sz="1400" b="1" dirty="0" smtClean="0">
                <a:solidFill>
                  <a:schemeClr val="tx1">
                    <a:lumMod val="65000"/>
                    <a:lumOff val="35000"/>
                  </a:schemeClr>
                </a:solidFill>
                <a:latin typeface="Arial Narrow" pitchFamily="34" charset="0"/>
                <a:cs typeface="Arial" pitchFamily="34" charset="0"/>
              </a:rPr>
              <a:t>Террористтик жана экстремисттик ишти каржылоого каршы аракеттенүү чөйрөсүндөгү иштин жыйынтыгы:</a:t>
            </a:r>
            <a:endParaRPr lang="ru-RU" sz="1400" b="1" dirty="0">
              <a:solidFill>
                <a:schemeClr val="tx1">
                  <a:lumMod val="65000"/>
                  <a:lumOff val="35000"/>
                </a:schemeClr>
              </a:solidFill>
              <a:latin typeface="Arial Narrow" pitchFamily="34" charset="0"/>
              <a:cs typeface="Arial" pitchFamily="34" charset="0"/>
            </a:endParaRPr>
          </a:p>
        </p:txBody>
      </p:sp>
      <p:sp>
        <p:nvSpPr>
          <p:cNvPr id="17" name="Прямоугольник 16"/>
          <p:cNvSpPr/>
          <p:nvPr/>
        </p:nvSpPr>
        <p:spPr>
          <a:xfrm>
            <a:off x="324377" y="0"/>
            <a:ext cx="45719" cy="4983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p:cNvSpPr txBox="1"/>
          <p:nvPr/>
        </p:nvSpPr>
        <p:spPr>
          <a:xfrm>
            <a:off x="5188" y="115337"/>
            <a:ext cx="370101" cy="307777"/>
          </a:xfrm>
          <a:prstGeom prst="rect">
            <a:avLst/>
          </a:prstGeom>
          <a:noFill/>
        </p:spPr>
        <p:txBody>
          <a:bodyPr wrap="none" rtlCol="0">
            <a:spAutoFit/>
          </a:bodyPr>
          <a:lstStyle/>
          <a:p>
            <a:r>
              <a:rPr lang="ru-RU" sz="1400" dirty="0" smtClean="0">
                <a:solidFill>
                  <a:schemeClr val="accent1">
                    <a:lumMod val="75000"/>
                  </a:schemeClr>
                </a:solidFill>
                <a:latin typeface="Arial" pitchFamily="34" charset="0"/>
                <a:cs typeface="Arial" pitchFamily="34" charset="0"/>
              </a:rPr>
              <a:t>11</a:t>
            </a:r>
            <a:endParaRPr lang="ru-RU" sz="1400" dirty="0">
              <a:solidFill>
                <a:schemeClr val="accent1">
                  <a:lumMod val="75000"/>
                </a:schemeClr>
              </a:solidFill>
              <a:latin typeface="Arial" pitchFamily="34" charset="0"/>
              <a:cs typeface="Arial" pitchFamily="34" charset="0"/>
            </a:endParaRPr>
          </a:p>
        </p:txBody>
      </p:sp>
      <p:sp>
        <p:nvSpPr>
          <p:cNvPr id="19" name="TextBox 18"/>
          <p:cNvSpPr txBox="1"/>
          <p:nvPr/>
        </p:nvSpPr>
        <p:spPr>
          <a:xfrm>
            <a:off x="434344" y="85582"/>
            <a:ext cx="2564007" cy="453970"/>
          </a:xfrm>
          <a:prstGeom prst="rect">
            <a:avLst/>
          </a:prstGeom>
          <a:noFill/>
        </p:spPr>
        <p:txBody>
          <a:bodyPr wrap="square" rtlCol="0">
            <a:spAutoFit/>
          </a:bodyPr>
          <a:lstStyle/>
          <a:p>
            <a:pPr>
              <a:spcAft>
                <a:spcPts val="300"/>
              </a:spcAft>
            </a:pPr>
            <a:r>
              <a:rPr lang="ru-RU" sz="700" b="1" dirty="0" smtClean="0">
                <a:solidFill>
                  <a:schemeClr val="accent1">
                    <a:lumMod val="75000"/>
                  </a:schemeClr>
                </a:solidFill>
                <a:latin typeface="Arial" pitchFamily="34" charset="0"/>
                <a:cs typeface="Arial" pitchFamily="34" charset="0"/>
              </a:rPr>
              <a:t>ИШ ЖӨНҮНДӨ ЖЫЛДЫК ОТЧЕТ – 2017</a:t>
            </a:r>
          </a:p>
          <a:p>
            <a:r>
              <a:rPr lang="ru-RU" sz="700" dirty="0">
                <a:solidFill>
                  <a:schemeClr val="accent1">
                    <a:lumMod val="75000"/>
                  </a:schemeClr>
                </a:solidFill>
                <a:latin typeface="Arial" pitchFamily="34" charset="0"/>
                <a:cs typeface="Arial" pitchFamily="34" charset="0"/>
              </a:rPr>
              <a:t>Кыргыз Республикасынын Өкмөтүнө караштуу </a:t>
            </a:r>
          </a:p>
          <a:p>
            <a:r>
              <a:rPr lang="ky-KG" sz="700" dirty="0">
                <a:solidFill>
                  <a:schemeClr val="accent1">
                    <a:lumMod val="75000"/>
                  </a:schemeClr>
                </a:solidFill>
                <a:latin typeface="Arial" pitchFamily="34" charset="0"/>
                <a:cs typeface="Arial" pitchFamily="34" charset="0"/>
              </a:rPr>
              <a:t>Финансылык </a:t>
            </a:r>
            <a:r>
              <a:rPr lang="ky-KG" sz="700" dirty="0" smtClean="0">
                <a:solidFill>
                  <a:schemeClr val="accent1">
                    <a:lumMod val="75000"/>
                  </a:schemeClr>
                </a:solidFill>
                <a:latin typeface="Arial" pitchFamily="34" charset="0"/>
                <a:cs typeface="Arial" pitchFamily="34" charset="0"/>
              </a:rPr>
              <a:t>чалгындоо </a:t>
            </a:r>
            <a:r>
              <a:rPr lang="ky-KG" sz="700" dirty="0">
                <a:solidFill>
                  <a:schemeClr val="accent1">
                    <a:lumMod val="75000"/>
                  </a:schemeClr>
                </a:solidFill>
                <a:latin typeface="Arial" pitchFamily="34" charset="0"/>
                <a:cs typeface="Arial" pitchFamily="34" charset="0"/>
              </a:rPr>
              <a:t>мамлекеттик </a:t>
            </a:r>
            <a:r>
              <a:rPr lang="ky-KG" sz="700" dirty="0" smtClean="0">
                <a:solidFill>
                  <a:schemeClr val="accent1">
                    <a:lumMod val="75000"/>
                  </a:schemeClr>
                </a:solidFill>
                <a:latin typeface="Arial" pitchFamily="34" charset="0"/>
                <a:cs typeface="Arial" pitchFamily="34" charset="0"/>
              </a:rPr>
              <a:t>кызматы</a:t>
            </a:r>
            <a:endParaRPr lang="ru-RU" sz="700" dirty="0">
              <a:solidFill>
                <a:schemeClr val="accent1">
                  <a:lumMod val="75000"/>
                </a:schemeClr>
              </a:solidFill>
              <a:latin typeface="Arial" pitchFamily="34" charset="0"/>
              <a:cs typeface="Arial" pitchFamily="34" charset="0"/>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688179580"/>
              </p:ext>
            </p:extLst>
          </p:nvPr>
        </p:nvGraphicFramePr>
        <p:xfrm>
          <a:off x="345326" y="6012160"/>
          <a:ext cx="6337603" cy="1357949"/>
        </p:xfrm>
        <a:graphic>
          <a:graphicData uri="http://schemas.openxmlformats.org/drawingml/2006/table">
            <a:tbl>
              <a:tblPr/>
              <a:tblGrid>
                <a:gridCol w="3797214">
                  <a:extLst>
                    <a:ext uri="{9D8B030D-6E8A-4147-A177-3AD203B41FA5}">
                      <a16:colId xmlns:a16="http://schemas.microsoft.com/office/drawing/2014/main" val="20000"/>
                    </a:ext>
                  </a:extLst>
                </a:gridCol>
                <a:gridCol w="828969">
                  <a:extLst>
                    <a:ext uri="{9D8B030D-6E8A-4147-A177-3AD203B41FA5}">
                      <a16:colId xmlns:a16="http://schemas.microsoft.com/office/drawing/2014/main" val="20001"/>
                    </a:ext>
                  </a:extLst>
                </a:gridCol>
                <a:gridCol w="828969">
                  <a:extLst>
                    <a:ext uri="{9D8B030D-6E8A-4147-A177-3AD203B41FA5}">
                      <a16:colId xmlns:a16="http://schemas.microsoft.com/office/drawing/2014/main" val="20002"/>
                    </a:ext>
                  </a:extLst>
                </a:gridCol>
                <a:gridCol w="882451">
                  <a:extLst>
                    <a:ext uri="{9D8B030D-6E8A-4147-A177-3AD203B41FA5}">
                      <a16:colId xmlns:a16="http://schemas.microsoft.com/office/drawing/2014/main" val="20003"/>
                    </a:ext>
                  </a:extLst>
                </a:gridCol>
              </a:tblGrid>
              <a:tr h="267748">
                <a:tc>
                  <a:txBody>
                    <a:bodyPr/>
                    <a:lstStyle/>
                    <a:p>
                      <a:pPr algn="l" fontAlgn="ctr"/>
                      <a:r>
                        <a:rPr lang="ru-RU" sz="1100" b="0" i="0" u="none" strike="noStrike" dirty="0">
                          <a:solidFill>
                            <a:schemeClr val="tx1">
                              <a:lumMod val="85000"/>
                              <a:lumOff val="15000"/>
                            </a:schemeClr>
                          </a:solidFill>
                          <a:effectLst/>
                          <a:latin typeface="Arial Narrow"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smtClean="0">
                          <a:solidFill>
                            <a:schemeClr val="tx1">
                              <a:lumMod val="85000"/>
                              <a:lumOff val="15000"/>
                            </a:schemeClr>
                          </a:solidFill>
                          <a:effectLst/>
                          <a:latin typeface="Arial Narrow" pitchFamily="34" charset="0"/>
                        </a:rPr>
                        <a:t>2016-ж</a:t>
                      </a:r>
                      <a:endParaRPr lang="ru-RU" sz="1100" b="1" i="0" u="none" strike="noStrike" dirty="0">
                        <a:solidFill>
                          <a:schemeClr val="tx1">
                            <a:lumMod val="85000"/>
                            <a:lumOff val="15000"/>
                          </a:schemeClr>
                        </a:solidFill>
                        <a:effectLst/>
                        <a:latin typeface="Arial Narrow"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smtClean="0">
                          <a:solidFill>
                            <a:schemeClr val="tx1">
                              <a:lumMod val="85000"/>
                              <a:lumOff val="15000"/>
                            </a:schemeClr>
                          </a:solidFill>
                          <a:effectLst/>
                          <a:latin typeface="Arial Narrow" pitchFamily="34" charset="0"/>
                        </a:rPr>
                        <a:t>2017-ж</a:t>
                      </a:r>
                      <a:endParaRPr lang="ru-RU" sz="1100" b="1" i="0" u="none" strike="noStrike" dirty="0">
                        <a:solidFill>
                          <a:schemeClr val="tx1">
                            <a:lumMod val="85000"/>
                            <a:lumOff val="15000"/>
                          </a:schemeClr>
                        </a:solidFill>
                        <a:effectLst/>
                        <a:latin typeface="Arial Narrow"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err="1" smtClean="0">
                          <a:solidFill>
                            <a:schemeClr val="tx1">
                              <a:lumMod val="85000"/>
                              <a:lumOff val="15000"/>
                            </a:schemeClr>
                          </a:solidFill>
                          <a:effectLst/>
                          <a:latin typeface="Arial Narrow" pitchFamily="34" charset="0"/>
                        </a:rPr>
                        <a:t>Абс.чет</a:t>
                      </a:r>
                      <a:r>
                        <a:rPr lang="ru-RU" sz="1100" b="1" i="0" u="none" strike="noStrike" dirty="0" smtClean="0">
                          <a:solidFill>
                            <a:schemeClr val="tx1">
                              <a:lumMod val="85000"/>
                              <a:lumOff val="15000"/>
                            </a:schemeClr>
                          </a:solidFill>
                          <a:effectLst/>
                          <a:latin typeface="Arial Narrow" pitchFamily="34" charset="0"/>
                        </a:rPr>
                        <a:t>. </a:t>
                      </a:r>
                      <a:r>
                        <a:rPr lang="ru-RU" sz="1100" b="1" i="0" u="none" strike="noStrike" dirty="0">
                          <a:solidFill>
                            <a:schemeClr val="tx1">
                              <a:lumMod val="85000"/>
                              <a:lumOff val="15000"/>
                            </a:schemeClr>
                          </a:solidFill>
                          <a:effectLst/>
                          <a:latin typeface="Arial Narrow" pitchFamily="34" charset="0"/>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1541">
                <a:tc>
                  <a:txBody>
                    <a:bodyPr/>
                    <a:lstStyle/>
                    <a:p>
                      <a:pPr algn="l" fontAlgn="ctr"/>
                      <a:r>
                        <a:rPr lang="ru-RU" sz="1100" b="0" i="0" u="none" strike="noStrike" dirty="0" smtClean="0">
                          <a:solidFill>
                            <a:schemeClr val="tx1">
                              <a:lumMod val="85000"/>
                              <a:lumOff val="15000"/>
                            </a:schemeClr>
                          </a:solidFill>
                          <a:effectLst/>
                          <a:latin typeface="Arial Narrow" pitchFamily="34" charset="0"/>
                        </a:rPr>
                        <a:t>Террористтик</a:t>
                      </a:r>
                      <a:r>
                        <a:rPr lang="ru-RU" sz="1100" b="0" i="0" u="none" strike="noStrike" baseline="0" dirty="0" smtClean="0">
                          <a:solidFill>
                            <a:schemeClr val="tx1">
                              <a:lumMod val="85000"/>
                              <a:lumOff val="15000"/>
                            </a:schemeClr>
                          </a:solidFill>
                          <a:effectLst/>
                          <a:latin typeface="Arial Narrow" pitchFamily="34" charset="0"/>
                        </a:rPr>
                        <a:t> ишти каржылоого каршы аракеттенүү багыты боюнча жалпыланган материалдар даярдалды, бардыгы</a:t>
                      </a:r>
                      <a:r>
                        <a:rPr lang="ru-RU" sz="1100" b="0" i="0" u="none" strike="noStrike" dirty="0" smtClean="0">
                          <a:solidFill>
                            <a:schemeClr val="tx1">
                              <a:lumMod val="85000"/>
                              <a:lumOff val="15000"/>
                            </a:schemeClr>
                          </a:solidFill>
                          <a:effectLst/>
                          <a:latin typeface="Arial Narrow" pitchFamily="34" charset="0"/>
                        </a:rPr>
                        <a:t> </a:t>
                      </a:r>
                      <a:endParaRPr lang="ru-RU" sz="1100" b="0" i="0" u="none" strike="noStrike" dirty="0">
                        <a:solidFill>
                          <a:schemeClr val="tx1">
                            <a:lumMod val="85000"/>
                            <a:lumOff val="15000"/>
                          </a:schemeClr>
                        </a:solidFill>
                        <a:effectLst/>
                        <a:latin typeface="Arial Narrow"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5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9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4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133874">
                <a:tc>
                  <a:txBody>
                    <a:bodyPr/>
                    <a:lstStyle/>
                    <a:p>
                      <a:pPr algn="l" fontAlgn="ctr"/>
                      <a:r>
                        <a:rPr lang="ru-RU" sz="1100" b="0" i="0" u="none" strike="noStrike" dirty="0" smtClean="0">
                          <a:solidFill>
                            <a:schemeClr val="tx1">
                              <a:lumMod val="85000"/>
                              <a:lumOff val="15000"/>
                            </a:schemeClr>
                          </a:solidFill>
                          <a:effectLst/>
                          <a:latin typeface="Arial Narrow" pitchFamily="34" charset="0"/>
                        </a:rPr>
                        <a:t>УКМК</a:t>
                      </a:r>
                      <a:endParaRPr lang="ru-RU" sz="1100" b="0" i="0" u="none" strike="noStrike" dirty="0">
                        <a:solidFill>
                          <a:schemeClr val="tx1">
                            <a:lumMod val="85000"/>
                            <a:lumOff val="15000"/>
                          </a:schemeClr>
                        </a:solidFill>
                        <a:effectLst/>
                        <a:latin typeface="Arial Narrow" pitchFamily="34" charset="0"/>
                      </a:endParaRPr>
                    </a:p>
                  </a:txBody>
                  <a:tcPr marL="171450" marR="9525" marT="9525"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     </a:t>
                      </a:r>
                    </a:p>
                  </a:txBody>
                  <a:tcPr marL="9525" marR="9525" marT="9525"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4   </a:t>
                      </a:r>
                    </a:p>
                  </a:txBody>
                  <a:tcPr marL="9525" marR="9525" marT="9525"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4   </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133874">
                <a:tc>
                  <a:txBody>
                    <a:bodyPr/>
                    <a:lstStyle/>
                    <a:p>
                      <a:pPr algn="l" fontAlgn="ctr"/>
                      <a:r>
                        <a:rPr lang="ru-RU" sz="1100" b="0" i="0" u="none" strike="noStrike" dirty="0" smtClean="0">
                          <a:solidFill>
                            <a:schemeClr val="tx1">
                              <a:lumMod val="85000"/>
                              <a:lumOff val="15000"/>
                            </a:schemeClr>
                          </a:solidFill>
                          <a:effectLst/>
                          <a:latin typeface="Arial Narrow" pitchFamily="34" charset="0"/>
                        </a:rPr>
                        <a:t>ИИМ</a:t>
                      </a:r>
                      <a:endParaRPr lang="ru-RU" sz="1100" b="0" i="0" u="none" strike="noStrike" dirty="0">
                        <a:solidFill>
                          <a:schemeClr val="tx1">
                            <a:lumMod val="85000"/>
                            <a:lumOff val="15000"/>
                          </a:schemeClr>
                        </a:solidFill>
                        <a:effectLst/>
                        <a:latin typeface="Arial Narrow" pitchFamily="34" charset="0"/>
                      </a:endParaRPr>
                    </a:p>
                  </a:txBody>
                  <a:tcPr marL="171450" marR="9525" marT="9525"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5   </a:t>
                      </a:r>
                    </a:p>
                  </a:txBody>
                  <a:tcPr marL="9525" marR="9525" marT="9525"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5   </a:t>
                      </a:r>
                    </a:p>
                  </a:txBody>
                  <a:tcPr marL="9525" marR="9525" marT="9525"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     </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133874">
                <a:tc>
                  <a:txBody>
                    <a:bodyPr/>
                    <a:lstStyle/>
                    <a:p>
                      <a:pPr algn="l" fontAlgn="ctr"/>
                      <a:r>
                        <a:rPr lang="ru-RU" sz="1100" b="0" i="0" u="none" strike="noStrike" dirty="0" smtClean="0">
                          <a:solidFill>
                            <a:schemeClr val="tx1">
                              <a:lumMod val="85000"/>
                              <a:lumOff val="15000"/>
                            </a:schemeClr>
                          </a:solidFill>
                          <a:effectLst/>
                          <a:latin typeface="Arial Narrow" pitchFamily="34" charset="0"/>
                        </a:rPr>
                        <a:t>БКМК</a:t>
                      </a:r>
                      <a:endParaRPr lang="ru-RU" sz="1100" b="0" i="0" u="none" strike="noStrike" dirty="0">
                        <a:solidFill>
                          <a:schemeClr val="tx1">
                            <a:lumMod val="85000"/>
                            <a:lumOff val="15000"/>
                          </a:schemeClr>
                        </a:solidFill>
                        <a:effectLst/>
                        <a:latin typeface="Arial Narrow" pitchFamily="34" charset="0"/>
                      </a:endParaRPr>
                    </a:p>
                  </a:txBody>
                  <a:tcPr marL="171450"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chemeClr val="tx1">
                              <a:lumMod val="85000"/>
                              <a:lumOff val="15000"/>
                            </a:schemeClr>
                          </a:solidFill>
                          <a:effectLst/>
                          <a:latin typeface="Arial Narrow" pitchFamily="34" charset="0"/>
                        </a:rPr>
                        <a:t>             -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chemeClr val="tx1">
                              <a:lumMod val="85000"/>
                              <a:lumOff val="15000"/>
                            </a:schemeClr>
                          </a:solidFill>
                          <a:effectLst/>
                          <a:latin typeface="Arial Narrow" pitchFamily="34" charset="0"/>
                        </a:rPr>
                        <a:t>             -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chemeClr val="tx1">
                              <a:lumMod val="85000"/>
                              <a:lumOff val="15000"/>
                            </a:schemeClr>
                          </a:solidFill>
                          <a:effectLst/>
                          <a:latin typeface="Arial Narrow" pitchFamily="34" charset="0"/>
                        </a:rPr>
                        <a:t>              -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3874">
                <a:tc>
                  <a:txBody>
                    <a:bodyPr/>
                    <a:lstStyle/>
                    <a:p>
                      <a:pPr algn="l" fontAlgn="ctr"/>
                      <a:r>
                        <a:rPr lang="ru-RU" sz="1100" b="0" i="0" u="none" strike="noStrike" dirty="0" smtClean="0">
                          <a:solidFill>
                            <a:schemeClr val="tx1">
                              <a:lumMod val="85000"/>
                              <a:lumOff val="15000"/>
                            </a:schemeClr>
                          </a:solidFill>
                          <a:effectLst/>
                          <a:latin typeface="Arial Narrow" pitchFamily="34" charset="0"/>
                        </a:rPr>
                        <a:t>Кошумча жалпыланган материалдар, бардыгы</a:t>
                      </a:r>
                      <a:endParaRPr lang="ru-RU" sz="1100" b="0" i="0" u="none" strike="noStrike" dirty="0">
                        <a:solidFill>
                          <a:schemeClr val="tx1">
                            <a:lumMod val="85000"/>
                            <a:lumOff val="15000"/>
                          </a:schemeClr>
                        </a:solidFill>
                        <a:effectLst/>
                        <a:latin typeface="Arial Narrow"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chemeClr val="tx1">
                              <a:lumMod val="85000"/>
                              <a:lumOff val="15000"/>
                            </a:schemeClr>
                          </a:solidFill>
                          <a:effectLst/>
                          <a:latin typeface="Arial Narrow" pitchFamily="34" charset="0"/>
                        </a:rPr>
                        <a:t>              1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chemeClr val="tx1">
                              <a:lumMod val="85000"/>
                              <a:lumOff val="15000"/>
                            </a:schemeClr>
                          </a:solidFill>
                          <a:effectLst/>
                          <a:latin typeface="Arial Narrow" pitchFamily="34" charset="0"/>
                        </a:rPr>
                        <a:t>            15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chemeClr val="tx1">
                              <a:lumMod val="85000"/>
                              <a:lumOff val="15000"/>
                            </a:schemeClr>
                          </a:solidFill>
                          <a:effectLst/>
                          <a:latin typeface="Arial Narrow" pitchFamily="34" charset="0"/>
                        </a:rPr>
                        <a:t>             14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3852166710"/>
              </p:ext>
            </p:extLst>
          </p:nvPr>
        </p:nvGraphicFramePr>
        <p:xfrm>
          <a:off x="347236" y="7596336"/>
          <a:ext cx="6379188" cy="1122217"/>
        </p:xfrm>
        <a:graphic>
          <a:graphicData uri="http://schemas.openxmlformats.org/drawingml/2006/table">
            <a:tbl>
              <a:tblPr/>
              <a:tblGrid>
                <a:gridCol w="231971">
                  <a:extLst>
                    <a:ext uri="{9D8B030D-6E8A-4147-A177-3AD203B41FA5}">
                      <a16:colId xmlns:a16="http://schemas.microsoft.com/office/drawing/2014/main" val="20000"/>
                    </a:ext>
                  </a:extLst>
                </a:gridCol>
                <a:gridCol w="5026026">
                  <a:extLst>
                    <a:ext uri="{9D8B030D-6E8A-4147-A177-3AD203B41FA5}">
                      <a16:colId xmlns:a16="http://schemas.microsoft.com/office/drawing/2014/main" val="20001"/>
                    </a:ext>
                  </a:extLst>
                </a:gridCol>
                <a:gridCol w="142603">
                  <a:extLst>
                    <a:ext uri="{9D8B030D-6E8A-4147-A177-3AD203B41FA5}">
                      <a16:colId xmlns:a16="http://schemas.microsoft.com/office/drawing/2014/main" val="20002"/>
                    </a:ext>
                  </a:extLst>
                </a:gridCol>
                <a:gridCol w="978588">
                  <a:extLst>
                    <a:ext uri="{9D8B030D-6E8A-4147-A177-3AD203B41FA5}">
                      <a16:colId xmlns:a16="http://schemas.microsoft.com/office/drawing/2014/main" val="20003"/>
                    </a:ext>
                  </a:extLst>
                </a:gridCol>
              </a:tblGrid>
              <a:tr h="561109">
                <a:tc>
                  <a:txBody>
                    <a:bodyPr/>
                    <a:lstStyle/>
                    <a:p>
                      <a:pPr algn="ctr" fontAlgn="ctr"/>
                      <a:r>
                        <a:rPr lang="ru-RU" sz="1100" b="1" i="0" u="none" strike="noStrike" dirty="0">
                          <a:solidFill>
                            <a:schemeClr val="tx1">
                              <a:lumMod val="85000"/>
                              <a:lumOff val="15000"/>
                            </a:schemeClr>
                          </a:solidFill>
                          <a:effectLst/>
                          <a:latin typeface="Arial Narrow" pitchFamily="34" charset="0"/>
                        </a:rPr>
                        <a:t>№</a:t>
                      </a:r>
                    </a:p>
                  </a:txBody>
                  <a:tcPr marL="9352" marR="9352" marT="9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50" b="1" i="0" u="none" strike="noStrike" dirty="0" smtClean="0">
                          <a:solidFill>
                            <a:schemeClr val="tx1">
                              <a:lumMod val="85000"/>
                              <a:lumOff val="15000"/>
                            </a:schemeClr>
                          </a:solidFill>
                          <a:effectLst/>
                          <a:latin typeface="Arial Narrow" pitchFamily="34" charset="0"/>
                        </a:rPr>
                        <a:t>Кыргыз Республикасынын Кылмыш-жаза кодексинин статьясынын аталышы</a:t>
                      </a:r>
                      <a:endParaRPr lang="ru-RU" sz="1050" b="1" i="0" u="none" strike="noStrike" dirty="0">
                        <a:solidFill>
                          <a:schemeClr val="tx1">
                            <a:lumMod val="85000"/>
                            <a:lumOff val="15000"/>
                          </a:schemeClr>
                        </a:solidFill>
                        <a:effectLst/>
                        <a:latin typeface="Arial Narrow" pitchFamily="34" charset="0"/>
                      </a:endParaRPr>
                    </a:p>
                  </a:txBody>
                  <a:tcPr marL="9352" marR="9352" marT="9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1000" b="1" i="0" u="none" strike="noStrike" dirty="0" smtClean="0">
                          <a:solidFill>
                            <a:schemeClr val="tx1">
                              <a:lumMod val="85000"/>
                              <a:lumOff val="15000"/>
                            </a:schemeClr>
                          </a:solidFill>
                          <a:effectLst/>
                          <a:latin typeface="Arial Narrow" pitchFamily="34" charset="0"/>
                        </a:rPr>
                        <a:t>Жалпыланган материалдардын саны</a:t>
                      </a:r>
                      <a:endParaRPr lang="ru-RU" sz="1000" b="1" i="0" u="none" strike="noStrike" dirty="0">
                        <a:solidFill>
                          <a:schemeClr val="tx1">
                            <a:lumMod val="85000"/>
                            <a:lumOff val="15000"/>
                          </a:schemeClr>
                        </a:solidFill>
                        <a:effectLst/>
                        <a:latin typeface="Arial Narrow" pitchFamily="34" charset="0"/>
                      </a:endParaRPr>
                    </a:p>
                  </a:txBody>
                  <a:tcPr marL="9352" marR="9352" marT="9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0"/>
                  </a:ext>
                </a:extLst>
              </a:tr>
              <a:tr h="187036">
                <a:tc gridSpan="4">
                  <a:txBody>
                    <a:bodyPr/>
                    <a:lstStyle/>
                    <a:p>
                      <a:pPr algn="ctr" fontAlgn="b"/>
                      <a:endParaRPr lang="ru-RU" sz="1100" b="0" i="0" u="none" strike="noStrike" dirty="0">
                        <a:solidFill>
                          <a:schemeClr val="tx1">
                            <a:lumMod val="85000"/>
                            <a:lumOff val="15000"/>
                          </a:schemeClr>
                        </a:solidFill>
                        <a:effectLst/>
                        <a:latin typeface="Arial Narrow" pitchFamily="34" charset="0"/>
                      </a:endParaRPr>
                    </a:p>
                  </a:txBody>
                  <a:tcPr marL="9352" marR="9352" marT="935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187036">
                <a:tc>
                  <a:txBody>
                    <a:bodyPr/>
                    <a:lstStyle/>
                    <a:p>
                      <a:pPr algn="ctr" fontAlgn="ctr"/>
                      <a:r>
                        <a:rPr lang="ru-RU" sz="1100" b="0" i="0" u="none" strike="noStrike">
                          <a:solidFill>
                            <a:schemeClr val="tx1">
                              <a:lumMod val="85000"/>
                              <a:lumOff val="15000"/>
                            </a:schemeClr>
                          </a:solidFill>
                          <a:effectLst/>
                          <a:latin typeface="Arial Narrow" pitchFamily="34" charset="0"/>
                        </a:rPr>
                        <a:t>1</a:t>
                      </a:r>
                    </a:p>
                  </a:txBody>
                  <a:tcPr marL="9352" marR="9352" marT="9352" marB="0" anchor="ctr">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l" fontAlgn="ctr"/>
                      <a:r>
                        <a:rPr lang="ru-RU" sz="1100" b="0" i="0" u="none" strike="noStrike" dirty="0" smtClean="0">
                          <a:solidFill>
                            <a:schemeClr val="tx1">
                              <a:lumMod val="85000"/>
                              <a:lumOff val="15000"/>
                            </a:schemeClr>
                          </a:solidFill>
                          <a:effectLst/>
                          <a:latin typeface="Arial Narrow" pitchFamily="34" charset="0"/>
                        </a:rPr>
                        <a:t>226-1-статья. Террорчулук ишти финансылоо</a:t>
                      </a:r>
                      <a:endParaRPr lang="ru-RU" sz="1100" b="0" i="0" u="none" strike="noStrike" dirty="0">
                        <a:solidFill>
                          <a:schemeClr val="tx1">
                            <a:lumMod val="85000"/>
                            <a:lumOff val="15000"/>
                          </a:schemeClr>
                        </a:solidFill>
                        <a:effectLst/>
                        <a:latin typeface="Arial Narrow" pitchFamily="34" charset="0"/>
                      </a:endParaRPr>
                    </a:p>
                  </a:txBody>
                  <a:tcPr marL="9352" marR="9352" marT="9352"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ctr" fontAlgn="ctr"/>
                      <a:endParaRPr lang="ru-RU" sz="1100" b="0" i="0" u="none" strike="noStrike">
                        <a:solidFill>
                          <a:srgbClr val="000000"/>
                        </a:solidFill>
                        <a:effectLst/>
                        <a:latin typeface="Arial"/>
                      </a:endParaRPr>
                    </a:p>
                  </a:txBody>
                  <a:tcPr marL="9352" marR="9352" marT="935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chemeClr val="tx1">
                              <a:lumMod val="85000"/>
                              <a:lumOff val="15000"/>
                            </a:schemeClr>
                          </a:solidFill>
                          <a:effectLst/>
                          <a:latin typeface="Arial Narrow" pitchFamily="34" charset="0"/>
                        </a:rPr>
                        <a:t>7</a:t>
                      </a:r>
                    </a:p>
                  </a:txBody>
                  <a:tcPr marL="9352" marR="9352" marT="9352"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87036">
                <a:tc>
                  <a:txBody>
                    <a:bodyPr/>
                    <a:lstStyle/>
                    <a:p>
                      <a:pPr algn="ctr" fontAlgn="ctr"/>
                      <a:r>
                        <a:rPr lang="ru-RU" sz="1100" b="0" i="0" u="none" strike="noStrike">
                          <a:solidFill>
                            <a:schemeClr val="tx1">
                              <a:lumMod val="85000"/>
                              <a:lumOff val="15000"/>
                            </a:schemeClr>
                          </a:solidFill>
                          <a:effectLst/>
                          <a:latin typeface="Arial Narrow" pitchFamily="34" charset="0"/>
                        </a:rPr>
                        <a:t>2</a:t>
                      </a:r>
                    </a:p>
                  </a:txBody>
                  <a:tcPr marL="9352" marR="9352" marT="9352" marB="0" anchor="ctr">
                    <a:lnL>
                      <a:noFill/>
                    </a:lnL>
                    <a:lnR>
                      <a:noFill/>
                    </a:lnR>
                    <a:lnT>
                      <a:noFill/>
                    </a:lnT>
                    <a:lnB>
                      <a:noFill/>
                    </a:lnB>
                  </a:tcPr>
                </a:tc>
                <a:tc gridSpan="2">
                  <a:txBody>
                    <a:bodyPr/>
                    <a:lstStyle/>
                    <a:p>
                      <a:pPr algn="l" fontAlgn="ctr"/>
                      <a:r>
                        <a:rPr lang="ru-RU" sz="1100" b="0" i="0" u="none" strike="noStrike" dirty="0" smtClean="0">
                          <a:solidFill>
                            <a:schemeClr val="tx1">
                              <a:lumMod val="85000"/>
                              <a:lumOff val="15000"/>
                            </a:schemeClr>
                          </a:solidFill>
                          <a:effectLst/>
                          <a:latin typeface="Arial Narrow" pitchFamily="34" charset="0"/>
                        </a:rPr>
                        <a:t>375-статья. </a:t>
                      </a:r>
                      <a:r>
                        <a:rPr lang="ru-RU" sz="1100" b="0" i="0" u="none" strike="noStrike" dirty="0" err="1" smtClean="0">
                          <a:solidFill>
                            <a:schemeClr val="tx1">
                              <a:lumMod val="85000"/>
                              <a:lumOff val="15000"/>
                            </a:schemeClr>
                          </a:solidFill>
                          <a:effectLst/>
                          <a:latin typeface="Arial Narrow" pitchFamily="34" charset="0"/>
                        </a:rPr>
                        <a:t>Жалданмачылык</a:t>
                      </a:r>
                      <a:endParaRPr lang="ru-RU" sz="1100" b="0" i="0" u="none" strike="noStrike" dirty="0">
                        <a:solidFill>
                          <a:schemeClr val="tx1">
                            <a:lumMod val="85000"/>
                            <a:lumOff val="15000"/>
                          </a:schemeClr>
                        </a:solidFill>
                        <a:effectLst/>
                        <a:latin typeface="Arial Narrow" pitchFamily="34" charset="0"/>
                      </a:endParaRPr>
                    </a:p>
                  </a:txBody>
                  <a:tcPr marL="9352" marR="9352" marT="9352" marB="0" anchor="ctr">
                    <a:lnL>
                      <a:noFill/>
                    </a:lnL>
                    <a:lnR>
                      <a:noFill/>
                    </a:lnR>
                    <a:lnT>
                      <a:noFill/>
                    </a:lnT>
                    <a:lnB>
                      <a:noFill/>
                    </a:lnB>
                  </a:tcPr>
                </a:tc>
                <a:tc hMerge="1">
                  <a:txBody>
                    <a:bodyPr/>
                    <a:lstStyle/>
                    <a:p>
                      <a:pPr algn="ctr" fontAlgn="ctr"/>
                      <a:endParaRPr lang="ru-RU" sz="1100" b="0" i="0" u="none" strike="noStrike" dirty="0">
                        <a:solidFill>
                          <a:srgbClr val="000000"/>
                        </a:solidFill>
                        <a:effectLst/>
                        <a:latin typeface="Arial"/>
                      </a:endParaRPr>
                    </a:p>
                  </a:txBody>
                  <a:tcPr marL="9352" marR="9352" marT="9352" marB="0" anchor="ctr">
                    <a:lnL>
                      <a:noFill/>
                    </a:lnL>
                    <a:lnR>
                      <a:noFill/>
                    </a:lnR>
                    <a:lnT>
                      <a:noFill/>
                    </a:lnT>
                    <a:lnB>
                      <a:noFill/>
                    </a:lnB>
                  </a:tcPr>
                </a:tc>
                <a:tc>
                  <a:txBody>
                    <a:bodyPr/>
                    <a:lstStyle/>
                    <a:p>
                      <a:pPr algn="ctr" fontAlgn="ctr"/>
                      <a:r>
                        <a:rPr lang="ru-RU" sz="1100" b="0" i="0" u="none" strike="noStrike" dirty="0">
                          <a:solidFill>
                            <a:schemeClr val="tx1">
                              <a:lumMod val="85000"/>
                              <a:lumOff val="15000"/>
                            </a:schemeClr>
                          </a:solidFill>
                          <a:effectLst/>
                          <a:latin typeface="Arial Narrow" pitchFamily="34" charset="0"/>
                        </a:rPr>
                        <a:t>3</a:t>
                      </a:r>
                    </a:p>
                  </a:txBody>
                  <a:tcPr marL="9352" marR="9352" marT="9352" marB="0" anchor="ctr">
                    <a:lnL>
                      <a:noFill/>
                    </a:lnL>
                    <a:lnR>
                      <a:noFill/>
                    </a:lnR>
                    <a:lnT>
                      <a:noFill/>
                    </a:lnT>
                    <a:lnB>
                      <a:noFill/>
                    </a:lnB>
                  </a:tcPr>
                </a:tc>
                <a:extLst>
                  <a:ext uri="{0D108BD9-81ED-4DB2-BD59-A6C34878D82A}">
                    <a16:rowId xmlns:a16="http://schemas.microsoft.com/office/drawing/2014/main" val="10003"/>
                  </a:ext>
                </a:extLst>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3368014637"/>
              </p:ext>
            </p:extLst>
          </p:nvPr>
        </p:nvGraphicFramePr>
        <p:xfrm>
          <a:off x="332656" y="4965366"/>
          <a:ext cx="6350274" cy="813005"/>
        </p:xfrm>
        <a:graphic>
          <a:graphicData uri="http://schemas.openxmlformats.org/drawingml/2006/table">
            <a:tbl>
              <a:tblPr/>
              <a:tblGrid>
                <a:gridCol w="1969892">
                  <a:extLst>
                    <a:ext uri="{9D8B030D-6E8A-4147-A177-3AD203B41FA5}">
                      <a16:colId xmlns:a16="http://schemas.microsoft.com/office/drawing/2014/main" val="1834517096"/>
                    </a:ext>
                  </a:extLst>
                </a:gridCol>
                <a:gridCol w="659474">
                  <a:extLst>
                    <a:ext uri="{9D8B030D-6E8A-4147-A177-3AD203B41FA5}">
                      <a16:colId xmlns:a16="http://schemas.microsoft.com/office/drawing/2014/main" val="518476565"/>
                    </a:ext>
                  </a:extLst>
                </a:gridCol>
                <a:gridCol w="810128">
                  <a:extLst>
                    <a:ext uri="{9D8B030D-6E8A-4147-A177-3AD203B41FA5}">
                      <a16:colId xmlns:a16="http://schemas.microsoft.com/office/drawing/2014/main" val="3901850835"/>
                    </a:ext>
                  </a:extLst>
                </a:gridCol>
                <a:gridCol w="625363">
                  <a:extLst>
                    <a:ext uri="{9D8B030D-6E8A-4147-A177-3AD203B41FA5}">
                      <a16:colId xmlns:a16="http://schemas.microsoft.com/office/drawing/2014/main" val="2880574148"/>
                    </a:ext>
                  </a:extLst>
                </a:gridCol>
                <a:gridCol w="886878">
                  <a:extLst>
                    <a:ext uri="{9D8B030D-6E8A-4147-A177-3AD203B41FA5}">
                      <a16:colId xmlns:a16="http://schemas.microsoft.com/office/drawing/2014/main" val="1558751881"/>
                    </a:ext>
                  </a:extLst>
                </a:gridCol>
                <a:gridCol w="579882">
                  <a:extLst>
                    <a:ext uri="{9D8B030D-6E8A-4147-A177-3AD203B41FA5}">
                      <a16:colId xmlns:a16="http://schemas.microsoft.com/office/drawing/2014/main" val="3735928482"/>
                    </a:ext>
                  </a:extLst>
                </a:gridCol>
                <a:gridCol w="818657">
                  <a:extLst>
                    <a:ext uri="{9D8B030D-6E8A-4147-A177-3AD203B41FA5}">
                      <a16:colId xmlns:a16="http://schemas.microsoft.com/office/drawing/2014/main" val="156601353"/>
                    </a:ext>
                  </a:extLst>
                </a:gridCol>
              </a:tblGrid>
              <a:tr h="447982">
                <a:tc>
                  <a:txBody>
                    <a:bodyPr/>
                    <a:lstStyle/>
                    <a:p>
                      <a:pPr algn="ctr" rtl="0" fontAlgn="ctr"/>
                      <a:r>
                        <a:rPr lang="ru-RU" sz="900" b="1" i="0" u="none" strike="noStrike">
                          <a:solidFill>
                            <a:srgbClr val="262626"/>
                          </a:solidFill>
                          <a:effectLst/>
                          <a:latin typeface="Arial Narrow" panose="020B0606020202030204" pitchFamily="34" charset="0"/>
                        </a:rPr>
                        <a:t> </a:t>
                      </a:r>
                    </a:p>
                  </a:txBody>
                  <a:tcPr marL="8296" marR="8296" marT="82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dirty="0" smtClean="0">
                          <a:solidFill>
                            <a:srgbClr val="262626"/>
                          </a:solidFill>
                          <a:effectLst/>
                          <a:latin typeface="Arial Narrow" panose="020B0606020202030204" pitchFamily="34" charset="0"/>
                        </a:rPr>
                        <a:t>Операциялар</a:t>
                      </a:r>
                    </a:p>
                    <a:p>
                      <a:pPr algn="ctr" rtl="0" fontAlgn="ctr"/>
                      <a:r>
                        <a:rPr lang="ru-RU" sz="800" b="1" i="0" u="none" strike="noStrike" dirty="0" smtClean="0">
                          <a:solidFill>
                            <a:srgbClr val="262626"/>
                          </a:solidFill>
                          <a:effectLst/>
                          <a:latin typeface="Arial Narrow" panose="020B0606020202030204" pitchFamily="34" charset="0"/>
                        </a:rPr>
                        <a:t>дын саны</a:t>
                      </a:r>
                      <a:endParaRPr lang="ru-RU" sz="800" b="1" i="0" u="none" strike="noStrike" dirty="0">
                        <a:solidFill>
                          <a:srgbClr val="262626"/>
                        </a:solidFill>
                        <a:effectLst/>
                        <a:latin typeface="Arial Narrow" panose="020B0606020202030204" pitchFamily="34" charset="0"/>
                      </a:endParaRPr>
                    </a:p>
                  </a:txBody>
                  <a:tcPr marL="8296" marR="8296" marT="82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dirty="0" smtClean="0">
                          <a:solidFill>
                            <a:srgbClr val="262626"/>
                          </a:solidFill>
                          <a:effectLst/>
                          <a:latin typeface="Arial Narrow" panose="020B0606020202030204" pitchFamily="34" charset="0"/>
                        </a:rPr>
                        <a:t>Финансылык каражаттардын агып келүүсү</a:t>
                      </a:r>
                      <a:endParaRPr lang="ru-RU" sz="800" b="1" i="0" u="none" strike="noStrike" dirty="0">
                        <a:solidFill>
                          <a:srgbClr val="262626"/>
                        </a:solidFill>
                        <a:effectLst/>
                        <a:latin typeface="Arial Narrow" panose="020B0606020202030204" pitchFamily="34" charset="0"/>
                      </a:endParaRPr>
                    </a:p>
                  </a:txBody>
                  <a:tcPr marL="8296" marR="8296" marT="82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dirty="0" smtClean="0">
                          <a:solidFill>
                            <a:srgbClr val="262626"/>
                          </a:solidFill>
                          <a:effectLst/>
                          <a:latin typeface="Arial Narrow" panose="020B0606020202030204" pitchFamily="34" charset="0"/>
                        </a:rPr>
                        <a:t>Операциялардын саны</a:t>
                      </a:r>
                      <a:endParaRPr lang="ru-RU" sz="800" b="1" i="0" u="none" strike="noStrike" dirty="0">
                        <a:solidFill>
                          <a:srgbClr val="262626"/>
                        </a:solidFill>
                        <a:effectLst/>
                        <a:latin typeface="Arial Narrow" panose="020B0606020202030204" pitchFamily="34" charset="0"/>
                      </a:endParaRPr>
                    </a:p>
                  </a:txBody>
                  <a:tcPr marL="8296" marR="8296" marT="82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dirty="0" smtClean="0">
                          <a:solidFill>
                            <a:srgbClr val="262626"/>
                          </a:solidFill>
                          <a:effectLst/>
                          <a:latin typeface="Arial Narrow" panose="020B0606020202030204" pitchFamily="34" charset="0"/>
                        </a:rPr>
                        <a:t>Финансылык каражаттардын агып чыгуусу</a:t>
                      </a:r>
                      <a:endParaRPr lang="ru-RU" sz="800" b="1" i="0" u="none" strike="noStrike" dirty="0">
                        <a:solidFill>
                          <a:srgbClr val="262626"/>
                        </a:solidFill>
                        <a:effectLst/>
                        <a:latin typeface="Arial Narrow" panose="020B0606020202030204" pitchFamily="34" charset="0"/>
                      </a:endParaRPr>
                    </a:p>
                  </a:txBody>
                  <a:tcPr marL="8296" marR="8296" marT="82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dirty="0" smtClean="0">
                          <a:solidFill>
                            <a:srgbClr val="262626"/>
                          </a:solidFill>
                          <a:effectLst/>
                          <a:latin typeface="Arial Narrow" panose="020B0606020202030204" pitchFamily="34" charset="0"/>
                        </a:rPr>
                        <a:t>Операциялардын сальдосу</a:t>
                      </a:r>
                      <a:endParaRPr lang="ru-RU" sz="800" b="1" i="0" u="none" strike="noStrike" dirty="0">
                        <a:solidFill>
                          <a:srgbClr val="262626"/>
                        </a:solidFill>
                        <a:effectLst/>
                        <a:latin typeface="Arial Narrow" panose="020B0606020202030204" pitchFamily="34" charset="0"/>
                      </a:endParaRPr>
                    </a:p>
                  </a:txBody>
                  <a:tcPr marL="8296" marR="8296" marT="82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dirty="0" smtClean="0">
                          <a:solidFill>
                            <a:srgbClr val="262626"/>
                          </a:solidFill>
                          <a:effectLst/>
                          <a:latin typeface="Arial Narrow" panose="020B0606020202030204" pitchFamily="34" charset="0"/>
                        </a:rPr>
                        <a:t>Финансылык каражаттардын сальдосу</a:t>
                      </a:r>
                      <a:endParaRPr lang="ru-RU" sz="800" b="1" i="0" u="none" strike="noStrike" dirty="0">
                        <a:solidFill>
                          <a:srgbClr val="262626"/>
                        </a:solidFill>
                        <a:effectLst/>
                        <a:latin typeface="Arial Narrow" panose="020B0606020202030204" pitchFamily="34" charset="0"/>
                      </a:endParaRPr>
                    </a:p>
                  </a:txBody>
                  <a:tcPr marL="8296" marR="8296" marT="82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760267"/>
                  </a:ext>
                </a:extLst>
              </a:tr>
              <a:tr h="365023">
                <a:tc>
                  <a:txBody>
                    <a:bodyPr/>
                    <a:lstStyle/>
                    <a:p>
                      <a:pPr algn="l" rtl="0" fontAlgn="b"/>
                      <a:r>
                        <a:rPr lang="ru-RU" sz="1000" b="0" i="0" u="none" strike="noStrike" dirty="0" smtClean="0">
                          <a:solidFill>
                            <a:srgbClr val="262626"/>
                          </a:solidFill>
                          <a:effectLst/>
                          <a:latin typeface="Arial Narrow" panose="020B0606020202030204" pitchFamily="34" charset="0"/>
                        </a:rPr>
                        <a:t>Террористтик</a:t>
                      </a:r>
                      <a:r>
                        <a:rPr lang="ru-RU" sz="1000" b="0" i="0" u="none" strike="noStrike" baseline="0" dirty="0" smtClean="0">
                          <a:solidFill>
                            <a:srgbClr val="262626"/>
                          </a:solidFill>
                          <a:effectLst/>
                          <a:latin typeface="Arial Narrow" panose="020B0606020202030204" pitchFamily="34" charset="0"/>
                        </a:rPr>
                        <a:t> активдүүлүгү жогору  </a:t>
                      </a:r>
                      <a:r>
                        <a:rPr lang="ru-RU" sz="1000" b="0" i="0" u="none" strike="noStrike" dirty="0" smtClean="0">
                          <a:solidFill>
                            <a:srgbClr val="262626"/>
                          </a:solidFill>
                          <a:effectLst/>
                          <a:latin typeface="Arial Narrow" panose="020B0606020202030204" pitchFamily="34" charset="0"/>
                        </a:rPr>
                        <a:t>ТОП </a:t>
                      </a:r>
                      <a:r>
                        <a:rPr lang="ru-RU" sz="1000" b="0" i="0" u="none" strike="noStrike" dirty="0">
                          <a:solidFill>
                            <a:srgbClr val="262626"/>
                          </a:solidFill>
                          <a:effectLst/>
                          <a:latin typeface="Arial Narrow" panose="020B0606020202030204" pitchFamily="34" charset="0"/>
                        </a:rPr>
                        <a:t>10 </a:t>
                      </a:r>
                      <a:r>
                        <a:rPr lang="ru-RU" sz="1000" b="0" i="0" u="none" strike="noStrike" dirty="0" smtClean="0">
                          <a:solidFill>
                            <a:srgbClr val="262626"/>
                          </a:solidFill>
                          <a:effectLst/>
                          <a:latin typeface="Arial Narrow" panose="020B0606020202030204" pitchFamily="34" charset="0"/>
                        </a:rPr>
                        <a:t>өлкө</a:t>
                      </a:r>
                      <a:endParaRPr lang="ru-RU" sz="1000" b="0" i="0" u="none" strike="noStrike" dirty="0">
                        <a:solidFill>
                          <a:srgbClr val="262626"/>
                        </a:solidFill>
                        <a:effectLst/>
                        <a:latin typeface="Arial Narrow" panose="020B0606020202030204" pitchFamily="34" charset="0"/>
                      </a:endParaRPr>
                    </a:p>
                  </a:txBody>
                  <a:tcPr marL="8296" marR="8296" marT="829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ru-RU" sz="800" b="0" i="0" u="none" strike="noStrike" dirty="0">
                          <a:solidFill>
                            <a:srgbClr val="000000"/>
                          </a:solidFill>
                          <a:effectLst/>
                          <a:latin typeface="Arial" panose="020B0604020202020204" pitchFamily="34" charset="0"/>
                        </a:rPr>
                        <a:t>            9 323   </a:t>
                      </a:r>
                    </a:p>
                  </a:txBody>
                  <a:tcPr marL="8296" marR="8296" marT="8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ru-RU" sz="800" b="0" i="0" u="none" strike="noStrike" dirty="0">
                          <a:solidFill>
                            <a:srgbClr val="000000"/>
                          </a:solidFill>
                          <a:effectLst/>
                          <a:latin typeface="Arial" panose="020B0604020202020204" pitchFamily="34" charset="0"/>
                        </a:rPr>
                        <a:t>         32 828 653   </a:t>
                      </a:r>
                    </a:p>
                  </a:txBody>
                  <a:tcPr marL="8296" marR="8296" marT="8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ru-RU" sz="800" b="0" i="0" u="none" strike="noStrike" dirty="0">
                          <a:solidFill>
                            <a:srgbClr val="000000"/>
                          </a:solidFill>
                          <a:effectLst/>
                          <a:latin typeface="Arial" panose="020B0604020202020204" pitchFamily="34" charset="0"/>
                        </a:rPr>
                        <a:t>        11 123   </a:t>
                      </a:r>
                    </a:p>
                  </a:txBody>
                  <a:tcPr marL="8296" marR="8296" marT="8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ru-RU" sz="800" b="0" i="0" u="none" strike="noStrike" dirty="0">
                          <a:solidFill>
                            <a:srgbClr val="000000"/>
                          </a:solidFill>
                          <a:effectLst/>
                          <a:latin typeface="Arial" panose="020B0604020202020204" pitchFamily="34" charset="0"/>
                        </a:rPr>
                        <a:t>            35 382 320   </a:t>
                      </a:r>
                    </a:p>
                  </a:txBody>
                  <a:tcPr marL="8296" marR="8296" marT="8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ru-RU" sz="800" b="0" i="0" u="none" strike="noStrike" dirty="0">
                          <a:solidFill>
                            <a:srgbClr val="000000"/>
                          </a:solidFill>
                          <a:effectLst/>
                          <a:latin typeface="Arial" panose="020B0604020202020204" pitchFamily="34" charset="0"/>
                        </a:rPr>
                        <a:t>-       1 800   </a:t>
                      </a:r>
                    </a:p>
                  </a:txBody>
                  <a:tcPr marL="8296" marR="8296" marT="8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ru-RU" sz="800" b="0" i="0" u="none" strike="noStrike" dirty="0">
                          <a:solidFill>
                            <a:srgbClr val="000000"/>
                          </a:solidFill>
                          <a:effectLst/>
                          <a:latin typeface="Arial" panose="020B0604020202020204" pitchFamily="34" charset="0"/>
                        </a:rPr>
                        <a:t>-          2 553 667   </a:t>
                      </a:r>
                    </a:p>
                  </a:txBody>
                  <a:tcPr marL="8296" marR="8296" marT="8296"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61836766"/>
                  </a:ext>
                </a:extLst>
              </a:tr>
            </a:tbl>
          </a:graphicData>
        </a:graphic>
      </p:graphicFrame>
      <p:sp>
        <p:nvSpPr>
          <p:cNvPr id="2" name="TextBox 1"/>
          <p:cNvSpPr txBox="1"/>
          <p:nvPr/>
        </p:nvSpPr>
        <p:spPr>
          <a:xfrm>
            <a:off x="5930319" y="4753285"/>
            <a:ext cx="646331" cy="253916"/>
          </a:xfrm>
          <a:prstGeom prst="rect">
            <a:avLst/>
          </a:prstGeom>
          <a:noFill/>
        </p:spPr>
        <p:txBody>
          <a:bodyPr wrap="none" rtlCol="0">
            <a:spAutoFit/>
          </a:bodyPr>
          <a:lstStyle/>
          <a:p>
            <a:r>
              <a:rPr lang="ru-RU" sz="1050" i="1" dirty="0" smtClean="0">
                <a:latin typeface="Arial Narrow" panose="020B0606020202030204" pitchFamily="34" charset="0"/>
              </a:rPr>
              <a:t>миң. сом</a:t>
            </a:r>
            <a:endParaRPr lang="ru-RU" sz="1050" i="1" dirty="0">
              <a:latin typeface="Arial Narrow" panose="020B0606020202030204" pitchFamily="34" charset="0"/>
            </a:endParaRPr>
          </a:p>
        </p:txBody>
      </p:sp>
    </p:spTree>
    <p:extLst>
      <p:ext uri="{BB962C8B-B14F-4D97-AF65-F5344CB8AC3E}">
        <p14:creationId xmlns:p14="http://schemas.microsoft.com/office/powerpoint/2010/main" val="29479551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рямоугольник 19"/>
          <p:cNvSpPr/>
          <p:nvPr/>
        </p:nvSpPr>
        <p:spPr>
          <a:xfrm>
            <a:off x="-9376" y="5004048"/>
            <a:ext cx="6867376" cy="109561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9376" y="6099667"/>
            <a:ext cx="6867376" cy="149386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5119" y="107504"/>
            <a:ext cx="360938" cy="360040"/>
          </a:xfrm>
          <a:prstGeom prst="rect">
            <a:avLst/>
          </a:prstGeom>
        </p:spPr>
      </p:pic>
      <p:sp>
        <p:nvSpPr>
          <p:cNvPr id="10" name="TextBox 9"/>
          <p:cNvSpPr txBox="1"/>
          <p:nvPr/>
        </p:nvSpPr>
        <p:spPr>
          <a:xfrm>
            <a:off x="280224" y="941608"/>
            <a:ext cx="6294643" cy="646331"/>
          </a:xfrm>
          <a:prstGeom prst="rect">
            <a:avLst/>
          </a:prstGeom>
          <a:noFill/>
        </p:spPr>
        <p:txBody>
          <a:bodyPr wrap="square" rtlCol="0">
            <a:spAutoFit/>
          </a:bodyPr>
          <a:lstStyle/>
          <a:p>
            <a:r>
              <a:rPr lang="ky-KG" b="1" dirty="0" smtClean="0">
                <a:solidFill>
                  <a:schemeClr val="accent1">
                    <a:lumMod val="50000"/>
                  </a:schemeClr>
                </a:solidFill>
                <a:latin typeface="Arial" pitchFamily="34" charset="0"/>
                <a:cs typeface="Arial" pitchFamily="34" charset="0"/>
              </a:rPr>
              <a:t>Террористтик жана экстремисттик ишке катышы бар жактардын тизмеси </a:t>
            </a:r>
            <a:endParaRPr lang="ru-RU" b="1" dirty="0">
              <a:solidFill>
                <a:schemeClr val="accent1">
                  <a:lumMod val="50000"/>
                </a:schemeClr>
              </a:solidFill>
              <a:latin typeface="Arial" pitchFamily="34" charset="0"/>
              <a:cs typeface="Arial" pitchFamily="34" charset="0"/>
            </a:endParaRPr>
          </a:p>
        </p:txBody>
      </p:sp>
      <p:sp>
        <p:nvSpPr>
          <p:cNvPr id="2" name="Прямоугольник 1"/>
          <p:cNvSpPr/>
          <p:nvPr/>
        </p:nvSpPr>
        <p:spPr>
          <a:xfrm>
            <a:off x="264747" y="1695988"/>
            <a:ext cx="6441719" cy="646331"/>
          </a:xfrm>
          <a:prstGeom prst="rect">
            <a:avLst/>
          </a:prstGeom>
        </p:spPr>
        <p:txBody>
          <a:bodyPr wrap="square">
            <a:spAutoFit/>
          </a:bodyPr>
          <a:lstStyle/>
          <a:p>
            <a:pPr algn="just"/>
            <a:r>
              <a:rPr lang="ru-RU" sz="1200" dirty="0" smtClean="0">
                <a:latin typeface="Arial Narrow" pitchFamily="34" charset="0"/>
                <a:cs typeface="Arial" pitchFamily="34" charset="0"/>
              </a:rPr>
              <a:t>Кыргыз </a:t>
            </a:r>
            <a:r>
              <a:rPr lang="ru-RU" sz="1200" dirty="0">
                <a:latin typeface="Arial Narrow" pitchFamily="34" charset="0"/>
                <a:cs typeface="Arial" pitchFamily="34" charset="0"/>
              </a:rPr>
              <a:t>Республикасынын Өкмөтүнүн 2010-жылдын 5-мартындагы № 135 токтому менен бекитилген «Операцияларды (бүтүмдөрдү) токтотуу, каражаттарды бир калыпта кармоо жана бошотуу тартиби жөнүндө жобого» ылайык </a:t>
            </a:r>
            <a:r>
              <a:rPr lang="ru-RU" sz="1200" dirty="0" smtClean="0">
                <a:latin typeface="Arial Narrow" pitchFamily="34" charset="0"/>
                <a:cs typeface="Arial" pitchFamily="34" charset="0"/>
              </a:rPr>
              <a:t>буйруктар </a:t>
            </a:r>
            <a:r>
              <a:rPr lang="ru-RU" sz="1200" dirty="0">
                <a:latin typeface="Arial Narrow" pitchFamily="34" charset="0"/>
                <a:cs typeface="Arial" pitchFamily="34" charset="0"/>
              </a:rPr>
              <a:t>чыгарылды:</a:t>
            </a:r>
          </a:p>
        </p:txBody>
      </p:sp>
      <p:sp>
        <p:nvSpPr>
          <p:cNvPr id="12" name="Прямоугольник 11"/>
          <p:cNvSpPr/>
          <p:nvPr/>
        </p:nvSpPr>
        <p:spPr>
          <a:xfrm>
            <a:off x="264747" y="5020311"/>
            <a:ext cx="6441719" cy="907941"/>
          </a:xfrm>
          <a:prstGeom prst="rect">
            <a:avLst/>
          </a:prstGeom>
        </p:spPr>
        <p:txBody>
          <a:bodyPr wrap="square">
            <a:spAutoFit/>
          </a:bodyPr>
          <a:lstStyle/>
          <a:p>
            <a:pPr algn="just">
              <a:spcAft>
                <a:spcPts val="600"/>
              </a:spcAft>
            </a:pPr>
            <a:r>
              <a:rPr lang="ru-RU" sz="1200" b="1" dirty="0" smtClean="0">
                <a:solidFill>
                  <a:schemeClr val="tx1">
                    <a:lumMod val="75000"/>
                    <a:lumOff val="25000"/>
                  </a:schemeClr>
                </a:solidFill>
                <a:latin typeface="Arial Narrow" pitchFamily="34" charset="0"/>
                <a:cs typeface="Arial" pitchFamily="34" charset="0"/>
              </a:rPr>
              <a:t>Отчеттук мезгил ичинде буйруктар чыгарылды: </a:t>
            </a:r>
          </a:p>
          <a:p>
            <a:pPr marL="171450" indent="-171450" algn="just">
              <a:buFont typeface="Wingdings" pitchFamily="2" charset="2"/>
              <a:buChar char="§"/>
            </a:pPr>
            <a:r>
              <a:rPr lang="ru-RU" sz="1200" dirty="0">
                <a:latin typeface="Arial Narrow" pitchFamily="34" charset="0"/>
                <a:cs typeface="Arial" pitchFamily="34" charset="0"/>
              </a:rPr>
              <a:t>о</a:t>
            </a:r>
            <a:r>
              <a:rPr lang="ru-RU" sz="1200" dirty="0" smtClean="0">
                <a:latin typeface="Arial Narrow" pitchFamily="34" charset="0"/>
                <a:cs typeface="Arial" pitchFamily="34" charset="0"/>
              </a:rPr>
              <a:t>перацияны бир калыпта кармоо жөнүндө </a:t>
            </a:r>
            <a:r>
              <a:rPr lang="ru-RU" sz="1200" b="1" dirty="0" smtClean="0">
                <a:solidFill>
                  <a:schemeClr val="accent1">
                    <a:lumMod val="50000"/>
                  </a:schemeClr>
                </a:solidFill>
                <a:latin typeface="Arial Narrow" pitchFamily="34" charset="0"/>
                <a:cs typeface="Arial" pitchFamily="34" charset="0"/>
              </a:rPr>
              <a:t>181 104 сом </a:t>
            </a:r>
            <a:r>
              <a:rPr lang="ru-RU" sz="1200" dirty="0" smtClean="0">
                <a:latin typeface="Arial Narrow" pitchFamily="34" charset="0"/>
                <a:cs typeface="Arial" pitchFamily="34" charset="0"/>
              </a:rPr>
              <a:t>суммасында</a:t>
            </a:r>
            <a:r>
              <a:rPr lang="ru-RU" sz="1200" b="1" dirty="0" smtClean="0">
                <a:latin typeface="Arial Narrow" pitchFamily="34" charset="0"/>
                <a:cs typeface="Arial" pitchFamily="34" charset="0"/>
              </a:rPr>
              <a:t>;</a:t>
            </a:r>
          </a:p>
          <a:p>
            <a:pPr marL="171450" indent="-171450" algn="just">
              <a:buFont typeface="Wingdings" pitchFamily="2" charset="2"/>
              <a:buChar char="§"/>
            </a:pPr>
            <a:r>
              <a:rPr lang="ru-RU" sz="1200" dirty="0">
                <a:latin typeface="Arial Narrow" pitchFamily="34" charset="0"/>
                <a:cs typeface="Arial" pitchFamily="34" charset="0"/>
              </a:rPr>
              <a:t>о</a:t>
            </a:r>
            <a:r>
              <a:rPr lang="ru-RU" sz="1200" dirty="0" smtClean="0">
                <a:latin typeface="Arial Narrow" pitchFamily="34" charset="0"/>
                <a:cs typeface="Arial" pitchFamily="34" charset="0"/>
              </a:rPr>
              <a:t>перацияны бошотуу жөнүндө </a:t>
            </a:r>
            <a:r>
              <a:rPr lang="ru-RU" sz="1200" b="1" dirty="0" smtClean="0">
                <a:solidFill>
                  <a:schemeClr val="accent1">
                    <a:lumMod val="50000"/>
                  </a:schemeClr>
                </a:solidFill>
                <a:latin typeface="Arial Narrow" pitchFamily="34" charset="0"/>
                <a:cs typeface="Arial" pitchFamily="34" charset="0"/>
              </a:rPr>
              <a:t>820 135 сом </a:t>
            </a:r>
            <a:r>
              <a:rPr lang="ru-RU" sz="1200" dirty="0">
                <a:latin typeface="Arial Narrow" pitchFamily="34" charset="0"/>
                <a:cs typeface="Arial" pitchFamily="34" charset="0"/>
              </a:rPr>
              <a:t>суммасында</a:t>
            </a:r>
            <a:r>
              <a:rPr lang="ru-RU" sz="1200" b="1" dirty="0" smtClean="0">
                <a:latin typeface="Arial Narrow" pitchFamily="34" charset="0"/>
                <a:cs typeface="Arial" pitchFamily="34" charset="0"/>
              </a:rPr>
              <a:t>;</a:t>
            </a:r>
          </a:p>
          <a:p>
            <a:pPr marL="171450" indent="-171450" algn="just">
              <a:buFont typeface="Wingdings" pitchFamily="2" charset="2"/>
              <a:buChar char="§"/>
            </a:pPr>
            <a:r>
              <a:rPr lang="ru-RU" sz="1200" dirty="0">
                <a:latin typeface="Arial Narrow" pitchFamily="34" charset="0"/>
                <a:cs typeface="Arial" pitchFamily="34" charset="0"/>
              </a:rPr>
              <a:t>о</a:t>
            </a:r>
            <a:r>
              <a:rPr lang="ru-RU" sz="1200" dirty="0" smtClean="0">
                <a:latin typeface="Arial Narrow" pitchFamily="34" charset="0"/>
                <a:cs typeface="Arial" pitchFamily="34" charset="0"/>
              </a:rPr>
              <a:t>перацияны бир калыпта кармоодон баш тартуу жөнүндө </a:t>
            </a:r>
            <a:r>
              <a:rPr lang="ru-RU" sz="1200" b="1" dirty="0" smtClean="0">
                <a:solidFill>
                  <a:schemeClr val="accent1">
                    <a:lumMod val="50000"/>
                  </a:schemeClr>
                </a:solidFill>
                <a:latin typeface="Arial Narrow" pitchFamily="34" charset="0"/>
                <a:cs typeface="Arial" pitchFamily="34" charset="0"/>
              </a:rPr>
              <a:t>108 593 сом </a:t>
            </a:r>
            <a:r>
              <a:rPr lang="ru-RU" sz="1200" dirty="0">
                <a:solidFill>
                  <a:prstClr val="black"/>
                </a:solidFill>
                <a:latin typeface="Arial Narrow" pitchFamily="34" charset="0"/>
                <a:cs typeface="Arial" pitchFamily="34" charset="0"/>
              </a:rPr>
              <a:t>суммасында</a:t>
            </a:r>
            <a:r>
              <a:rPr lang="ru-RU" sz="1200" b="1" dirty="0" smtClean="0">
                <a:latin typeface="Arial Narrow" pitchFamily="34" charset="0"/>
                <a:cs typeface="Arial" pitchFamily="34" charset="0"/>
              </a:rPr>
              <a:t>.</a:t>
            </a:r>
          </a:p>
        </p:txBody>
      </p:sp>
      <p:sp>
        <p:nvSpPr>
          <p:cNvPr id="13" name="Прямоугольник 12"/>
          <p:cNvSpPr/>
          <p:nvPr/>
        </p:nvSpPr>
        <p:spPr>
          <a:xfrm>
            <a:off x="264747" y="6099666"/>
            <a:ext cx="6274066" cy="461665"/>
          </a:xfrm>
          <a:prstGeom prst="rect">
            <a:avLst/>
          </a:prstGeom>
        </p:spPr>
        <p:txBody>
          <a:bodyPr wrap="square">
            <a:spAutoFit/>
          </a:bodyPr>
          <a:lstStyle/>
          <a:p>
            <a:pPr algn="just"/>
            <a:r>
              <a:rPr lang="ru-RU" sz="1200" dirty="0" smtClean="0">
                <a:solidFill>
                  <a:schemeClr val="bg1"/>
                </a:solidFill>
                <a:latin typeface="Arial Narrow" pitchFamily="34" charset="0"/>
                <a:cs typeface="Arial" pitchFamily="34" charset="0"/>
              </a:rPr>
              <a:t>Террористтик </a:t>
            </a:r>
            <a:r>
              <a:rPr lang="ru-RU" sz="1200" dirty="0">
                <a:solidFill>
                  <a:schemeClr val="bg1"/>
                </a:solidFill>
                <a:latin typeface="Arial Narrow" pitchFamily="34" charset="0"/>
                <a:cs typeface="Arial" pitchFamily="34" charset="0"/>
              </a:rPr>
              <a:t>жана экстремисттик ишке же массалык кыргын салуучу куралды таратууга катышы бар </a:t>
            </a:r>
            <a:r>
              <a:rPr lang="ru-RU" sz="1200" b="1" dirty="0">
                <a:solidFill>
                  <a:schemeClr val="bg1"/>
                </a:solidFill>
                <a:latin typeface="Arial Narrow" pitchFamily="34" charset="0"/>
                <a:cs typeface="Arial" pitchFamily="34" charset="0"/>
              </a:rPr>
              <a:t>жеке жана юридикалык жактардын улуттук </a:t>
            </a:r>
            <a:r>
              <a:rPr lang="ru-RU" sz="1200" b="1" dirty="0" smtClean="0">
                <a:solidFill>
                  <a:schemeClr val="bg1"/>
                </a:solidFill>
                <a:latin typeface="Arial Narrow" pitchFamily="34" charset="0"/>
                <a:cs typeface="Arial" pitchFamily="34" charset="0"/>
              </a:rPr>
              <a:t>тизмеси</a:t>
            </a:r>
            <a:r>
              <a:rPr lang="ru-RU" sz="1200" dirty="0" smtClean="0">
                <a:solidFill>
                  <a:schemeClr val="bg1"/>
                </a:solidFill>
                <a:latin typeface="Arial Narrow" pitchFamily="34" charset="0"/>
                <a:cs typeface="Arial" pitchFamily="34" charset="0"/>
              </a:rPr>
              <a:t>:</a:t>
            </a:r>
            <a:endParaRPr lang="ru-RU" sz="1200" dirty="0">
              <a:solidFill>
                <a:schemeClr val="bg1"/>
              </a:solidFill>
              <a:latin typeface="Arial Narrow" pitchFamily="34" charset="0"/>
              <a:cs typeface="Arial" pitchFamily="34" charset="0"/>
            </a:endParaRPr>
          </a:p>
        </p:txBody>
      </p:sp>
      <p:graphicFrame>
        <p:nvGraphicFramePr>
          <p:cNvPr id="15" name="Таблица 14"/>
          <p:cNvGraphicFramePr>
            <a:graphicFrameLocks noGrp="1"/>
          </p:cNvGraphicFramePr>
          <p:nvPr>
            <p:extLst>
              <p:ext uri="{D42A27DB-BD31-4B8C-83A1-F6EECF244321}">
                <p14:modId xmlns:p14="http://schemas.microsoft.com/office/powerpoint/2010/main" val="286939986"/>
              </p:ext>
            </p:extLst>
          </p:nvPr>
        </p:nvGraphicFramePr>
        <p:xfrm>
          <a:off x="324377" y="6657430"/>
          <a:ext cx="6250491" cy="762000"/>
        </p:xfrm>
        <a:graphic>
          <a:graphicData uri="http://schemas.openxmlformats.org/drawingml/2006/table">
            <a:tbl>
              <a:tblPr/>
              <a:tblGrid>
                <a:gridCol w="1106669">
                  <a:extLst>
                    <a:ext uri="{9D8B030D-6E8A-4147-A177-3AD203B41FA5}">
                      <a16:colId xmlns:a16="http://schemas.microsoft.com/office/drawing/2014/main" val="20000"/>
                    </a:ext>
                  </a:extLst>
                </a:gridCol>
                <a:gridCol w="902808">
                  <a:extLst>
                    <a:ext uri="{9D8B030D-6E8A-4147-A177-3AD203B41FA5}">
                      <a16:colId xmlns:a16="http://schemas.microsoft.com/office/drawing/2014/main" val="20001"/>
                    </a:ext>
                  </a:extLst>
                </a:gridCol>
                <a:gridCol w="902808">
                  <a:extLst>
                    <a:ext uri="{9D8B030D-6E8A-4147-A177-3AD203B41FA5}">
                      <a16:colId xmlns:a16="http://schemas.microsoft.com/office/drawing/2014/main" val="20002"/>
                    </a:ext>
                  </a:extLst>
                </a:gridCol>
                <a:gridCol w="961054">
                  <a:extLst>
                    <a:ext uri="{9D8B030D-6E8A-4147-A177-3AD203B41FA5}">
                      <a16:colId xmlns:a16="http://schemas.microsoft.com/office/drawing/2014/main" val="20003"/>
                    </a:ext>
                  </a:extLst>
                </a:gridCol>
                <a:gridCol w="946492">
                  <a:extLst>
                    <a:ext uri="{9D8B030D-6E8A-4147-A177-3AD203B41FA5}">
                      <a16:colId xmlns:a16="http://schemas.microsoft.com/office/drawing/2014/main" val="20004"/>
                    </a:ext>
                  </a:extLst>
                </a:gridCol>
                <a:gridCol w="731711">
                  <a:extLst>
                    <a:ext uri="{9D8B030D-6E8A-4147-A177-3AD203B41FA5}">
                      <a16:colId xmlns:a16="http://schemas.microsoft.com/office/drawing/2014/main" val="20005"/>
                    </a:ext>
                  </a:extLst>
                </a:gridCol>
                <a:gridCol w="698949">
                  <a:extLst>
                    <a:ext uri="{9D8B030D-6E8A-4147-A177-3AD203B41FA5}">
                      <a16:colId xmlns:a16="http://schemas.microsoft.com/office/drawing/2014/main" val="20006"/>
                    </a:ext>
                  </a:extLst>
                </a:gridCol>
              </a:tblGrid>
              <a:tr h="190500">
                <a:tc>
                  <a:txBody>
                    <a:bodyPr/>
                    <a:lstStyle/>
                    <a:p>
                      <a:pPr algn="just" fontAlgn="ctr"/>
                      <a:r>
                        <a:rPr lang="ky-KG" sz="1100" b="0" i="0" u="none" strike="noStrike" dirty="0">
                          <a:solidFill>
                            <a:schemeClr val="bg1"/>
                          </a:solidFill>
                          <a:effectLst/>
                          <a:latin typeface="Arial Narrow" pitchFamily="34" charset="0"/>
                          <a:cs typeface="Arial" pitchFamily="34" charset="0"/>
                        </a:rPr>
                        <a:t> </a:t>
                      </a:r>
                      <a:endParaRPr lang="ru-RU" sz="1100" b="0" i="0" u="none" strike="noStrike" dirty="0">
                        <a:solidFill>
                          <a:schemeClr val="bg1"/>
                        </a:solidFill>
                        <a:effectLst/>
                        <a:latin typeface="Arial Narrow" pitchFamily="34" charset="0"/>
                        <a:cs typeface="Arial"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ctr"/>
                      <a:r>
                        <a:rPr lang="ru-RU" sz="1100" b="1" i="0" u="none" strike="noStrike" dirty="0" smtClean="0">
                          <a:solidFill>
                            <a:schemeClr val="bg1"/>
                          </a:solidFill>
                          <a:effectLst/>
                          <a:latin typeface="Arial Narrow" pitchFamily="34" charset="0"/>
                          <a:cs typeface="Arial" pitchFamily="34" charset="0"/>
                        </a:rPr>
                        <a:t>2016-ж</a:t>
                      </a:r>
                      <a:endParaRPr lang="ru-RU" sz="1100" b="1" i="0" u="none" strike="noStrike" dirty="0">
                        <a:solidFill>
                          <a:schemeClr val="bg1"/>
                        </a:solidFill>
                        <a:effectLst/>
                        <a:latin typeface="Arial Narrow" pitchFamily="34" charset="0"/>
                        <a:cs typeface="Arial"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ctr"/>
                      <a:r>
                        <a:rPr lang="ru-RU" sz="1100" b="1" i="0" u="none" strike="noStrike" dirty="0" smtClean="0">
                          <a:solidFill>
                            <a:schemeClr val="bg1"/>
                          </a:solidFill>
                          <a:effectLst/>
                          <a:latin typeface="Arial Narrow" pitchFamily="34" charset="0"/>
                          <a:cs typeface="Arial" pitchFamily="34" charset="0"/>
                        </a:rPr>
                        <a:t>2017-ж</a:t>
                      </a:r>
                      <a:endParaRPr lang="ru-RU" sz="1100" b="1" i="0" u="none" strike="noStrike" dirty="0">
                        <a:solidFill>
                          <a:schemeClr val="bg1"/>
                        </a:solidFill>
                        <a:effectLst/>
                        <a:latin typeface="Arial Narrow" pitchFamily="34" charset="0"/>
                        <a:cs typeface="Arial"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rowSpan="2" gridSpan="2">
                  <a:txBody>
                    <a:bodyPr/>
                    <a:lstStyle/>
                    <a:p>
                      <a:pPr algn="ctr" fontAlgn="ctr"/>
                      <a:r>
                        <a:rPr lang="ru-RU" sz="1100" b="1" i="0" u="none" strike="noStrike" dirty="0" err="1" smtClean="0">
                          <a:solidFill>
                            <a:schemeClr val="bg1"/>
                          </a:solidFill>
                          <a:effectLst/>
                          <a:latin typeface="Arial Narrow" pitchFamily="34" charset="0"/>
                          <a:cs typeface="Arial" pitchFamily="34" charset="0"/>
                        </a:rPr>
                        <a:t>Абс.чет</a:t>
                      </a:r>
                      <a:r>
                        <a:rPr lang="ru-RU" sz="1100" b="1" i="0" u="none" strike="noStrike" dirty="0" smtClean="0">
                          <a:solidFill>
                            <a:schemeClr val="bg1"/>
                          </a:solidFill>
                          <a:effectLst/>
                          <a:latin typeface="Arial Narrow" pitchFamily="34" charset="0"/>
                          <a:cs typeface="Arial" pitchFamily="34" charset="0"/>
                        </a:rPr>
                        <a:t>. </a:t>
                      </a:r>
                      <a:r>
                        <a:rPr lang="ru-RU" sz="1100" b="1" i="0" u="none" strike="noStrike" dirty="0">
                          <a:solidFill>
                            <a:schemeClr val="bg1"/>
                          </a:solidFill>
                          <a:effectLst/>
                          <a:latin typeface="Arial Narrow" pitchFamily="34" charset="0"/>
                          <a:cs typeface="Arial" pitchFamily="34" charset="0"/>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ru-RU"/>
                    </a:p>
                  </a:txBody>
                  <a:tcPr/>
                </a:tc>
                <a:extLst>
                  <a:ext uri="{0D108BD9-81ED-4DB2-BD59-A6C34878D82A}">
                    <a16:rowId xmlns:a16="http://schemas.microsoft.com/office/drawing/2014/main" val="10000"/>
                  </a:ext>
                </a:extLst>
              </a:tr>
              <a:tr h="190500">
                <a:tc>
                  <a:txBody>
                    <a:bodyPr/>
                    <a:lstStyle/>
                    <a:p>
                      <a:pPr algn="just" fontAlgn="ctr"/>
                      <a:r>
                        <a:rPr lang="ru-RU" sz="1100" b="0" i="0" u="none" strike="noStrike">
                          <a:solidFill>
                            <a:schemeClr val="bg1"/>
                          </a:solidFill>
                          <a:effectLst/>
                          <a:latin typeface="Arial Narrow" pitchFamily="34" charset="0"/>
                          <a:cs typeface="Arial" pitchFamily="34" charset="0"/>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smtClean="0">
                          <a:solidFill>
                            <a:schemeClr val="bg1"/>
                          </a:solidFill>
                          <a:effectLst/>
                          <a:latin typeface="Arial Narrow" pitchFamily="34" charset="0"/>
                          <a:cs typeface="Arial" pitchFamily="34" charset="0"/>
                        </a:rPr>
                        <a:t>жеке жак.</a:t>
                      </a:r>
                      <a:endParaRPr lang="ru-RU" sz="1100" b="0" i="0" u="none" strike="noStrike" dirty="0">
                        <a:solidFill>
                          <a:schemeClr val="bg1"/>
                        </a:solidFill>
                        <a:effectLst/>
                        <a:latin typeface="Arial Narrow" pitchFamily="34" charset="0"/>
                        <a:cs typeface="Arial"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chemeClr val="bg1"/>
                          </a:solidFill>
                          <a:effectLst/>
                          <a:latin typeface="Arial Narrow" pitchFamily="34" charset="0"/>
                          <a:cs typeface="Arial" pitchFamily="34" charset="0"/>
                        </a:rPr>
                        <a:t>юр. </a:t>
                      </a:r>
                      <a:r>
                        <a:rPr lang="ru-RU" sz="1100" b="0" i="0" u="none" strike="noStrike" dirty="0" smtClean="0">
                          <a:solidFill>
                            <a:schemeClr val="bg1"/>
                          </a:solidFill>
                          <a:effectLst/>
                          <a:latin typeface="Arial Narrow" pitchFamily="34" charset="0"/>
                          <a:cs typeface="Arial" pitchFamily="34" charset="0"/>
                        </a:rPr>
                        <a:t>жак.</a:t>
                      </a:r>
                      <a:endParaRPr lang="ru-RU" sz="1100" b="0" i="0" u="none" strike="noStrike" dirty="0">
                        <a:solidFill>
                          <a:schemeClr val="bg1"/>
                        </a:solidFill>
                        <a:effectLst/>
                        <a:latin typeface="Arial Narrow" pitchFamily="34" charset="0"/>
                        <a:cs typeface="Arial"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smtClean="0">
                          <a:solidFill>
                            <a:schemeClr val="bg1"/>
                          </a:solidFill>
                          <a:effectLst/>
                          <a:latin typeface="Arial Narrow" pitchFamily="34" charset="0"/>
                          <a:cs typeface="Arial" pitchFamily="34" charset="0"/>
                        </a:rPr>
                        <a:t>жеке жак.</a:t>
                      </a:r>
                      <a:endParaRPr lang="ru-RU" sz="1100" b="0" i="0" u="none" strike="noStrike" dirty="0">
                        <a:solidFill>
                          <a:schemeClr val="bg1"/>
                        </a:solidFill>
                        <a:effectLst/>
                        <a:latin typeface="Arial Narrow" pitchFamily="34" charset="0"/>
                        <a:cs typeface="Arial"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chemeClr val="bg1"/>
                          </a:solidFill>
                          <a:effectLst/>
                          <a:latin typeface="Arial Narrow" pitchFamily="34" charset="0"/>
                          <a:cs typeface="Arial" pitchFamily="34" charset="0"/>
                        </a:rPr>
                        <a:t>юр. </a:t>
                      </a:r>
                      <a:r>
                        <a:rPr lang="ru-RU" sz="1100" b="0" i="0" u="none" strike="noStrike" dirty="0" smtClean="0">
                          <a:solidFill>
                            <a:schemeClr val="bg1"/>
                          </a:solidFill>
                          <a:effectLst/>
                          <a:latin typeface="Arial Narrow" pitchFamily="34" charset="0"/>
                          <a:cs typeface="Arial" pitchFamily="34" charset="0"/>
                        </a:rPr>
                        <a:t>жак.</a:t>
                      </a:r>
                      <a:endParaRPr lang="ru-RU" sz="1100" b="0" i="0" u="none" strike="noStrike" dirty="0">
                        <a:solidFill>
                          <a:schemeClr val="bg1"/>
                        </a:solidFill>
                        <a:effectLst/>
                        <a:latin typeface="Arial Narrow" pitchFamily="34" charset="0"/>
                        <a:cs typeface="Arial"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ru-RU"/>
                    </a:p>
                  </a:txBody>
                  <a:tcPr/>
                </a:tc>
                <a:tc hMerge="1" vMerge="1">
                  <a:txBody>
                    <a:bodyPr/>
                    <a:lstStyle/>
                    <a:p>
                      <a:endParaRPr lang="ru-RU"/>
                    </a:p>
                  </a:txBody>
                  <a:tcPr/>
                </a:tc>
                <a:extLst>
                  <a:ext uri="{0D108BD9-81ED-4DB2-BD59-A6C34878D82A}">
                    <a16:rowId xmlns:a16="http://schemas.microsoft.com/office/drawing/2014/main" val="10001"/>
                  </a:ext>
                </a:extLst>
              </a:tr>
              <a:tr h="190500">
                <a:tc>
                  <a:txBody>
                    <a:bodyPr/>
                    <a:lstStyle/>
                    <a:p>
                      <a:pPr algn="l" fontAlgn="ctr"/>
                      <a:r>
                        <a:rPr lang="ky-KG" sz="1100" b="0" i="0" u="none" strike="noStrike" dirty="0" smtClean="0">
                          <a:solidFill>
                            <a:schemeClr val="bg1"/>
                          </a:solidFill>
                          <a:effectLst/>
                          <a:latin typeface="Arial Narrow" pitchFamily="34" charset="0"/>
                          <a:cs typeface="Arial" pitchFamily="34" charset="0"/>
                        </a:rPr>
                        <a:t>Киргизилди</a:t>
                      </a:r>
                      <a:endParaRPr lang="ru-RU" sz="1100" b="0" i="0" u="none" strike="noStrike" dirty="0">
                        <a:solidFill>
                          <a:schemeClr val="bg1"/>
                        </a:solidFill>
                        <a:effectLst/>
                        <a:latin typeface="Arial Narrow" pitchFamily="34" charset="0"/>
                        <a:cs typeface="Arial"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ky-KG" sz="1100" b="0" i="0" u="none" strike="noStrike" dirty="0">
                          <a:solidFill>
                            <a:schemeClr val="bg1"/>
                          </a:solidFill>
                          <a:effectLst/>
                          <a:latin typeface="Arial Narrow" pitchFamily="34" charset="0"/>
                          <a:cs typeface="Arial" pitchFamily="34" charset="0"/>
                        </a:rPr>
                        <a:t>            -     </a:t>
                      </a:r>
                      <a:endParaRPr lang="ru-RU" sz="1100" b="0" i="0" u="none" strike="noStrike" dirty="0">
                        <a:solidFill>
                          <a:schemeClr val="bg1"/>
                        </a:solidFill>
                        <a:effectLst/>
                        <a:latin typeface="Arial Narrow" pitchFamily="34" charset="0"/>
                        <a:cs typeface="Arial"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dirty="0" smtClean="0">
                          <a:solidFill>
                            <a:schemeClr val="bg1"/>
                          </a:solidFill>
                          <a:effectLst/>
                          <a:latin typeface="Arial Narrow" pitchFamily="34" charset="0"/>
                          <a:cs typeface="Arial" pitchFamily="34" charset="0"/>
                        </a:rPr>
                        <a:t>-</a:t>
                      </a:r>
                      <a:endParaRPr lang="ru-RU" sz="1100" b="0" i="0" u="none" strike="noStrike" dirty="0">
                        <a:solidFill>
                          <a:schemeClr val="bg1"/>
                        </a:solidFill>
                        <a:effectLst/>
                        <a:latin typeface="Arial Narrow" pitchFamily="34" charset="0"/>
                        <a:cs typeface="Arial"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chemeClr val="bg1"/>
                          </a:solidFill>
                          <a:effectLst/>
                          <a:latin typeface="Arial Narrow" pitchFamily="34" charset="0"/>
                          <a:cs typeface="Arial" pitchFamily="34" charset="0"/>
                        </a:rPr>
                        <a:t>          391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chemeClr val="bg1"/>
                          </a:solidFill>
                          <a:effectLst/>
                          <a:latin typeface="Arial Narrow" pitchFamily="34" charset="0"/>
                          <a:cs typeface="Arial" pitchFamily="34" charset="0"/>
                        </a:rPr>
                        <a:t>              3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dirty="0">
                          <a:solidFill>
                            <a:schemeClr val="bg1"/>
                          </a:solidFill>
                          <a:effectLst/>
                          <a:latin typeface="Arial Narrow" pitchFamily="34" charset="0"/>
                          <a:cs typeface="Arial" pitchFamily="34" charset="0"/>
                        </a:rPr>
                        <a:t>      391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dirty="0">
                          <a:solidFill>
                            <a:schemeClr val="bg1"/>
                          </a:solidFill>
                          <a:effectLst/>
                          <a:latin typeface="Arial Narrow" pitchFamily="34" charset="0"/>
                          <a:cs typeface="Arial" pitchFamily="34" charset="0"/>
                        </a:rPr>
                        <a:t>              3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90500">
                <a:tc>
                  <a:txBody>
                    <a:bodyPr/>
                    <a:lstStyle/>
                    <a:p>
                      <a:pPr algn="just" fontAlgn="ctr"/>
                      <a:r>
                        <a:rPr lang="ky-KG" sz="1100" b="0" i="0" u="none" strike="noStrike" dirty="0" smtClean="0">
                          <a:solidFill>
                            <a:schemeClr val="bg1"/>
                          </a:solidFill>
                          <a:effectLst/>
                          <a:latin typeface="Arial Narrow" pitchFamily="34" charset="0"/>
                          <a:cs typeface="Arial" pitchFamily="34" charset="0"/>
                        </a:rPr>
                        <a:t>Чыгарылды</a:t>
                      </a:r>
                      <a:endParaRPr lang="ru-RU" sz="1100" b="0" i="0" u="none" strike="noStrike" dirty="0">
                        <a:solidFill>
                          <a:schemeClr val="bg1"/>
                        </a:solidFill>
                        <a:effectLst/>
                        <a:latin typeface="Arial Narrow" pitchFamily="34" charset="0"/>
                        <a:cs typeface="Arial"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x-none" sz="1100" b="0" i="0" u="none" strike="noStrike">
                          <a:solidFill>
                            <a:schemeClr val="bg1"/>
                          </a:solidFill>
                          <a:effectLst/>
                          <a:latin typeface="Arial Narrow" pitchFamily="34" charset="0"/>
                          <a:cs typeface="Arial" pitchFamily="34" charset="0"/>
                        </a:rPr>
                        <a:t>           10   </a:t>
                      </a:r>
                      <a:endParaRPr lang="ru-RU" sz="1100" b="0" i="0" u="none" strike="noStrike" dirty="0">
                        <a:solidFill>
                          <a:schemeClr val="bg1"/>
                        </a:solidFill>
                        <a:effectLst/>
                        <a:latin typeface="Arial Narrow" pitchFamily="34" charset="0"/>
                        <a:cs typeface="Arial"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chemeClr val="bg1"/>
                          </a:solidFill>
                          <a:effectLst/>
                          <a:latin typeface="Arial Narrow" pitchFamily="34" charset="0"/>
                          <a:cs typeface="Arial" pitchFamily="34" charset="0"/>
                        </a:rPr>
                        <a:t> </a:t>
                      </a:r>
                      <a:r>
                        <a:rPr lang="ru-RU" sz="1100" b="0" i="0" u="none" strike="noStrike" dirty="0" smtClean="0">
                          <a:solidFill>
                            <a:schemeClr val="bg1"/>
                          </a:solidFill>
                          <a:effectLst/>
                          <a:latin typeface="Arial Narrow" pitchFamily="34" charset="0"/>
                          <a:cs typeface="Arial" pitchFamily="34" charset="0"/>
                        </a:rPr>
                        <a:t>-</a:t>
                      </a:r>
                      <a:endParaRPr lang="ru-RU" sz="1100" b="0" i="0" u="none" strike="noStrike" dirty="0">
                        <a:solidFill>
                          <a:schemeClr val="bg1"/>
                        </a:solidFill>
                        <a:effectLst/>
                        <a:latin typeface="Arial Narrow" pitchFamily="34" charset="0"/>
                        <a:cs typeface="Arial"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chemeClr val="bg1"/>
                          </a:solidFill>
                          <a:effectLst/>
                          <a:latin typeface="Arial Narrow" pitchFamily="34" charset="0"/>
                          <a:cs typeface="Arial" pitchFamily="34" charset="0"/>
                        </a:rPr>
                        <a:t>            19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chemeClr val="bg1"/>
                          </a:solidFill>
                          <a:effectLst/>
                          <a:latin typeface="Arial Narrow" pitchFamily="34" charset="0"/>
                          <a:cs typeface="Arial" pitchFamily="34" charset="0"/>
                        </a:rPr>
                        <a:t>            </a:t>
                      </a:r>
                      <a:r>
                        <a:rPr lang="ru-RU" sz="1100" b="0" i="0" u="none" strike="noStrike" dirty="0" smtClean="0">
                          <a:solidFill>
                            <a:schemeClr val="bg1"/>
                          </a:solidFill>
                          <a:effectLst/>
                          <a:latin typeface="Arial Narrow" pitchFamily="34" charset="0"/>
                          <a:cs typeface="Arial" pitchFamily="34" charset="0"/>
                        </a:rPr>
                        <a:t>-  </a:t>
                      </a:r>
                      <a:endParaRPr lang="ru-RU" sz="1100" b="0" i="0" u="none" strike="noStrike" dirty="0">
                        <a:solidFill>
                          <a:schemeClr val="bg1"/>
                        </a:solidFill>
                        <a:effectLst/>
                        <a:latin typeface="Arial Narrow" pitchFamily="34" charset="0"/>
                        <a:cs typeface="Arial"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chemeClr val="bg1"/>
                          </a:solidFill>
                          <a:effectLst/>
                          <a:latin typeface="Arial Narrow" pitchFamily="34" charset="0"/>
                          <a:cs typeface="Arial" pitchFamily="34" charset="0"/>
                        </a:rPr>
                        <a:t>          9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chemeClr val="bg1"/>
                          </a:solidFill>
                          <a:effectLst/>
                          <a:latin typeface="Arial Narrow" pitchFamily="34" charset="0"/>
                          <a:cs typeface="Arial" pitchFamily="34" charset="0"/>
                        </a:rPr>
                        <a:t>            </a:t>
                      </a:r>
                      <a:r>
                        <a:rPr lang="ru-RU" sz="1100" b="0" i="0" u="none" strike="noStrike" dirty="0" smtClean="0">
                          <a:solidFill>
                            <a:schemeClr val="bg1"/>
                          </a:solidFill>
                          <a:effectLst/>
                          <a:latin typeface="Arial Narrow" pitchFamily="34" charset="0"/>
                          <a:cs typeface="Arial" pitchFamily="34" charset="0"/>
                        </a:rPr>
                        <a:t> -    </a:t>
                      </a:r>
                      <a:endParaRPr lang="ru-RU" sz="1100" b="0" i="0" u="none" strike="noStrike" dirty="0">
                        <a:solidFill>
                          <a:schemeClr val="bg1"/>
                        </a:solidFill>
                        <a:effectLst/>
                        <a:latin typeface="Arial Narrow" pitchFamily="34" charset="0"/>
                        <a:cs typeface="Arial"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6" name="Прямоугольник 15"/>
          <p:cNvSpPr/>
          <p:nvPr/>
        </p:nvSpPr>
        <p:spPr>
          <a:xfrm>
            <a:off x="324377" y="0"/>
            <a:ext cx="45719" cy="4983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5188" y="115337"/>
            <a:ext cx="383438" cy="307777"/>
          </a:xfrm>
          <a:prstGeom prst="rect">
            <a:avLst/>
          </a:prstGeom>
          <a:noFill/>
        </p:spPr>
        <p:txBody>
          <a:bodyPr wrap="none" rtlCol="0">
            <a:spAutoFit/>
          </a:bodyPr>
          <a:lstStyle/>
          <a:p>
            <a:r>
              <a:rPr lang="ru-RU" sz="1400" dirty="0" smtClean="0">
                <a:solidFill>
                  <a:schemeClr val="accent1">
                    <a:lumMod val="75000"/>
                  </a:schemeClr>
                </a:solidFill>
                <a:latin typeface="Arial" pitchFamily="34" charset="0"/>
                <a:cs typeface="Arial" pitchFamily="34" charset="0"/>
              </a:rPr>
              <a:t>12</a:t>
            </a:r>
            <a:endParaRPr lang="ru-RU" sz="1400" dirty="0">
              <a:solidFill>
                <a:schemeClr val="accent1">
                  <a:lumMod val="75000"/>
                </a:schemeClr>
              </a:solidFill>
              <a:latin typeface="Arial" pitchFamily="34" charset="0"/>
              <a:cs typeface="Arial" pitchFamily="34" charset="0"/>
            </a:endParaRPr>
          </a:p>
        </p:txBody>
      </p:sp>
      <p:sp>
        <p:nvSpPr>
          <p:cNvPr id="18" name="TextBox 17"/>
          <p:cNvSpPr txBox="1"/>
          <p:nvPr/>
        </p:nvSpPr>
        <p:spPr>
          <a:xfrm>
            <a:off x="388626" y="76985"/>
            <a:ext cx="2564007" cy="453970"/>
          </a:xfrm>
          <a:prstGeom prst="rect">
            <a:avLst/>
          </a:prstGeom>
          <a:noFill/>
        </p:spPr>
        <p:txBody>
          <a:bodyPr wrap="square" rtlCol="0">
            <a:spAutoFit/>
          </a:bodyPr>
          <a:lstStyle/>
          <a:p>
            <a:pPr>
              <a:spcAft>
                <a:spcPts val="300"/>
              </a:spcAft>
            </a:pPr>
            <a:r>
              <a:rPr lang="ru-RU" sz="700" b="1" dirty="0" smtClean="0">
                <a:solidFill>
                  <a:schemeClr val="accent1">
                    <a:lumMod val="75000"/>
                  </a:schemeClr>
                </a:solidFill>
                <a:latin typeface="Arial" pitchFamily="34" charset="0"/>
                <a:cs typeface="Arial" pitchFamily="34" charset="0"/>
              </a:rPr>
              <a:t>ИШ ЖӨНҮНДӨ ЖЫЛДЫК ОТЧЕТ – 2017</a:t>
            </a:r>
          </a:p>
          <a:p>
            <a:r>
              <a:rPr lang="ru-RU" sz="700" dirty="0">
                <a:solidFill>
                  <a:schemeClr val="accent1">
                    <a:lumMod val="75000"/>
                  </a:schemeClr>
                </a:solidFill>
                <a:latin typeface="Arial" pitchFamily="34" charset="0"/>
                <a:cs typeface="Arial" pitchFamily="34" charset="0"/>
              </a:rPr>
              <a:t>Кыргыз Республикасынын Өкмөтүнө караштуу </a:t>
            </a:r>
          </a:p>
          <a:p>
            <a:r>
              <a:rPr lang="ky-KG" sz="700" dirty="0">
                <a:solidFill>
                  <a:schemeClr val="accent1">
                    <a:lumMod val="75000"/>
                  </a:schemeClr>
                </a:solidFill>
                <a:latin typeface="Arial" pitchFamily="34" charset="0"/>
                <a:cs typeface="Arial" pitchFamily="34" charset="0"/>
              </a:rPr>
              <a:t>Финансылык </a:t>
            </a:r>
            <a:r>
              <a:rPr lang="ky-KG" sz="700" dirty="0" smtClean="0">
                <a:solidFill>
                  <a:schemeClr val="accent1">
                    <a:lumMod val="75000"/>
                  </a:schemeClr>
                </a:solidFill>
                <a:latin typeface="Arial" pitchFamily="34" charset="0"/>
                <a:cs typeface="Arial" pitchFamily="34" charset="0"/>
              </a:rPr>
              <a:t>чалгындоо </a:t>
            </a:r>
            <a:r>
              <a:rPr lang="ky-KG" sz="700" dirty="0">
                <a:solidFill>
                  <a:schemeClr val="accent1">
                    <a:lumMod val="75000"/>
                  </a:schemeClr>
                </a:solidFill>
                <a:latin typeface="Arial" pitchFamily="34" charset="0"/>
                <a:cs typeface="Arial" pitchFamily="34" charset="0"/>
              </a:rPr>
              <a:t>мамлекеттик </a:t>
            </a:r>
            <a:r>
              <a:rPr lang="ky-KG" sz="700" dirty="0" smtClean="0">
                <a:solidFill>
                  <a:schemeClr val="accent1">
                    <a:lumMod val="75000"/>
                  </a:schemeClr>
                </a:solidFill>
                <a:latin typeface="Arial" pitchFamily="34" charset="0"/>
                <a:cs typeface="Arial" pitchFamily="34" charset="0"/>
              </a:rPr>
              <a:t>кызматы</a:t>
            </a:r>
            <a:endParaRPr lang="ru-RU" sz="700" dirty="0">
              <a:solidFill>
                <a:schemeClr val="accent1">
                  <a:lumMod val="75000"/>
                </a:schemeClr>
              </a:solidFill>
              <a:latin typeface="Arial" pitchFamily="34" charset="0"/>
              <a:cs typeface="Arial"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981532566"/>
              </p:ext>
            </p:extLst>
          </p:nvPr>
        </p:nvGraphicFramePr>
        <p:xfrm>
          <a:off x="334038" y="2639162"/>
          <a:ext cx="6204775" cy="2000265"/>
        </p:xfrm>
        <a:graphic>
          <a:graphicData uri="http://schemas.openxmlformats.org/drawingml/2006/table">
            <a:tbl>
              <a:tblPr/>
              <a:tblGrid>
                <a:gridCol w="3220199">
                  <a:extLst>
                    <a:ext uri="{9D8B030D-6E8A-4147-A177-3AD203B41FA5}">
                      <a16:colId xmlns:a16="http://schemas.microsoft.com/office/drawing/2014/main" val="424970327"/>
                    </a:ext>
                  </a:extLst>
                </a:gridCol>
                <a:gridCol w="973914">
                  <a:extLst>
                    <a:ext uri="{9D8B030D-6E8A-4147-A177-3AD203B41FA5}">
                      <a16:colId xmlns:a16="http://schemas.microsoft.com/office/drawing/2014/main" val="3578977130"/>
                    </a:ext>
                  </a:extLst>
                </a:gridCol>
                <a:gridCol w="973914">
                  <a:extLst>
                    <a:ext uri="{9D8B030D-6E8A-4147-A177-3AD203B41FA5}">
                      <a16:colId xmlns:a16="http://schemas.microsoft.com/office/drawing/2014/main" val="524831557"/>
                    </a:ext>
                  </a:extLst>
                </a:gridCol>
                <a:gridCol w="1036748">
                  <a:extLst>
                    <a:ext uri="{9D8B030D-6E8A-4147-A177-3AD203B41FA5}">
                      <a16:colId xmlns:a16="http://schemas.microsoft.com/office/drawing/2014/main" val="2777396190"/>
                    </a:ext>
                  </a:extLst>
                </a:gridCol>
              </a:tblGrid>
              <a:tr h="245922">
                <a:tc>
                  <a:txBody>
                    <a:bodyPr/>
                    <a:lstStyle/>
                    <a:p>
                      <a:pPr algn="l" fontAlgn="ctr"/>
                      <a:r>
                        <a:rPr lang="ru-RU" sz="1100" b="0" i="0" u="none" strike="noStrike">
                          <a:solidFill>
                            <a:srgbClr val="000000"/>
                          </a:solidFill>
                          <a:effectLst/>
                          <a:latin typeface="Arial Narrow" panose="020B0606020202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Arial Narrow" panose="020B0606020202030204" pitchFamily="34" charset="0"/>
                        </a:rPr>
                        <a:t>2016-ж</a:t>
                      </a:r>
                      <a:endParaRPr lang="ru-RU" sz="1100" b="1" i="0" u="none" strike="noStrike" dirty="0">
                        <a:solidFill>
                          <a:srgbClr val="000000"/>
                        </a:solidFill>
                        <a:effectLst/>
                        <a:latin typeface="Arial Narrow" panose="020B0606020202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Arial Narrow" panose="020B0606020202030204" pitchFamily="34" charset="0"/>
                        </a:rPr>
                        <a:t>2017-ж</a:t>
                      </a:r>
                      <a:endParaRPr lang="ru-RU" sz="1100" b="1" i="0" u="none" strike="noStrike" dirty="0">
                        <a:solidFill>
                          <a:srgbClr val="000000"/>
                        </a:solidFill>
                        <a:effectLst/>
                        <a:latin typeface="Arial Narrow" panose="020B0606020202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err="1" smtClean="0">
                          <a:solidFill>
                            <a:srgbClr val="000000"/>
                          </a:solidFill>
                          <a:effectLst/>
                          <a:latin typeface="Arial Narrow" panose="020B0606020202030204" pitchFamily="34" charset="0"/>
                        </a:rPr>
                        <a:t>Абс.чет</a:t>
                      </a:r>
                      <a:r>
                        <a:rPr lang="ru-RU" sz="1100" b="1" i="0" u="none" strike="noStrike" dirty="0" smtClean="0">
                          <a:solidFill>
                            <a:srgbClr val="000000"/>
                          </a:solidFill>
                          <a:effectLst/>
                          <a:latin typeface="Arial Narrow" panose="020B0606020202030204" pitchFamily="34" charset="0"/>
                        </a:rPr>
                        <a:t>. </a:t>
                      </a:r>
                      <a:r>
                        <a:rPr lang="ru-RU" sz="1100" b="1" i="0" u="none" strike="noStrike" dirty="0">
                          <a:solidFill>
                            <a:srgbClr val="000000"/>
                          </a:solidFill>
                          <a:effectLst/>
                          <a:latin typeface="Arial Narrow" panose="020B0606020202030204" pitchFamily="34" charset="0"/>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9822920"/>
                  </a:ext>
                </a:extLst>
              </a:tr>
              <a:tr h="233626">
                <a:tc>
                  <a:txBody>
                    <a:bodyPr/>
                    <a:lstStyle/>
                    <a:p>
                      <a:pPr algn="l" fontAlgn="ctr"/>
                      <a:r>
                        <a:rPr lang="ru-RU" sz="1100" b="0" i="0" u="none" strike="noStrike" dirty="0" smtClean="0">
                          <a:solidFill>
                            <a:srgbClr val="000000"/>
                          </a:solidFill>
                          <a:effectLst/>
                          <a:latin typeface="Arial Narrow" panose="020B0606020202030204" pitchFamily="34" charset="0"/>
                        </a:rPr>
                        <a:t>Операцияларды</a:t>
                      </a:r>
                      <a:r>
                        <a:rPr lang="ru-RU" sz="1100" b="0" i="0" u="none" strike="noStrike" baseline="0" dirty="0" smtClean="0">
                          <a:solidFill>
                            <a:srgbClr val="000000"/>
                          </a:solidFill>
                          <a:effectLst/>
                          <a:latin typeface="Arial Narrow" panose="020B0606020202030204" pitchFamily="34" charset="0"/>
                        </a:rPr>
                        <a:t> бир калыпта кармоо жөнүндө буйруктардын саны</a:t>
                      </a:r>
                      <a:endParaRPr lang="ru-RU" sz="1100" b="0" i="0" u="none" strike="noStrike" dirty="0">
                        <a:solidFill>
                          <a:srgbClr val="000000"/>
                        </a:solidFill>
                        <a:effectLst/>
                        <a:latin typeface="Arial Narrow" panose="020B0606020202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ru-RU" sz="1100" b="0" i="0" u="none" strike="noStrike">
                          <a:solidFill>
                            <a:srgbClr val="000000"/>
                          </a:solidFill>
                          <a:effectLst/>
                          <a:latin typeface="Arial Narrow" panose="020B0606020202030204" pitchFamily="34" charset="0"/>
                        </a:rPr>
                        <a:t>            33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ru-RU" sz="1100" b="0" i="0" u="none" strike="noStrike">
                          <a:solidFill>
                            <a:srgbClr val="000000"/>
                          </a:solidFill>
                          <a:effectLst/>
                          <a:latin typeface="Arial Narrow" panose="020B0606020202030204" pitchFamily="34" charset="0"/>
                        </a:rPr>
                        <a:t>            16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ru-RU" sz="1100" b="0" i="0" u="none" strike="noStrike">
                          <a:solidFill>
                            <a:srgbClr val="000000"/>
                          </a:solidFill>
                          <a:effectLst/>
                          <a:latin typeface="Arial Narrow" panose="020B0606020202030204" pitchFamily="34" charset="0"/>
                        </a:rPr>
                        <a:t>-            17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79678340"/>
                  </a:ext>
                </a:extLst>
              </a:tr>
              <a:tr h="233626">
                <a:tc>
                  <a:txBody>
                    <a:bodyPr/>
                    <a:lstStyle/>
                    <a:p>
                      <a:pPr algn="l" fontAlgn="ctr"/>
                      <a:r>
                        <a:rPr lang="ru-RU" sz="1100" b="0" i="0" u="none" strike="noStrike" dirty="0" smtClean="0">
                          <a:solidFill>
                            <a:srgbClr val="000000"/>
                          </a:solidFill>
                          <a:effectLst/>
                          <a:latin typeface="Arial Narrow" panose="020B0606020202030204" pitchFamily="34" charset="0"/>
                        </a:rPr>
                        <a:t>Операцияларды бошотуу жөнүндө буйруктардын саны</a:t>
                      </a:r>
                      <a:endParaRPr lang="ru-RU" sz="1100" b="0" i="0" u="none" strike="noStrike" dirty="0">
                        <a:solidFill>
                          <a:srgbClr val="000000"/>
                        </a:solidFill>
                        <a:effectLst/>
                        <a:latin typeface="Arial Narrow" panose="020B060602020203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Arial Narrow" panose="020B0606020202030204" pitchFamily="34" charset="0"/>
                        </a:rPr>
                        <a:t>            11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Arial Narrow" panose="020B0606020202030204" pitchFamily="34" charset="0"/>
                        </a:rPr>
                        <a:t>              5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Arial Narrow" panose="020B0606020202030204" pitchFamily="34" charset="0"/>
                        </a:rPr>
                        <a:t>-              6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8480722"/>
                  </a:ext>
                </a:extLst>
              </a:tr>
              <a:tr h="233626">
                <a:tc>
                  <a:txBody>
                    <a:bodyPr/>
                    <a:lstStyle/>
                    <a:p>
                      <a:pPr algn="l" fontAlgn="ctr"/>
                      <a:r>
                        <a:rPr lang="ru-RU" sz="1100" b="0" i="0" u="none" strike="noStrike" dirty="0" smtClean="0">
                          <a:solidFill>
                            <a:srgbClr val="000000"/>
                          </a:solidFill>
                          <a:effectLst/>
                          <a:latin typeface="Arial Narrow" panose="020B0606020202030204" pitchFamily="34" charset="0"/>
                        </a:rPr>
                        <a:t>Тизмекке</a:t>
                      </a:r>
                      <a:r>
                        <a:rPr lang="ru-RU" sz="1100" b="0" i="0" u="none" strike="noStrike" baseline="0" dirty="0" smtClean="0">
                          <a:solidFill>
                            <a:srgbClr val="000000"/>
                          </a:solidFill>
                          <a:effectLst/>
                          <a:latin typeface="Arial Narrow" panose="020B0606020202030204" pitchFamily="34" charset="0"/>
                        </a:rPr>
                        <a:t> киргизилген жактардын саны</a:t>
                      </a:r>
                      <a:r>
                        <a:rPr lang="ru-RU" sz="1100" b="0" i="0" u="none" strike="noStrike" dirty="0" smtClean="0">
                          <a:solidFill>
                            <a:srgbClr val="000000"/>
                          </a:solidFill>
                          <a:effectLst/>
                          <a:latin typeface="Arial Narrow" panose="020B0606020202030204" pitchFamily="34" charset="0"/>
                        </a:rPr>
                        <a:t>, бардыгы</a:t>
                      </a:r>
                      <a:endParaRPr lang="ru-RU" sz="1100" b="0" i="0" u="none" strike="noStrike" dirty="0">
                        <a:solidFill>
                          <a:srgbClr val="000000"/>
                        </a:solidFill>
                        <a:effectLst/>
                        <a:latin typeface="Arial Narrow" panose="020B0606020202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ru-RU" sz="1100" b="0" i="0" u="none" strike="noStrike">
                          <a:solidFill>
                            <a:srgbClr val="000000"/>
                          </a:solidFill>
                          <a:effectLst/>
                          <a:latin typeface="Arial Narrow" panose="020B0606020202030204" pitchFamily="34" charset="0"/>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ru-RU" sz="1100" b="0" i="0" u="none" strike="noStrike">
                          <a:solidFill>
                            <a:srgbClr val="000000"/>
                          </a:solidFill>
                          <a:effectLst/>
                          <a:latin typeface="Arial Narrow" panose="020B0606020202030204" pitchFamily="34" charset="0"/>
                        </a:rPr>
                        <a:t>          394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ru-RU" sz="1100" b="0" i="0" u="none" strike="noStrike">
                          <a:solidFill>
                            <a:srgbClr val="000000"/>
                          </a:solidFill>
                          <a:effectLst/>
                          <a:latin typeface="Arial Narrow" panose="020B0606020202030204" pitchFamily="34" charset="0"/>
                        </a:rPr>
                        <a:t>           394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57810681"/>
                  </a:ext>
                </a:extLst>
              </a:tr>
              <a:tr h="122961">
                <a:tc>
                  <a:txBody>
                    <a:bodyPr/>
                    <a:lstStyle/>
                    <a:p>
                      <a:pPr algn="l" fontAlgn="ctr"/>
                      <a:r>
                        <a:rPr lang="ru-RU" sz="1100" b="0" i="0" u="none" strike="noStrike" dirty="0" smtClean="0">
                          <a:solidFill>
                            <a:srgbClr val="000000"/>
                          </a:solidFill>
                          <a:effectLst/>
                          <a:latin typeface="Arial Narrow" panose="020B0606020202030204" pitchFamily="34" charset="0"/>
                        </a:rPr>
                        <a:t>жеке жактар</a:t>
                      </a:r>
                      <a:endParaRPr lang="ru-RU" sz="1100" b="0" i="0" u="none" strike="noStrike" dirty="0">
                        <a:solidFill>
                          <a:srgbClr val="000000"/>
                        </a:solidFill>
                        <a:effectLst/>
                        <a:latin typeface="Arial Narrow" panose="020B0606020202030204" pitchFamily="34" charset="0"/>
                      </a:endParaRPr>
                    </a:p>
                  </a:txBody>
                  <a:tcPr marL="171450" marR="9525" marT="9525" marB="0" anchor="ctr">
                    <a:lnL>
                      <a:noFill/>
                    </a:lnL>
                    <a:lnR>
                      <a:noFill/>
                    </a:lnR>
                    <a:lnT>
                      <a:noFill/>
                    </a:lnT>
                    <a:lnB>
                      <a:noFill/>
                    </a:lnB>
                  </a:tcPr>
                </a:tc>
                <a:tc>
                  <a:txBody>
                    <a:bodyPr/>
                    <a:lstStyle/>
                    <a:p>
                      <a:pPr algn="l" fontAlgn="ctr"/>
                      <a:r>
                        <a:rPr lang="ru-RU" sz="1100" b="0" i="0" u="none" strike="noStrike">
                          <a:solidFill>
                            <a:srgbClr val="000000"/>
                          </a:solidFill>
                          <a:effectLst/>
                          <a:latin typeface="Arial Narrow" panose="020B0606020202030204" pitchFamily="34" charset="0"/>
                        </a:rPr>
                        <a:t>             -     </a:t>
                      </a:r>
                    </a:p>
                  </a:txBody>
                  <a:tcPr marL="9525" marR="9525" marT="9525" marB="0" anchor="ctr">
                    <a:lnL>
                      <a:noFill/>
                    </a:lnL>
                    <a:lnR>
                      <a:noFill/>
                    </a:lnR>
                    <a:lnT>
                      <a:noFill/>
                    </a:lnT>
                    <a:lnB>
                      <a:noFill/>
                    </a:lnB>
                  </a:tcPr>
                </a:tc>
                <a:tc>
                  <a:txBody>
                    <a:bodyPr/>
                    <a:lstStyle/>
                    <a:p>
                      <a:pPr algn="l" fontAlgn="ctr"/>
                      <a:r>
                        <a:rPr lang="ru-RU" sz="1100" b="0" i="0" u="none" strike="noStrike">
                          <a:solidFill>
                            <a:srgbClr val="000000"/>
                          </a:solidFill>
                          <a:effectLst/>
                          <a:latin typeface="Arial Narrow" panose="020B0606020202030204" pitchFamily="34" charset="0"/>
                        </a:rPr>
                        <a:t>          391   </a:t>
                      </a:r>
                    </a:p>
                  </a:txBody>
                  <a:tcPr marL="9525" marR="9525" marT="9525" marB="0" anchor="ctr">
                    <a:lnL>
                      <a:noFill/>
                    </a:lnL>
                    <a:lnR>
                      <a:noFill/>
                    </a:lnR>
                    <a:lnT>
                      <a:noFill/>
                    </a:lnT>
                    <a:lnB>
                      <a:noFill/>
                    </a:lnB>
                  </a:tcPr>
                </a:tc>
                <a:tc>
                  <a:txBody>
                    <a:bodyPr/>
                    <a:lstStyle/>
                    <a:p>
                      <a:pPr algn="l" fontAlgn="ctr"/>
                      <a:r>
                        <a:rPr lang="ru-RU" sz="1100" b="0" i="0" u="none" strike="noStrike">
                          <a:solidFill>
                            <a:srgbClr val="000000"/>
                          </a:solidFill>
                          <a:effectLst/>
                          <a:latin typeface="Arial Narrow" panose="020B0606020202030204" pitchFamily="34" charset="0"/>
                        </a:rPr>
                        <a:t>           391   </a:t>
                      </a:r>
                    </a:p>
                  </a:txBody>
                  <a:tcPr marL="9525" marR="9525" marT="9525" marB="0" anchor="ctr">
                    <a:lnL>
                      <a:noFill/>
                    </a:lnL>
                    <a:lnR>
                      <a:noFill/>
                    </a:lnR>
                    <a:lnT>
                      <a:noFill/>
                    </a:lnT>
                    <a:lnB>
                      <a:noFill/>
                    </a:lnB>
                  </a:tcPr>
                </a:tc>
                <a:extLst>
                  <a:ext uri="{0D108BD9-81ED-4DB2-BD59-A6C34878D82A}">
                    <a16:rowId xmlns:a16="http://schemas.microsoft.com/office/drawing/2014/main" val="1378929674"/>
                  </a:ext>
                </a:extLst>
              </a:tr>
              <a:tr h="122961">
                <a:tc>
                  <a:txBody>
                    <a:bodyPr/>
                    <a:lstStyle/>
                    <a:p>
                      <a:pPr algn="l" fontAlgn="ctr"/>
                      <a:r>
                        <a:rPr lang="ru-RU" sz="1100" b="0" i="0" u="none" strike="noStrike" dirty="0" smtClean="0">
                          <a:solidFill>
                            <a:srgbClr val="000000"/>
                          </a:solidFill>
                          <a:effectLst/>
                          <a:latin typeface="Arial Narrow" panose="020B0606020202030204" pitchFamily="34" charset="0"/>
                        </a:rPr>
                        <a:t>юридикалык жактар</a:t>
                      </a:r>
                      <a:endParaRPr lang="ru-RU" sz="1100" b="0" i="0" u="none" strike="noStrike" dirty="0">
                        <a:solidFill>
                          <a:srgbClr val="000000"/>
                        </a:solidFill>
                        <a:effectLst/>
                        <a:latin typeface="Arial Narrow" panose="020B0606020202030204" pitchFamily="34" charset="0"/>
                      </a:endParaRPr>
                    </a:p>
                  </a:txBody>
                  <a:tcPr marL="171450"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Arial Narrow" panose="020B0606020202030204" pitchFamily="34" charset="0"/>
                        </a:rPr>
                        <a:t>             -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Arial Narrow" panose="020B0606020202030204" pitchFamily="34" charset="0"/>
                        </a:rPr>
                        <a:t>              3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Arial Narrow" panose="020B0606020202030204" pitchFamily="34" charset="0"/>
                        </a:rPr>
                        <a:t>               3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9593352"/>
                  </a:ext>
                </a:extLst>
              </a:tr>
              <a:tr h="233626">
                <a:tc>
                  <a:txBody>
                    <a:bodyPr/>
                    <a:lstStyle/>
                    <a:p>
                      <a:pPr algn="l" fontAlgn="ctr"/>
                      <a:r>
                        <a:rPr lang="ru-RU" sz="1100" b="0" i="0" u="none" strike="noStrike" dirty="0" smtClean="0">
                          <a:solidFill>
                            <a:srgbClr val="000000"/>
                          </a:solidFill>
                          <a:effectLst/>
                          <a:latin typeface="Arial Narrow" panose="020B0606020202030204" pitchFamily="34" charset="0"/>
                        </a:rPr>
                        <a:t>Тизмектен</a:t>
                      </a:r>
                      <a:r>
                        <a:rPr lang="ru-RU" sz="1100" b="0" i="0" u="none" strike="noStrike" baseline="0" dirty="0" smtClean="0">
                          <a:solidFill>
                            <a:srgbClr val="000000"/>
                          </a:solidFill>
                          <a:effectLst/>
                          <a:latin typeface="Arial Narrow" panose="020B0606020202030204" pitchFamily="34" charset="0"/>
                        </a:rPr>
                        <a:t> чыгарылган жактардын саны</a:t>
                      </a:r>
                      <a:r>
                        <a:rPr lang="ru-RU" sz="1100" b="0" i="0" u="none" strike="noStrike" dirty="0" smtClean="0">
                          <a:solidFill>
                            <a:srgbClr val="000000"/>
                          </a:solidFill>
                          <a:effectLst/>
                          <a:latin typeface="Arial Narrow" panose="020B0606020202030204" pitchFamily="34" charset="0"/>
                        </a:rPr>
                        <a:t>, бардыгы</a:t>
                      </a:r>
                      <a:endParaRPr lang="ru-RU" sz="1100" b="0" i="0" u="none" strike="noStrike" dirty="0">
                        <a:solidFill>
                          <a:srgbClr val="000000"/>
                        </a:solidFill>
                        <a:effectLst/>
                        <a:latin typeface="Arial Narrow" panose="020B0606020202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ru-RU" sz="1100" b="0" i="0" u="none" strike="noStrike">
                          <a:solidFill>
                            <a:srgbClr val="000000"/>
                          </a:solidFill>
                          <a:effectLst/>
                          <a:latin typeface="Arial Narrow" panose="020B0606020202030204" pitchFamily="34" charset="0"/>
                        </a:rPr>
                        <a:t>            10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ru-RU" sz="1100" b="0" i="0" u="none" strike="noStrike">
                          <a:solidFill>
                            <a:srgbClr val="000000"/>
                          </a:solidFill>
                          <a:effectLst/>
                          <a:latin typeface="Arial Narrow" panose="020B0606020202030204" pitchFamily="34" charset="0"/>
                        </a:rPr>
                        <a:t>            19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ru-RU" sz="1100" b="0" i="0" u="none" strike="noStrike" dirty="0">
                          <a:solidFill>
                            <a:srgbClr val="000000"/>
                          </a:solidFill>
                          <a:effectLst/>
                          <a:latin typeface="Arial Narrow" panose="020B0606020202030204" pitchFamily="34" charset="0"/>
                        </a:rPr>
                        <a:t>               9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57239258"/>
                  </a:ext>
                </a:extLst>
              </a:tr>
              <a:tr h="122961">
                <a:tc>
                  <a:txBody>
                    <a:bodyPr/>
                    <a:lstStyle/>
                    <a:p>
                      <a:pPr algn="l" fontAlgn="ctr"/>
                      <a:r>
                        <a:rPr lang="ru-RU" sz="1100" b="0" i="0" u="none" strike="noStrike" dirty="0" smtClean="0">
                          <a:solidFill>
                            <a:srgbClr val="000000"/>
                          </a:solidFill>
                          <a:effectLst/>
                          <a:latin typeface="Arial Narrow" panose="020B0606020202030204" pitchFamily="34" charset="0"/>
                        </a:rPr>
                        <a:t>жеке жактар</a:t>
                      </a:r>
                      <a:endParaRPr lang="ru-RU" sz="1100" b="0" i="0" u="none" strike="noStrike" dirty="0">
                        <a:solidFill>
                          <a:srgbClr val="000000"/>
                        </a:solidFill>
                        <a:effectLst/>
                        <a:latin typeface="Arial Narrow" panose="020B0606020202030204" pitchFamily="34" charset="0"/>
                      </a:endParaRPr>
                    </a:p>
                  </a:txBody>
                  <a:tcPr marL="171450" marR="9525" marT="9525" marB="0" anchor="ctr">
                    <a:lnL>
                      <a:noFill/>
                    </a:lnL>
                    <a:lnR>
                      <a:noFill/>
                    </a:lnR>
                    <a:lnT>
                      <a:noFill/>
                    </a:lnT>
                    <a:lnB>
                      <a:noFill/>
                    </a:lnB>
                  </a:tcPr>
                </a:tc>
                <a:tc>
                  <a:txBody>
                    <a:bodyPr/>
                    <a:lstStyle/>
                    <a:p>
                      <a:pPr algn="l" fontAlgn="ctr"/>
                      <a:r>
                        <a:rPr lang="ru-RU" sz="1100" b="0" i="0" u="none" strike="noStrike">
                          <a:solidFill>
                            <a:srgbClr val="000000"/>
                          </a:solidFill>
                          <a:effectLst/>
                          <a:latin typeface="Arial Narrow" panose="020B0606020202030204" pitchFamily="34" charset="0"/>
                        </a:rPr>
                        <a:t>            10   </a:t>
                      </a:r>
                    </a:p>
                  </a:txBody>
                  <a:tcPr marL="9525" marR="9525" marT="9525" marB="0" anchor="ctr">
                    <a:lnL>
                      <a:noFill/>
                    </a:lnL>
                    <a:lnR>
                      <a:noFill/>
                    </a:lnR>
                    <a:lnT>
                      <a:noFill/>
                    </a:lnT>
                    <a:lnB>
                      <a:noFill/>
                    </a:lnB>
                  </a:tcPr>
                </a:tc>
                <a:tc>
                  <a:txBody>
                    <a:bodyPr/>
                    <a:lstStyle/>
                    <a:p>
                      <a:pPr algn="l" fontAlgn="ctr"/>
                      <a:r>
                        <a:rPr lang="ru-RU" sz="1100" b="0" i="0" u="none" strike="noStrike">
                          <a:solidFill>
                            <a:srgbClr val="000000"/>
                          </a:solidFill>
                          <a:effectLst/>
                          <a:latin typeface="Arial Narrow" panose="020B0606020202030204" pitchFamily="34" charset="0"/>
                        </a:rPr>
                        <a:t>            19   </a:t>
                      </a:r>
                    </a:p>
                  </a:txBody>
                  <a:tcPr marL="9525" marR="9525" marT="9525" marB="0" anchor="ctr">
                    <a:lnL>
                      <a:noFill/>
                    </a:lnL>
                    <a:lnR>
                      <a:noFill/>
                    </a:lnR>
                    <a:lnT>
                      <a:noFill/>
                    </a:lnT>
                    <a:lnB>
                      <a:noFill/>
                    </a:lnB>
                  </a:tcPr>
                </a:tc>
                <a:tc>
                  <a:txBody>
                    <a:bodyPr/>
                    <a:lstStyle/>
                    <a:p>
                      <a:pPr algn="l" fontAlgn="ctr"/>
                      <a:r>
                        <a:rPr lang="ru-RU" sz="1100" b="0" i="0" u="none" strike="noStrike" dirty="0">
                          <a:solidFill>
                            <a:srgbClr val="000000"/>
                          </a:solidFill>
                          <a:effectLst/>
                          <a:latin typeface="Arial Narrow" panose="020B0606020202030204" pitchFamily="34" charset="0"/>
                        </a:rPr>
                        <a:t>               9   </a:t>
                      </a:r>
                    </a:p>
                  </a:txBody>
                  <a:tcPr marL="9525" marR="9525" marT="9525" marB="0" anchor="ctr">
                    <a:lnL>
                      <a:noFill/>
                    </a:lnL>
                    <a:lnR>
                      <a:noFill/>
                    </a:lnR>
                    <a:lnT>
                      <a:noFill/>
                    </a:lnT>
                    <a:lnB>
                      <a:noFill/>
                    </a:lnB>
                  </a:tcPr>
                </a:tc>
                <a:extLst>
                  <a:ext uri="{0D108BD9-81ED-4DB2-BD59-A6C34878D82A}">
                    <a16:rowId xmlns:a16="http://schemas.microsoft.com/office/drawing/2014/main" val="2202570162"/>
                  </a:ext>
                </a:extLst>
              </a:tr>
              <a:tr h="122961">
                <a:tc>
                  <a:txBody>
                    <a:bodyPr/>
                    <a:lstStyle/>
                    <a:p>
                      <a:pPr algn="l" fontAlgn="ctr"/>
                      <a:r>
                        <a:rPr lang="ru-RU" sz="1100" b="0" i="0" u="none" strike="noStrike" dirty="0" smtClean="0">
                          <a:solidFill>
                            <a:srgbClr val="000000"/>
                          </a:solidFill>
                          <a:effectLst/>
                          <a:latin typeface="Arial Narrow" panose="020B0606020202030204" pitchFamily="34" charset="0"/>
                        </a:rPr>
                        <a:t>юридикалык жактар</a:t>
                      </a:r>
                      <a:endParaRPr lang="ru-RU" sz="1100" b="0" i="0" u="none" strike="noStrike" dirty="0">
                        <a:solidFill>
                          <a:srgbClr val="000000"/>
                        </a:solidFill>
                        <a:effectLst/>
                        <a:latin typeface="Arial Narrow" panose="020B0606020202030204" pitchFamily="34" charset="0"/>
                      </a:endParaRPr>
                    </a:p>
                  </a:txBody>
                  <a:tcPr marL="171450"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Arial Narrow" panose="020B0606020202030204" pitchFamily="34" charset="0"/>
                        </a:rPr>
                        <a:t>                   -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effectLst/>
                          <a:latin typeface="Arial Narrow" panose="020B0606020202030204" pitchFamily="34" charset="0"/>
                        </a:rPr>
                        <a:t>                   -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Arial Narrow" panose="020B0606020202030204" pitchFamily="34" charset="0"/>
                        </a:rPr>
                        <a:t>              -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9414918"/>
                  </a:ext>
                </a:extLst>
              </a:tr>
            </a:tbl>
          </a:graphicData>
        </a:graphic>
      </p:graphicFrame>
    </p:spTree>
    <p:extLst>
      <p:ext uri="{BB962C8B-B14F-4D97-AF65-F5344CB8AC3E}">
        <p14:creationId xmlns:p14="http://schemas.microsoft.com/office/powerpoint/2010/main" val="29479551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1588" y="4825570"/>
            <a:ext cx="6867376" cy="140598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5119" y="107504"/>
            <a:ext cx="360938" cy="360040"/>
          </a:xfrm>
          <a:prstGeom prst="rect">
            <a:avLst/>
          </a:prstGeom>
        </p:spPr>
      </p:pic>
      <p:sp>
        <p:nvSpPr>
          <p:cNvPr id="7" name="TextBox 6"/>
          <p:cNvSpPr txBox="1"/>
          <p:nvPr/>
        </p:nvSpPr>
        <p:spPr>
          <a:xfrm>
            <a:off x="260030" y="802373"/>
            <a:ext cx="6456027" cy="400110"/>
          </a:xfrm>
          <a:prstGeom prst="rect">
            <a:avLst/>
          </a:prstGeom>
          <a:noFill/>
        </p:spPr>
        <p:txBody>
          <a:bodyPr wrap="square" rtlCol="0">
            <a:spAutoFit/>
          </a:bodyPr>
          <a:lstStyle/>
          <a:p>
            <a:r>
              <a:rPr lang="ru-RU" sz="2000" b="1" dirty="0" smtClean="0">
                <a:solidFill>
                  <a:schemeClr val="accent1">
                    <a:lumMod val="50000"/>
                  </a:schemeClr>
                </a:solidFill>
                <a:latin typeface="Arial" pitchFamily="34" charset="0"/>
                <a:cs typeface="Arial" pitchFamily="34" charset="0"/>
              </a:rPr>
              <a:t>3</a:t>
            </a:r>
            <a:r>
              <a:rPr lang="en-US" sz="2000" b="1" dirty="0" smtClean="0">
                <a:solidFill>
                  <a:schemeClr val="accent1">
                    <a:lumMod val="50000"/>
                  </a:schemeClr>
                </a:solidFill>
                <a:latin typeface="Arial" pitchFamily="34" charset="0"/>
                <a:cs typeface="Arial" pitchFamily="34" charset="0"/>
              </a:rPr>
              <a:t>. </a:t>
            </a:r>
            <a:r>
              <a:rPr lang="ru-RU" sz="2000" b="1" dirty="0" smtClean="0">
                <a:solidFill>
                  <a:schemeClr val="accent1">
                    <a:lumMod val="50000"/>
                  </a:schemeClr>
                </a:solidFill>
                <a:latin typeface="Arial" pitchFamily="34" charset="0"/>
                <a:cs typeface="Arial" pitchFamily="34" charset="0"/>
              </a:rPr>
              <a:t>Контролдоо ишин координациялоо</a:t>
            </a:r>
            <a:endParaRPr lang="ru-RU" sz="2000" b="1" dirty="0">
              <a:solidFill>
                <a:schemeClr val="accent1">
                  <a:lumMod val="50000"/>
                </a:schemeClr>
              </a:solidFill>
              <a:latin typeface="Arial" pitchFamily="34" charset="0"/>
              <a:cs typeface="Arial" pitchFamily="34" charset="0"/>
            </a:endParaRPr>
          </a:p>
        </p:txBody>
      </p:sp>
      <p:sp>
        <p:nvSpPr>
          <p:cNvPr id="2" name="TextBox 1"/>
          <p:cNvSpPr txBox="1"/>
          <p:nvPr/>
        </p:nvSpPr>
        <p:spPr>
          <a:xfrm>
            <a:off x="260030" y="3919705"/>
            <a:ext cx="6342719" cy="2239074"/>
          </a:xfrm>
          <a:prstGeom prst="rect">
            <a:avLst/>
          </a:prstGeom>
          <a:noFill/>
        </p:spPr>
        <p:txBody>
          <a:bodyPr wrap="square" rtlCol="0">
            <a:spAutoFit/>
          </a:bodyPr>
          <a:lstStyle/>
          <a:p>
            <a:pPr algn="just"/>
            <a:r>
              <a:rPr lang="ru-RU" sz="1200" dirty="0" smtClean="0">
                <a:latin typeface="Arial Narrow" pitchFamily="34" charset="0"/>
                <a:cs typeface="Arial" pitchFamily="34" charset="0"/>
              </a:rPr>
              <a:t>Маалымат </a:t>
            </a:r>
            <a:r>
              <a:rPr lang="ru-RU" sz="1200" dirty="0">
                <a:latin typeface="Arial Narrow" pitchFamily="34" charset="0"/>
                <a:cs typeface="Arial" pitchFamily="34" charset="0"/>
              </a:rPr>
              <a:t>берүүчү жактардын Реестрди түзүүсү жана ички контроль эрежелеринин бар экендиги жана алардын Кыргыз Республикасынын Өкмөтүнүн   2010-жылдын 5-мартындагы № 135 токтому менен бекитилген ички контроль эрежелерине коюлуучу жалпы талаптарга шайкеш келүүсү боюнча мониторинг жүргүзүүсү менен байланышкан иштер туруктуу негизде жүргүзүлүп </a:t>
            </a:r>
            <a:r>
              <a:rPr lang="ru-RU" sz="1200" dirty="0" smtClean="0">
                <a:latin typeface="Arial Narrow" pitchFamily="34" charset="0"/>
                <a:cs typeface="Arial" pitchFamily="34" charset="0"/>
              </a:rPr>
              <a:t>келди.</a:t>
            </a:r>
          </a:p>
          <a:p>
            <a:pPr algn="just"/>
            <a:endParaRPr lang="ru-RU" sz="1200" dirty="0">
              <a:latin typeface="Arial Narrow" pitchFamily="34" charset="0"/>
              <a:cs typeface="Arial" pitchFamily="34" charset="0"/>
            </a:endParaRPr>
          </a:p>
          <a:p>
            <a:pPr algn="just">
              <a:spcBef>
                <a:spcPts val="300"/>
              </a:spcBef>
              <a:spcAft>
                <a:spcPts val="300"/>
              </a:spcAft>
            </a:pPr>
            <a:r>
              <a:rPr lang="ru-RU" sz="1200" dirty="0">
                <a:latin typeface="Arial Narrow" pitchFamily="34" charset="0"/>
                <a:cs typeface="Arial" pitchFamily="34" charset="0"/>
              </a:rPr>
              <a:t>Жыйынтыгында отчеттук мезгил ичинде </a:t>
            </a:r>
            <a:r>
              <a:rPr lang="ru-RU" sz="1200" b="1" dirty="0" smtClean="0">
                <a:latin typeface="Arial Narrow" pitchFamily="34" charset="0"/>
                <a:cs typeface="Arial" pitchFamily="34" charset="0"/>
              </a:rPr>
              <a:t>40</a:t>
            </a:r>
            <a:r>
              <a:rPr lang="ru-RU" sz="1200" dirty="0" smtClean="0">
                <a:latin typeface="Arial Narrow" pitchFamily="34" charset="0"/>
                <a:cs typeface="Arial" pitchFamily="34" charset="0"/>
              </a:rPr>
              <a:t> </a:t>
            </a:r>
            <a:r>
              <a:rPr lang="ru-RU" sz="1200" dirty="0">
                <a:latin typeface="Arial Narrow" pitchFamily="34" charset="0"/>
                <a:cs typeface="Arial" pitchFamily="34" charset="0"/>
              </a:rPr>
              <a:t>жак катталган  (БМС АКК толтурулган), алардын </a:t>
            </a:r>
            <a:r>
              <a:rPr lang="ru-RU" sz="1200" dirty="0" smtClean="0">
                <a:latin typeface="Arial Narrow" pitchFamily="34" charset="0"/>
                <a:cs typeface="Arial" pitchFamily="34" charset="0"/>
              </a:rPr>
              <a:t>ичинен:</a:t>
            </a:r>
            <a:endParaRPr lang="ru-RU" sz="1200" dirty="0">
              <a:latin typeface="Arial Narrow" pitchFamily="34" charset="0"/>
              <a:cs typeface="Arial" pitchFamily="34" charset="0"/>
            </a:endParaRPr>
          </a:p>
          <a:p>
            <a:pPr marL="171450" indent="-171450" algn="just">
              <a:buFont typeface="Wingdings" pitchFamily="2" charset="2"/>
              <a:buChar char="§"/>
            </a:pPr>
            <a:r>
              <a:rPr lang="ru-RU" sz="1200" dirty="0" smtClean="0">
                <a:latin typeface="Arial Narrow" pitchFamily="34" charset="0"/>
                <a:cs typeface="Arial" pitchFamily="34" charset="0"/>
              </a:rPr>
              <a:t>микро финансылык уюмдар </a:t>
            </a:r>
            <a:r>
              <a:rPr lang="ru-RU" sz="1200" dirty="0">
                <a:latin typeface="Arial Narrow" pitchFamily="34" charset="0"/>
                <a:cs typeface="Arial" pitchFamily="34" charset="0"/>
              </a:rPr>
              <a:t>– </a:t>
            </a:r>
            <a:r>
              <a:rPr lang="ru-RU" sz="1200" b="1" dirty="0">
                <a:latin typeface="Arial Narrow" pitchFamily="34" charset="0"/>
                <a:cs typeface="Arial" pitchFamily="34" charset="0"/>
              </a:rPr>
              <a:t>4</a:t>
            </a:r>
            <a:r>
              <a:rPr lang="ru-RU" sz="1200" dirty="0">
                <a:latin typeface="Arial Narrow" pitchFamily="34" charset="0"/>
                <a:cs typeface="Arial" pitchFamily="34" charset="0"/>
              </a:rPr>
              <a:t>;</a:t>
            </a:r>
          </a:p>
          <a:p>
            <a:pPr marL="171450" indent="-171450" algn="just">
              <a:buFont typeface="Wingdings" pitchFamily="2" charset="2"/>
              <a:buChar char="§"/>
            </a:pPr>
            <a:r>
              <a:rPr lang="ru-RU" sz="1200" dirty="0" smtClean="0">
                <a:latin typeface="Arial Narrow" pitchFamily="34" charset="0"/>
                <a:cs typeface="Arial" pitchFamily="34" charset="0"/>
              </a:rPr>
              <a:t>алмаштыруу бюролору </a:t>
            </a:r>
            <a:r>
              <a:rPr lang="ru-RU" sz="1200" dirty="0">
                <a:latin typeface="Arial Narrow" pitchFamily="34" charset="0"/>
                <a:cs typeface="Arial" pitchFamily="34" charset="0"/>
              </a:rPr>
              <a:t>– </a:t>
            </a:r>
            <a:r>
              <a:rPr lang="ru-RU" sz="1200" b="1" dirty="0">
                <a:latin typeface="Arial Narrow" pitchFamily="34" charset="0"/>
                <a:cs typeface="Arial" pitchFamily="34" charset="0"/>
              </a:rPr>
              <a:t>13;</a:t>
            </a:r>
            <a:endParaRPr lang="ru-RU" sz="1200" dirty="0">
              <a:latin typeface="Arial Narrow" pitchFamily="34" charset="0"/>
              <a:cs typeface="Arial" pitchFamily="34" charset="0"/>
            </a:endParaRPr>
          </a:p>
          <a:p>
            <a:pPr marL="171450" indent="-171450" algn="just">
              <a:buFont typeface="Wingdings" pitchFamily="2" charset="2"/>
              <a:buChar char="§"/>
            </a:pPr>
            <a:r>
              <a:rPr lang="ru-RU" sz="1200" dirty="0" smtClean="0">
                <a:latin typeface="Arial Narrow" pitchFamily="34" charset="0"/>
                <a:cs typeface="Arial" pitchFamily="34" charset="0"/>
              </a:rPr>
              <a:t>баалуу металлдардан жасалган буюмдарды сатып алуу-сатуу менен иштеген жактар </a:t>
            </a:r>
            <a:r>
              <a:rPr lang="ru-RU" sz="1200" dirty="0">
                <a:latin typeface="Arial Narrow" pitchFamily="34" charset="0"/>
                <a:cs typeface="Arial" pitchFamily="34" charset="0"/>
              </a:rPr>
              <a:t>– </a:t>
            </a:r>
            <a:r>
              <a:rPr lang="ru-RU" sz="1200" b="1" dirty="0">
                <a:latin typeface="Arial Narrow" pitchFamily="34" charset="0"/>
                <a:cs typeface="Arial" pitchFamily="34" charset="0"/>
              </a:rPr>
              <a:t>38</a:t>
            </a:r>
            <a:r>
              <a:rPr lang="ru-RU" sz="1200" dirty="0">
                <a:latin typeface="Arial Narrow" pitchFamily="34" charset="0"/>
                <a:cs typeface="Arial" pitchFamily="34" charset="0"/>
              </a:rPr>
              <a:t>.</a:t>
            </a:r>
          </a:p>
          <a:p>
            <a:pPr algn="just">
              <a:spcBef>
                <a:spcPts val="300"/>
              </a:spcBef>
              <a:spcAft>
                <a:spcPts val="300"/>
              </a:spcAft>
            </a:pPr>
            <a:r>
              <a:rPr lang="ru-RU" sz="1200" dirty="0">
                <a:latin typeface="Arial Narrow" pitchFamily="34" charset="0"/>
                <a:cs typeface="Arial" pitchFamily="34" charset="0"/>
              </a:rPr>
              <a:t>Банктык жана банктык эмес секторлор менен, ошондой эле көзөмөлдөө органдары менен дайыма өз ара </a:t>
            </a:r>
            <a:r>
              <a:rPr lang="ru-RU" sz="1200" dirty="0" smtClean="0">
                <a:latin typeface="Arial Narrow" pitchFamily="34" charset="0"/>
                <a:cs typeface="Arial" pitchFamily="34" charset="0"/>
              </a:rPr>
              <a:t>иштешүү </a:t>
            </a:r>
            <a:r>
              <a:rPr lang="ru-RU" sz="1200" dirty="0">
                <a:latin typeface="Arial Narrow" pitchFamily="34" charset="0"/>
                <a:cs typeface="Arial" pitchFamily="34" charset="0"/>
              </a:rPr>
              <a:t>жүзөгө ашырылып </a:t>
            </a:r>
            <a:r>
              <a:rPr lang="ru-RU" sz="1200" dirty="0" smtClean="0">
                <a:latin typeface="Arial Narrow" pitchFamily="34" charset="0"/>
                <a:cs typeface="Arial" pitchFamily="34" charset="0"/>
              </a:rPr>
              <a:t>турат.</a:t>
            </a:r>
            <a:endParaRPr lang="ru-RU" sz="1200" dirty="0">
              <a:latin typeface="Arial Narrow" pitchFamily="34" charset="0"/>
              <a:cs typeface="Arial" pitchFamily="34" charset="0"/>
            </a:endParaRPr>
          </a:p>
        </p:txBody>
      </p:sp>
      <p:pic>
        <p:nvPicPr>
          <p:cNvPr id="15" name="Рисунок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07015"/>
            <a:ext cx="6858000" cy="2361009"/>
          </a:xfrm>
          <a:prstGeom prst="rect">
            <a:avLst/>
          </a:prstGeom>
        </p:spPr>
      </p:pic>
      <p:sp>
        <p:nvSpPr>
          <p:cNvPr id="16" name="Прямоугольник 15"/>
          <p:cNvSpPr/>
          <p:nvPr/>
        </p:nvSpPr>
        <p:spPr>
          <a:xfrm>
            <a:off x="260030" y="6231551"/>
            <a:ext cx="6371917" cy="830997"/>
          </a:xfrm>
          <a:prstGeom prst="rect">
            <a:avLst/>
          </a:prstGeom>
        </p:spPr>
        <p:txBody>
          <a:bodyPr wrap="square">
            <a:spAutoFit/>
          </a:bodyPr>
          <a:lstStyle/>
          <a:p>
            <a:pPr algn="just"/>
            <a:r>
              <a:rPr lang="ru-RU" sz="1200" dirty="0">
                <a:latin typeface="Arial Narrow" pitchFamily="34" charset="0"/>
                <a:cs typeface="Arial" pitchFamily="34" charset="0"/>
              </a:rPr>
              <a:t>Акча операциялары боюнча ФЧМК тарабынан жүргүзүлгөн талдоонун жүрүшүндө, </a:t>
            </a:r>
            <a:r>
              <a:rPr lang="ru-RU" sz="1200" b="1" dirty="0">
                <a:solidFill>
                  <a:schemeClr val="accent1">
                    <a:lumMod val="50000"/>
                  </a:schemeClr>
                </a:solidFill>
                <a:latin typeface="Arial Narrow" pitchFamily="34" charset="0"/>
                <a:cs typeface="Arial" pitchFamily="34" charset="0"/>
              </a:rPr>
              <a:t>административдик укук бузуулар </a:t>
            </a:r>
            <a:r>
              <a:rPr lang="ru-RU" sz="1200" b="1" dirty="0" smtClean="0">
                <a:solidFill>
                  <a:schemeClr val="accent1">
                    <a:lumMod val="50000"/>
                  </a:schemeClr>
                </a:solidFill>
                <a:latin typeface="Arial Narrow" pitchFamily="34" charset="0"/>
                <a:cs typeface="Arial" pitchFamily="34" charset="0"/>
              </a:rPr>
              <a:t>тууралуу </a:t>
            </a:r>
            <a:r>
              <a:rPr lang="ru-RU" sz="1200" b="1" dirty="0">
                <a:solidFill>
                  <a:schemeClr val="accent1">
                    <a:lumMod val="50000"/>
                  </a:schemeClr>
                </a:solidFill>
                <a:latin typeface="Arial Narrow" pitchFamily="34" charset="0"/>
                <a:cs typeface="Arial" pitchFamily="34" charset="0"/>
              </a:rPr>
              <a:t>иш </a:t>
            </a:r>
            <a:r>
              <a:rPr lang="ru-RU" sz="1200" dirty="0" smtClean="0">
                <a:latin typeface="Arial Narrow" pitchFamily="34" charset="0"/>
                <a:cs typeface="Arial" pitchFamily="34" charset="0"/>
              </a:rPr>
              <a:t>козголгон </a:t>
            </a:r>
            <a:r>
              <a:rPr lang="ru-RU" sz="1200" dirty="0">
                <a:latin typeface="Arial Narrow" pitchFamily="34" charset="0"/>
                <a:cs typeface="Arial" pitchFamily="34" charset="0"/>
              </a:rPr>
              <a:t>кылмыштуу кирешелерди легализациялоого (адалдоого) жана террористтик же экстремисттик ишти каржылоого каршы аракеттенүү жөнүндө мыйзамдардын талаптарын аткарбагандыгы үчүн административдик укук бузуулар </a:t>
            </a:r>
            <a:r>
              <a:rPr lang="ru-RU" sz="1200" dirty="0" smtClean="0">
                <a:latin typeface="Arial Narrow" pitchFamily="34" charset="0"/>
                <a:cs typeface="Arial" pitchFamily="34" charset="0"/>
              </a:rPr>
              <a:t>аныкталды</a:t>
            </a:r>
            <a:r>
              <a:rPr lang="ru-RU" sz="1200" b="1" dirty="0" smtClean="0">
                <a:latin typeface="Arial Narrow" pitchFamily="34" charset="0"/>
                <a:cs typeface="Arial" pitchFamily="34" charset="0"/>
              </a:rPr>
              <a:t>:</a:t>
            </a:r>
            <a:endParaRPr lang="ru-RU" sz="1200" dirty="0">
              <a:latin typeface="Arial Narrow" pitchFamily="34" charset="0"/>
              <a:cs typeface="Arial" pitchFamily="34" charset="0"/>
            </a:endParaRPr>
          </a:p>
        </p:txBody>
      </p:sp>
      <p:graphicFrame>
        <p:nvGraphicFramePr>
          <p:cNvPr id="17" name="Таблица 16"/>
          <p:cNvGraphicFramePr>
            <a:graphicFrameLocks noGrp="1"/>
          </p:cNvGraphicFramePr>
          <p:nvPr>
            <p:extLst>
              <p:ext uri="{D42A27DB-BD31-4B8C-83A1-F6EECF244321}">
                <p14:modId xmlns:p14="http://schemas.microsoft.com/office/powerpoint/2010/main" val="3998254841"/>
              </p:ext>
            </p:extLst>
          </p:nvPr>
        </p:nvGraphicFramePr>
        <p:xfrm>
          <a:off x="354891" y="7239663"/>
          <a:ext cx="6299302" cy="1491030"/>
        </p:xfrm>
        <a:graphic>
          <a:graphicData uri="http://schemas.openxmlformats.org/drawingml/2006/table">
            <a:tbl>
              <a:tblPr/>
              <a:tblGrid>
                <a:gridCol w="2455838">
                  <a:extLst>
                    <a:ext uri="{9D8B030D-6E8A-4147-A177-3AD203B41FA5}">
                      <a16:colId xmlns:a16="http://schemas.microsoft.com/office/drawing/2014/main" val="20000"/>
                    </a:ext>
                  </a:extLst>
                </a:gridCol>
                <a:gridCol w="378249">
                  <a:extLst>
                    <a:ext uri="{9D8B030D-6E8A-4147-A177-3AD203B41FA5}">
                      <a16:colId xmlns:a16="http://schemas.microsoft.com/office/drawing/2014/main" val="20001"/>
                    </a:ext>
                  </a:extLst>
                </a:gridCol>
                <a:gridCol w="863904">
                  <a:extLst>
                    <a:ext uri="{9D8B030D-6E8A-4147-A177-3AD203B41FA5}">
                      <a16:colId xmlns:a16="http://schemas.microsoft.com/office/drawing/2014/main" val="20002"/>
                    </a:ext>
                  </a:extLst>
                </a:gridCol>
                <a:gridCol w="451150">
                  <a:extLst>
                    <a:ext uri="{9D8B030D-6E8A-4147-A177-3AD203B41FA5}">
                      <a16:colId xmlns:a16="http://schemas.microsoft.com/office/drawing/2014/main" val="20003"/>
                    </a:ext>
                  </a:extLst>
                </a:gridCol>
                <a:gridCol w="835107">
                  <a:extLst>
                    <a:ext uri="{9D8B030D-6E8A-4147-A177-3AD203B41FA5}">
                      <a16:colId xmlns:a16="http://schemas.microsoft.com/office/drawing/2014/main" val="20004"/>
                    </a:ext>
                  </a:extLst>
                </a:gridCol>
                <a:gridCol w="451150">
                  <a:extLst>
                    <a:ext uri="{9D8B030D-6E8A-4147-A177-3AD203B41FA5}">
                      <a16:colId xmlns:a16="http://schemas.microsoft.com/office/drawing/2014/main" val="20005"/>
                    </a:ext>
                  </a:extLst>
                </a:gridCol>
                <a:gridCol w="863904">
                  <a:extLst>
                    <a:ext uri="{9D8B030D-6E8A-4147-A177-3AD203B41FA5}">
                      <a16:colId xmlns:a16="http://schemas.microsoft.com/office/drawing/2014/main" val="20006"/>
                    </a:ext>
                  </a:extLst>
                </a:gridCol>
              </a:tblGrid>
              <a:tr h="282265">
                <a:tc>
                  <a:txBody>
                    <a:bodyPr/>
                    <a:lstStyle/>
                    <a:p>
                      <a:pPr algn="l" fontAlgn="ctr"/>
                      <a:r>
                        <a:rPr lang="ru-RU" sz="1100" b="1" i="0" u="none" strike="noStrike" dirty="0">
                          <a:solidFill>
                            <a:schemeClr val="tx1">
                              <a:lumMod val="85000"/>
                              <a:lumOff val="15000"/>
                            </a:schemeClr>
                          </a:solidFill>
                          <a:effectLst/>
                          <a:latin typeface="Arial Narrow" pitchFamily="34" charset="0"/>
                          <a:cs typeface="Arial" pitchFamily="34" charset="0"/>
                        </a:rPr>
                        <a:t> </a:t>
                      </a:r>
                    </a:p>
                  </a:txBody>
                  <a:tcPr marL="7057" marR="7057" marT="70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1100" b="1" i="0" u="none" strike="noStrike" dirty="0" smtClean="0">
                          <a:solidFill>
                            <a:schemeClr val="tx1">
                              <a:lumMod val="85000"/>
                              <a:lumOff val="15000"/>
                            </a:schemeClr>
                          </a:solidFill>
                          <a:effectLst/>
                          <a:latin typeface="Arial Narrow" pitchFamily="34" charset="0"/>
                          <a:cs typeface="Arial" pitchFamily="34" charset="0"/>
                        </a:rPr>
                        <a:t>2016-ж</a:t>
                      </a:r>
                      <a:endParaRPr lang="ru-RU" sz="1100" b="1" i="0" u="none" strike="noStrike" dirty="0">
                        <a:solidFill>
                          <a:schemeClr val="tx1">
                            <a:lumMod val="85000"/>
                            <a:lumOff val="15000"/>
                          </a:schemeClr>
                        </a:solidFill>
                        <a:effectLst/>
                        <a:latin typeface="Arial Narrow" pitchFamily="34" charset="0"/>
                        <a:cs typeface="Arial" pitchFamily="34" charset="0"/>
                      </a:endParaRPr>
                    </a:p>
                  </a:txBody>
                  <a:tcPr marL="7057" marR="7057" marT="70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ctr"/>
                      <a:r>
                        <a:rPr lang="ru-RU" sz="1100" b="1" i="0" u="none" strike="noStrike" dirty="0" smtClean="0">
                          <a:solidFill>
                            <a:schemeClr val="tx1">
                              <a:lumMod val="85000"/>
                              <a:lumOff val="15000"/>
                            </a:schemeClr>
                          </a:solidFill>
                          <a:effectLst/>
                          <a:latin typeface="Arial Narrow" pitchFamily="34" charset="0"/>
                          <a:cs typeface="Arial" pitchFamily="34" charset="0"/>
                        </a:rPr>
                        <a:t>2017-ж</a:t>
                      </a:r>
                      <a:endParaRPr lang="ru-RU" sz="1100" b="1" i="0" u="none" strike="noStrike" dirty="0">
                        <a:solidFill>
                          <a:schemeClr val="tx1">
                            <a:lumMod val="85000"/>
                            <a:lumOff val="15000"/>
                          </a:schemeClr>
                        </a:solidFill>
                        <a:effectLst/>
                        <a:latin typeface="Arial Narrow" pitchFamily="34" charset="0"/>
                        <a:cs typeface="Arial" pitchFamily="34" charset="0"/>
                      </a:endParaRPr>
                    </a:p>
                  </a:txBody>
                  <a:tcPr marL="7057" marR="7057" marT="70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ctr"/>
                      <a:r>
                        <a:rPr lang="ru-RU" sz="1100" b="1" i="0" u="none" strike="noStrike" dirty="0" err="1" smtClean="0">
                          <a:solidFill>
                            <a:schemeClr val="tx1">
                              <a:lumMod val="85000"/>
                              <a:lumOff val="15000"/>
                            </a:schemeClr>
                          </a:solidFill>
                          <a:effectLst/>
                          <a:latin typeface="Arial Narrow" pitchFamily="34" charset="0"/>
                          <a:cs typeface="Arial" pitchFamily="34" charset="0"/>
                        </a:rPr>
                        <a:t>Абс.чет</a:t>
                      </a:r>
                      <a:r>
                        <a:rPr lang="ru-RU" sz="1100" b="1" i="0" u="none" strike="noStrike" dirty="0" smtClean="0">
                          <a:solidFill>
                            <a:schemeClr val="tx1">
                              <a:lumMod val="85000"/>
                              <a:lumOff val="15000"/>
                            </a:schemeClr>
                          </a:solidFill>
                          <a:effectLst/>
                          <a:latin typeface="Arial Narrow" pitchFamily="34" charset="0"/>
                          <a:cs typeface="Arial" pitchFamily="34" charset="0"/>
                        </a:rPr>
                        <a:t>. </a:t>
                      </a:r>
                      <a:r>
                        <a:rPr lang="ru-RU" sz="1100" b="1" i="0" u="none" strike="noStrike" dirty="0">
                          <a:solidFill>
                            <a:schemeClr val="tx1">
                              <a:lumMod val="85000"/>
                              <a:lumOff val="15000"/>
                            </a:schemeClr>
                          </a:solidFill>
                          <a:effectLst/>
                          <a:latin typeface="Arial Narrow" pitchFamily="34" charset="0"/>
                          <a:cs typeface="Arial" pitchFamily="34" charset="0"/>
                        </a:rPr>
                        <a:t>(+/-)</a:t>
                      </a:r>
                    </a:p>
                  </a:txBody>
                  <a:tcPr marL="7057" marR="7057" marT="70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0"/>
                  </a:ext>
                </a:extLst>
              </a:tr>
              <a:tr h="282265">
                <a:tc>
                  <a:txBody>
                    <a:bodyPr/>
                    <a:lstStyle/>
                    <a:p>
                      <a:pPr algn="l" fontAlgn="ctr"/>
                      <a:r>
                        <a:rPr lang="ru-RU" sz="1100" b="0" i="0" u="none" strike="noStrike" dirty="0" smtClean="0">
                          <a:solidFill>
                            <a:schemeClr val="tx1">
                              <a:lumMod val="85000"/>
                              <a:lumOff val="15000"/>
                            </a:schemeClr>
                          </a:solidFill>
                          <a:effectLst/>
                          <a:latin typeface="Arial Narrow" pitchFamily="34" charset="0"/>
                          <a:cs typeface="Arial" pitchFamily="34" charset="0"/>
                        </a:rPr>
                        <a:t>Административдик</a:t>
                      </a:r>
                      <a:r>
                        <a:rPr lang="ru-RU" sz="1100" b="0" i="0" u="none" strike="noStrike" baseline="0" dirty="0" smtClean="0">
                          <a:solidFill>
                            <a:schemeClr val="tx1">
                              <a:lumMod val="85000"/>
                              <a:lumOff val="15000"/>
                            </a:schemeClr>
                          </a:solidFill>
                          <a:effectLst/>
                          <a:latin typeface="Arial Narrow" pitchFamily="34" charset="0"/>
                          <a:cs typeface="Arial" pitchFamily="34" charset="0"/>
                        </a:rPr>
                        <a:t> укук бузуулар тууралуу иш козголду</a:t>
                      </a:r>
                      <a:endParaRPr lang="ru-RU" sz="1100" b="0" i="0" u="none" strike="noStrike" dirty="0">
                        <a:solidFill>
                          <a:schemeClr val="tx1">
                            <a:lumMod val="85000"/>
                            <a:lumOff val="15000"/>
                          </a:schemeClr>
                        </a:solidFill>
                        <a:effectLst/>
                        <a:latin typeface="Arial Narrow" pitchFamily="34" charset="0"/>
                        <a:cs typeface="Arial" pitchFamily="34" charset="0"/>
                      </a:endParaRPr>
                    </a:p>
                  </a:txBody>
                  <a:tcPr marL="7057" marR="7057" marT="7057" marB="0" anchor="ctr">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ctr"/>
                      <a:r>
                        <a:rPr lang="ru-RU" sz="1100" b="0" i="0" u="none" strike="noStrike" dirty="0">
                          <a:solidFill>
                            <a:schemeClr val="tx1">
                              <a:lumMod val="85000"/>
                              <a:lumOff val="15000"/>
                            </a:schemeClr>
                          </a:solidFill>
                          <a:effectLst/>
                          <a:latin typeface="Arial Narrow" pitchFamily="34" charset="0"/>
                          <a:cs typeface="Arial" pitchFamily="34" charset="0"/>
                        </a:rPr>
                        <a:t>18</a:t>
                      </a:r>
                    </a:p>
                  </a:txBody>
                  <a:tcPr marL="7057" marR="7057" marT="7057"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c gridSpan="2">
                  <a:txBody>
                    <a:bodyPr/>
                    <a:lstStyle/>
                    <a:p>
                      <a:pPr algn="ctr" fontAlgn="ctr"/>
                      <a:r>
                        <a:rPr lang="ru-RU" sz="1100" b="0" i="0" u="none" strike="noStrike">
                          <a:solidFill>
                            <a:schemeClr val="tx1">
                              <a:lumMod val="85000"/>
                              <a:lumOff val="15000"/>
                            </a:schemeClr>
                          </a:solidFill>
                          <a:effectLst/>
                          <a:latin typeface="Arial Narrow" pitchFamily="34" charset="0"/>
                          <a:cs typeface="Arial" pitchFamily="34" charset="0"/>
                        </a:rPr>
                        <a:t>27</a:t>
                      </a:r>
                    </a:p>
                  </a:txBody>
                  <a:tcPr marL="7057" marR="7057" marT="7057"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c gridSpan="2">
                  <a:txBody>
                    <a:bodyPr/>
                    <a:lstStyle/>
                    <a:p>
                      <a:pPr algn="ctr" fontAlgn="ctr"/>
                      <a:r>
                        <a:rPr lang="ru-RU" sz="1100" b="0" i="0" u="none" strike="noStrike">
                          <a:solidFill>
                            <a:schemeClr val="tx1">
                              <a:lumMod val="85000"/>
                              <a:lumOff val="15000"/>
                            </a:schemeClr>
                          </a:solidFill>
                          <a:effectLst/>
                          <a:latin typeface="Arial Narrow" pitchFamily="34" charset="0"/>
                          <a:cs typeface="Arial" pitchFamily="34" charset="0"/>
                        </a:rPr>
                        <a:t>9</a:t>
                      </a:r>
                    </a:p>
                  </a:txBody>
                  <a:tcPr marL="7057" marR="7057" marT="7057"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extLst>
                  <a:ext uri="{0D108BD9-81ED-4DB2-BD59-A6C34878D82A}">
                    <a16:rowId xmlns:a16="http://schemas.microsoft.com/office/drawing/2014/main" val="10001"/>
                  </a:ext>
                </a:extLst>
              </a:tr>
              <a:tr h="142544">
                <a:tc>
                  <a:txBody>
                    <a:bodyPr/>
                    <a:lstStyle/>
                    <a:p>
                      <a:pPr algn="l" fontAlgn="ctr"/>
                      <a:r>
                        <a:rPr lang="ru-RU" sz="1100" b="0" i="0" u="none" strike="noStrike" dirty="0" smtClean="0">
                          <a:solidFill>
                            <a:schemeClr val="tx1">
                              <a:lumMod val="85000"/>
                              <a:lumOff val="15000"/>
                            </a:schemeClr>
                          </a:solidFill>
                          <a:effectLst/>
                          <a:latin typeface="Arial Narrow" pitchFamily="34" charset="0"/>
                          <a:cs typeface="Arial" pitchFamily="34" charset="0"/>
                        </a:rPr>
                        <a:t>Эскертүүлөр берилди (жазапул</a:t>
                      </a:r>
                      <a:r>
                        <a:rPr lang="ru-RU" sz="1100" b="0" i="0" u="none" strike="noStrike" baseline="0" dirty="0" smtClean="0">
                          <a:solidFill>
                            <a:schemeClr val="tx1">
                              <a:lumMod val="85000"/>
                              <a:lumOff val="15000"/>
                            </a:schemeClr>
                          </a:solidFill>
                          <a:effectLst/>
                          <a:latin typeface="Arial Narrow" pitchFamily="34" charset="0"/>
                          <a:cs typeface="Arial" pitchFamily="34" charset="0"/>
                        </a:rPr>
                        <a:t> салынгандыгы жөнүндө чечим</a:t>
                      </a:r>
                      <a:r>
                        <a:rPr lang="ru-RU" sz="1100" b="0" i="0" u="none" strike="noStrike" dirty="0" smtClean="0">
                          <a:solidFill>
                            <a:schemeClr val="tx1">
                              <a:lumMod val="85000"/>
                              <a:lumOff val="15000"/>
                            </a:schemeClr>
                          </a:solidFill>
                          <a:effectLst/>
                          <a:latin typeface="Arial Narrow" pitchFamily="34" charset="0"/>
                          <a:cs typeface="Arial" pitchFamily="34" charset="0"/>
                        </a:rPr>
                        <a:t>)</a:t>
                      </a:r>
                      <a:endParaRPr lang="ru-RU" sz="1100" b="0" i="0" u="none" strike="noStrike" dirty="0">
                        <a:solidFill>
                          <a:schemeClr val="tx1">
                            <a:lumMod val="85000"/>
                            <a:lumOff val="15000"/>
                          </a:schemeClr>
                        </a:solidFill>
                        <a:effectLst/>
                        <a:latin typeface="Arial Narrow" pitchFamily="34" charset="0"/>
                        <a:cs typeface="Arial" pitchFamily="34" charset="0"/>
                      </a:endParaRPr>
                    </a:p>
                  </a:txBody>
                  <a:tcPr marL="7057" marR="7057" marT="7057"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ctr"/>
                      <a:r>
                        <a:rPr lang="ru-RU" sz="1100" b="0" i="0" u="none" strike="noStrike">
                          <a:solidFill>
                            <a:schemeClr val="tx1">
                              <a:lumMod val="85000"/>
                              <a:lumOff val="15000"/>
                            </a:schemeClr>
                          </a:solidFill>
                          <a:effectLst/>
                          <a:latin typeface="Arial Narrow" pitchFamily="34" charset="0"/>
                          <a:cs typeface="Arial" pitchFamily="34" charset="0"/>
                        </a:rPr>
                        <a:t>8</a:t>
                      </a:r>
                    </a:p>
                  </a:txBody>
                  <a:tcPr marL="7057" marR="7057" marT="7057"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ctr"/>
                      <a:r>
                        <a:rPr lang="ru-RU" sz="1100" b="0" i="0" u="none" strike="noStrike">
                          <a:solidFill>
                            <a:schemeClr val="tx1">
                              <a:lumMod val="85000"/>
                              <a:lumOff val="15000"/>
                            </a:schemeClr>
                          </a:solidFill>
                          <a:effectLst/>
                          <a:latin typeface="Arial Narrow" pitchFamily="34" charset="0"/>
                          <a:cs typeface="Arial" pitchFamily="34" charset="0"/>
                        </a:rPr>
                        <a:t>16</a:t>
                      </a:r>
                    </a:p>
                  </a:txBody>
                  <a:tcPr marL="7057" marR="7057" marT="7057"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ctr"/>
                      <a:r>
                        <a:rPr lang="ru-RU" sz="1100" b="0" i="0" u="none" strike="noStrike">
                          <a:solidFill>
                            <a:schemeClr val="tx1">
                              <a:lumMod val="85000"/>
                              <a:lumOff val="15000"/>
                            </a:schemeClr>
                          </a:solidFill>
                          <a:effectLst/>
                          <a:latin typeface="Arial Narrow" pitchFamily="34" charset="0"/>
                          <a:cs typeface="Arial" pitchFamily="34" charset="0"/>
                        </a:rPr>
                        <a:t>8</a:t>
                      </a:r>
                    </a:p>
                  </a:txBody>
                  <a:tcPr marL="7057" marR="7057" marT="7057"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2"/>
                  </a:ext>
                </a:extLst>
              </a:tr>
              <a:tr h="148189">
                <a:tc>
                  <a:txBody>
                    <a:bodyPr/>
                    <a:lstStyle/>
                    <a:p>
                      <a:pPr algn="l" fontAlgn="b"/>
                      <a:endParaRPr lang="ru-RU" sz="1100" b="0" i="0" u="none" strike="noStrike">
                        <a:solidFill>
                          <a:schemeClr val="tx1">
                            <a:lumMod val="85000"/>
                            <a:lumOff val="15000"/>
                          </a:schemeClr>
                        </a:solidFill>
                        <a:effectLst/>
                        <a:latin typeface="Arial Narrow" pitchFamily="34" charset="0"/>
                        <a:cs typeface="Arial" pitchFamily="34" charset="0"/>
                      </a:endParaRPr>
                    </a:p>
                  </a:txBody>
                  <a:tcPr marL="7057" marR="7057" marT="705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ky-KG" sz="1050" b="1" i="0" u="none" strike="noStrike" dirty="0" smtClean="0">
                          <a:solidFill>
                            <a:schemeClr val="tx1">
                              <a:lumMod val="85000"/>
                              <a:lumOff val="15000"/>
                            </a:schemeClr>
                          </a:solidFill>
                          <a:effectLst/>
                          <a:latin typeface="Arial Narrow" pitchFamily="34" charset="0"/>
                          <a:cs typeface="Arial" pitchFamily="34" charset="0"/>
                        </a:rPr>
                        <a:t>саны</a:t>
                      </a:r>
                      <a:endParaRPr lang="ru-RU" sz="1050" b="1" i="0" u="none" strike="noStrike" dirty="0">
                        <a:solidFill>
                          <a:schemeClr val="tx1">
                            <a:lumMod val="85000"/>
                            <a:lumOff val="15000"/>
                          </a:schemeClr>
                        </a:solidFill>
                        <a:effectLst/>
                        <a:latin typeface="Arial Narrow" pitchFamily="34" charset="0"/>
                        <a:cs typeface="Arial" pitchFamily="34" charset="0"/>
                      </a:endParaRPr>
                    </a:p>
                  </a:txBody>
                  <a:tcPr marL="7057" marR="7057" marT="705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050" b="1" i="0" u="none" strike="noStrike" dirty="0" smtClean="0">
                          <a:solidFill>
                            <a:schemeClr val="tx1">
                              <a:lumMod val="85000"/>
                              <a:lumOff val="15000"/>
                            </a:schemeClr>
                          </a:solidFill>
                          <a:effectLst/>
                          <a:latin typeface="Arial Narrow" pitchFamily="34" charset="0"/>
                          <a:cs typeface="Arial" pitchFamily="34" charset="0"/>
                        </a:rPr>
                        <a:t>суммасы </a:t>
                      </a:r>
                      <a:r>
                        <a:rPr lang="ru-RU" sz="1050" b="1" i="0" u="none" strike="noStrike" dirty="0">
                          <a:solidFill>
                            <a:schemeClr val="tx1">
                              <a:lumMod val="85000"/>
                              <a:lumOff val="15000"/>
                            </a:schemeClr>
                          </a:solidFill>
                          <a:effectLst/>
                          <a:latin typeface="Arial Narrow" pitchFamily="34" charset="0"/>
                          <a:cs typeface="Arial" pitchFamily="34" charset="0"/>
                        </a:rPr>
                        <a:t>(сом)</a:t>
                      </a:r>
                    </a:p>
                  </a:txBody>
                  <a:tcPr marL="7057" marR="7057" marT="705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ky-KG" sz="1050" b="1" i="0" u="none" strike="noStrike" dirty="0" smtClean="0">
                          <a:solidFill>
                            <a:schemeClr val="tx1">
                              <a:lumMod val="85000"/>
                              <a:lumOff val="15000"/>
                            </a:schemeClr>
                          </a:solidFill>
                          <a:effectLst/>
                          <a:latin typeface="Arial Narrow" pitchFamily="34" charset="0"/>
                          <a:cs typeface="Arial" pitchFamily="34" charset="0"/>
                        </a:rPr>
                        <a:t>саны</a:t>
                      </a:r>
                      <a:endParaRPr lang="ru-RU" sz="1050" b="1" i="0" u="none" strike="noStrike" dirty="0">
                        <a:solidFill>
                          <a:schemeClr val="tx1">
                            <a:lumMod val="85000"/>
                            <a:lumOff val="15000"/>
                          </a:schemeClr>
                        </a:solidFill>
                        <a:effectLst/>
                        <a:latin typeface="Arial Narrow" pitchFamily="34" charset="0"/>
                        <a:cs typeface="Arial" pitchFamily="34" charset="0"/>
                      </a:endParaRPr>
                    </a:p>
                  </a:txBody>
                  <a:tcPr marL="7057" marR="7057" marT="705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050" b="1" i="0" u="none" strike="noStrike" dirty="0" smtClean="0">
                          <a:solidFill>
                            <a:schemeClr val="tx1">
                              <a:lumMod val="85000"/>
                              <a:lumOff val="15000"/>
                            </a:schemeClr>
                          </a:solidFill>
                          <a:effectLst/>
                          <a:latin typeface="Arial Narrow" pitchFamily="34" charset="0"/>
                          <a:cs typeface="Arial" pitchFamily="34" charset="0"/>
                        </a:rPr>
                        <a:t>суммасы </a:t>
                      </a:r>
                      <a:r>
                        <a:rPr lang="ru-RU" sz="1050" b="1" i="0" u="none" strike="noStrike" dirty="0">
                          <a:solidFill>
                            <a:schemeClr val="tx1">
                              <a:lumMod val="85000"/>
                              <a:lumOff val="15000"/>
                            </a:schemeClr>
                          </a:solidFill>
                          <a:effectLst/>
                          <a:latin typeface="Arial Narrow" pitchFamily="34" charset="0"/>
                          <a:cs typeface="Arial" pitchFamily="34" charset="0"/>
                        </a:rPr>
                        <a:t>(сом)</a:t>
                      </a:r>
                    </a:p>
                  </a:txBody>
                  <a:tcPr marL="7057" marR="7057" marT="705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ky-KG" sz="1050" b="1" i="0" u="none" strike="noStrike" dirty="0" smtClean="0">
                          <a:solidFill>
                            <a:schemeClr val="tx1">
                              <a:lumMod val="85000"/>
                              <a:lumOff val="15000"/>
                            </a:schemeClr>
                          </a:solidFill>
                          <a:effectLst/>
                          <a:latin typeface="Arial Narrow" pitchFamily="34" charset="0"/>
                          <a:cs typeface="Arial" pitchFamily="34" charset="0"/>
                        </a:rPr>
                        <a:t>саны</a:t>
                      </a:r>
                      <a:endParaRPr lang="ru-RU" sz="1050" b="1" i="0" u="none" strike="noStrike" dirty="0">
                        <a:solidFill>
                          <a:schemeClr val="tx1">
                            <a:lumMod val="85000"/>
                            <a:lumOff val="15000"/>
                          </a:schemeClr>
                        </a:solidFill>
                        <a:effectLst/>
                        <a:latin typeface="Arial Narrow" pitchFamily="34" charset="0"/>
                        <a:cs typeface="Arial" pitchFamily="34" charset="0"/>
                      </a:endParaRPr>
                    </a:p>
                  </a:txBody>
                  <a:tcPr marL="7057" marR="7057" marT="705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050" b="1" i="0" u="none" strike="noStrike" dirty="0" smtClean="0">
                          <a:solidFill>
                            <a:schemeClr val="tx1">
                              <a:lumMod val="85000"/>
                              <a:lumOff val="15000"/>
                            </a:schemeClr>
                          </a:solidFill>
                          <a:effectLst/>
                          <a:latin typeface="Arial Narrow" pitchFamily="34" charset="0"/>
                          <a:cs typeface="Arial" pitchFamily="34" charset="0"/>
                        </a:rPr>
                        <a:t>суммасы </a:t>
                      </a:r>
                      <a:r>
                        <a:rPr lang="ru-RU" sz="1050" b="1" i="0" u="none" strike="noStrike" dirty="0">
                          <a:solidFill>
                            <a:schemeClr val="tx1">
                              <a:lumMod val="85000"/>
                              <a:lumOff val="15000"/>
                            </a:schemeClr>
                          </a:solidFill>
                          <a:effectLst/>
                          <a:latin typeface="Arial Narrow" pitchFamily="34" charset="0"/>
                          <a:cs typeface="Arial" pitchFamily="34" charset="0"/>
                        </a:rPr>
                        <a:t>(сом)</a:t>
                      </a:r>
                    </a:p>
                  </a:txBody>
                  <a:tcPr marL="7057" marR="7057" marT="7057"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3"/>
                  </a:ext>
                </a:extLst>
              </a:tr>
              <a:tr h="142544">
                <a:tc>
                  <a:txBody>
                    <a:bodyPr/>
                    <a:lstStyle/>
                    <a:p>
                      <a:pPr algn="l" fontAlgn="ctr"/>
                      <a:r>
                        <a:rPr lang="ky-KG" sz="1100" b="0" i="0" u="none" strike="noStrike" dirty="0" smtClean="0">
                          <a:solidFill>
                            <a:schemeClr val="tx1">
                              <a:lumMod val="85000"/>
                              <a:lumOff val="15000"/>
                            </a:schemeClr>
                          </a:solidFill>
                          <a:effectLst/>
                          <a:latin typeface="Arial Narrow" pitchFamily="34" charset="0"/>
                          <a:cs typeface="Arial" pitchFamily="34" charset="0"/>
                        </a:rPr>
                        <a:t>Кызмат адамдарына карата</a:t>
                      </a:r>
                      <a:endParaRPr lang="ru-RU" sz="1100" b="0" i="0" u="none" strike="noStrike" dirty="0">
                        <a:solidFill>
                          <a:schemeClr val="tx1">
                            <a:lumMod val="85000"/>
                            <a:lumOff val="15000"/>
                          </a:schemeClr>
                        </a:solidFill>
                        <a:effectLst/>
                        <a:latin typeface="Arial Narrow" pitchFamily="34" charset="0"/>
                        <a:cs typeface="Arial" pitchFamily="34" charset="0"/>
                      </a:endParaRPr>
                    </a:p>
                  </a:txBody>
                  <a:tcPr marL="7057" marR="7057" marT="7057" marB="0" anchor="ctr">
                    <a:lnL>
                      <a:noFill/>
                    </a:lnL>
                    <a:lnR>
                      <a:noFill/>
                    </a:lnR>
                    <a:lnT>
                      <a:noFill/>
                    </a:lnT>
                    <a:lnB>
                      <a:noFill/>
                    </a:lnB>
                  </a:tcPr>
                </a:tc>
                <a:tc>
                  <a:txBody>
                    <a:bodyPr/>
                    <a:lstStyle/>
                    <a:p>
                      <a:pPr algn="ctr" fontAlgn="ctr"/>
                      <a:r>
                        <a:rPr lang="ru-RU" sz="1100" b="0" i="0" u="none" strike="noStrike">
                          <a:solidFill>
                            <a:schemeClr val="tx1">
                              <a:lumMod val="85000"/>
                              <a:lumOff val="15000"/>
                            </a:schemeClr>
                          </a:solidFill>
                          <a:effectLst/>
                          <a:latin typeface="Arial Narrow" pitchFamily="34" charset="0"/>
                          <a:cs typeface="Arial" pitchFamily="34" charset="0"/>
                        </a:rPr>
                        <a:t>11</a:t>
                      </a:r>
                    </a:p>
                  </a:txBody>
                  <a:tcPr marL="7057" marR="7057" marT="7057" marB="0" anchor="ctr">
                    <a:lnL>
                      <a:noFill/>
                    </a:lnL>
                    <a:lnR>
                      <a:noFill/>
                    </a:lnR>
                    <a:lnT>
                      <a:noFill/>
                    </a:lnT>
                    <a:lnB>
                      <a:noFill/>
                    </a:lnB>
                  </a:tcPr>
                </a:tc>
                <a:tc>
                  <a:txBody>
                    <a:bodyPr/>
                    <a:lstStyle/>
                    <a:p>
                      <a:pPr algn="ctr" fontAlgn="ctr"/>
                      <a:r>
                        <a:rPr lang="ru-RU" sz="1100" b="0" i="0" u="none" strike="noStrike" dirty="0" smtClean="0">
                          <a:solidFill>
                            <a:schemeClr val="tx1">
                              <a:lumMod val="85000"/>
                              <a:lumOff val="15000"/>
                            </a:schemeClr>
                          </a:solidFill>
                          <a:effectLst/>
                          <a:latin typeface="Arial Narrow" pitchFamily="34" charset="0"/>
                          <a:cs typeface="Arial" pitchFamily="34" charset="0"/>
                        </a:rPr>
                        <a:t>42 000</a:t>
                      </a:r>
                      <a:endParaRPr lang="ru-RU" sz="1100" b="0" i="0" u="none" strike="noStrike" dirty="0">
                        <a:solidFill>
                          <a:schemeClr val="tx1">
                            <a:lumMod val="85000"/>
                            <a:lumOff val="15000"/>
                          </a:schemeClr>
                        </a:solidFill>
                        <a:effectLst/>
                        <a:latin typeface="Arial Narrow" pitchFamily="34" charset="0"/>
                        <a:cs typeface="Arial" pitchFamily="34" charset="0"/>
                      </a:endParaRPr>
                    </a:p>
                  </a:txBody>
                  <a:tcPr marL="7057" marR="7057" marT="7057" marB="0" anchor="ctr">
                    <a:lnL>
                      <a:noFill/>
                    </a:lnL>
                    <a:lnR>
                      <a:noFill/>
                    </a:lnR>
                    <a:lnT>
                      <a:noFill/>
                    </a:lnT>
                    <a:lnB>
                      <a:noFill/>
                    </a:lnB>
                  </a:tcPr>
                </a:tc>
                <a:tc>
                  <a:txBody>
                    <a:bodyPr/>
                    <a:lstStyle/>
                    <a:p>
                      <a:pPr algn="ctr" fontAlgn="ctr"/>
                      <a:r>
                        <a:rPr lang="ru-RU" sz="1100" b="0" i="0" u="none" strike="noStrike">
                          <a:solidFill>
                            <a:schemeClr val="tx1">
                              <a:lumMod val="85000"/>
                              <a:lumOff val="15000"/>
                            </a:schemeClr>
                          </a:solidFill>
                          <a:effectLst/>
                          <a:latin typeface="Arial Narrow" pitchFamily="34" charset="0"/>
                          <a:cs typeface="Arial" pitchFamily="34" charset="0"/>
                        </a:rPr>
                        <a:t>24</a:t>
                      </a:r>
                    </a:p>
                  </a:txBody>
                  <a:tcPr marL="7057" marR="7057" marT="7057" marB="0" anchor="ctr">
                    <a:lnL>
                      <a:noFill/>
                    </a:lnL>
                    <a:lnR>
                      <a:noFill/>
                    </a:lnR>
                    <a:lnT>
                      <a:noFill/>
                    </a:lnT>
                    <a:lnB>
                      <a:noFill/>
                    </a:lnB>
                  </a:tcPr>
                </a:tc>
                <a:tc>
                  <a:txBody>
                    <a:bodyPr/>
                    <a:lstStyle/>
                    <a:p>
                      <a:pPr algn="ctr" fontAlgn="ctr"/>
                      <a:r>
                        <a:rPr lang="ru-RU" sz="1100" b="0" i="0" u="none" strike="noStrike" dirty="0">
                          <a:solidFill>
                            <a:schemeClr val="tx1">
                              <a:lumMod val="85000"/>
                              <a:lumOff val="15000"/>
                            </a:schemeClr>
                          </a:solidFill>
                          <a:effectLst/>
                          <a:latin typeface="Arial Narrow" pitchFamily="34" charset="0"/>
                          <a:cs typeface="Arial" pitchFamily="34" charset="0"/>
                        </a:rPr>
                        <a:t>142 000</a:t>
                      </a:r>
                    </a:p>
                  </a:txBody>
                  <a:tcPr marL="7057" marR="7057" marT="7057" marB="0" anchor="ctr">
                    <a:lnL>
                      <a:noFill/>
                    </a:lnL>
                    <a:lnR>
                      <a:noFill/>
                    </a:lnR>
                    <a:lnT>
                      <a:noFill/>
                    </a:lnT>
                    <a:lnB>
                      <a:noFill/>
                    </a:lnB>
                  </a:tcPr>
                </a:tc>
                <a:tc>
                  <a:txBody>
                    <a:bodyPr/>
                    <a:lstStyle/>
                    <a:p>
                      <a:pPr algn="ctr" fontAlgn="ctr"/>
                      <a:r>
                        <a:rPr lang="ru-RU" sz="1100" b="0" i="0" u="none" strike="noStrike" dirty="0">
                          <a:solidFill>
                            <a:schemeClr val="tx1">
                              <a:lumMod val="85000"/>
                              <a:lumOff val="15000"/>
                            </a:schemeClr>
                          </a:solidFill>
                          <a:effectLst/>
                          <a:latin typeface="Arial Narrow" pitchFamily="34" charset="0"/>
                          <a:cs typeface="Arial" pitchFamily="34" charset="0"/>
                        </a:rPr>
                        <a:t>13</a:t>
                      </a:r>
                    </a:p>
                  </a:txBody>
                  <a:tcPr marL="7057" marR="7057" marT="7057" marB="0" anchor="ctr">
                    <a:lnL>
                      <a:noFill/>
                    </a:lnL>
                    <a:lnR>
                      <a:noFill/>
                    </a:lnR>
                    <a:lnT>
                      <a:noFill/>
                    </a:lnT>
                    <a:lnB>
                      <a:noFill/>
                    </a:lnB>
                  </a:tcPr>
                </a:tc>
                <a:tc>
                  <a:txBody>
                    <a:bodyPr/>
                    <a:lstStyle/>
                    <a:p>
                      <a:pPr algn="ctr" fontAlgn="ctr"/>
                      <a:r>
                        <a:rPr lang="ru-RU" sz="1100" b="0" i="0" u="none" strike="noStrike" dirty="0">
                          <a:solidFill>
                            <a:schemeClr val="tx1">
                              <a:lumMod val="85000"/>
                              <a:lumOff val="15000"/>
                            </a:schemeClr>
                          </a:solidFill>
                          <a:effectLst/>
                          <a:latin typeface="Arial Narrow" pitchFamily="34" charset="0"/>
                          <a:cs typeface="Arial" pitchFamily="34" charset="0"/>
                        </a:rPr>
                        <a:t>100 000</a:t>
                      </a:r>
                    </a:p>
                  </a:txBody>
                  <a:tcPr marL="7057" marR="7057" marT="7057" marB="0" anchor="ctr">
                    <a:lnL>
                      <a:noFill/>
                    </a:lnL>
                    <a:lnR>
                      <a:noFill/>
                    </a:lnR>
                    <a:lnT>
                      <a:noFill/>
                    </a:lnT>
                    <a:lnB>
                      <a:noFill/>
                    </a:lnB>
                  </a:tcPr>
                </a:tc>
                <a:extLst>
                  <a:ext uri="{0D108BD9-81ED-4DB2-BD59-A6C34878D82A}">
                    <a16:rowId xmlns:a16="http://schemas.microsoft.com/office/drawing/2014/main" val="10004"/>
                  </a:ext>
                </a:extLst>
              </a:tr>
              <a:tr h="148189">
                <a:tc>
                  <a:txBody>
                    <a:bodyPr/>
                    <a:lstStyle/>
                    <a:p>
                      <a:pPr algn="l" fontAlgn="ctr"/>
                      <a:r>
                        <a:rPr lang="ru-RU" sz="1100" b="0" i="0" u="none" strike="noStrike" dirty="0" smtClean="0">
                          <a:solidFill>
                            <a:schemeClr val="tx1">
                              <a:lumMod val="85000"/>
                              <a:lumOff val="15000"/>
                            </a:schemeClr>
                          </a:solidFill>
                          <a:effectLst/>
                          <a:latin typeface="Arial Narrow" pitchFamily="34" charset="0"/>
                          <a:cs typeface="Arial" pitchFamily="34" charset="0"/>
                        </a:rPr>
                        <a:t>Юридикалык жактарга карата</a:t>
                      </a:r>
                      <a:endParaRPr lang="ru-RU" sz="1100" b="0" i="0" u="none" strike="noStrike" dirty="0">
                        <a:solidFill>
                          <a:schemeClr val="tx1">
                            <a:lumMod val="85000"/>
                            <a:lumOff val="15000"/>
                          </a:schemeClr>
                        </a:solidFill>
                        <a:effectLst/>
                        <a:latin typeface="Arial Narrow" pitchFamily="34" charset="0"/>
                        <a:cs typeface="Arial" pitchFamily="34" charset="0"/>
                      </a:endParaRPr>
                    </a:p>
                  </a:txBody>
                  <a:tcPr marL="7057" marR="7057" marT="7057" marB="0" anchor="ctr">
                    <a:lnL>
                      <a:noFill/>
                    </a:lnL>
                    <a:lnR>
                      <a:noFill/>
                    </a:lnR>
                    <a:lnT>
                      <a:noFill/>
                    </a:lnT>
                    <a:lnB>
                      <a:noFill/>
                    </a:lnB>
                  </a:tcPr>
                </a:tc>
                <a:tc>
                  <a:txBody>
                    <a:bodyPr/>
                    <a:lstStyle/>
                    <a:p>
                      <a:pPr algn="ctr" fontAlgn="ctr"/>
                      <a:r>
                        <a:rPr lang="ru-RU" sz="1100" b="0" i="0" u="none" strike="noStrike">
                          <a:solidFill>
                            <a:schemeClr val="tx1">
                              <a:lumMod val="85000"/>
                              <a:lumOff val="15000"/>
                            </a:schemeClr>
                          </a:solidFill>
                          <a:effectLst/>
                          <a:latin typeface="Arial Narrow" pitchFamily="34" charset="0"/>
                          <a:cs typeface="Arial" pitchFamily="34" charset="0"/>
                        </a:rPr>
                        <a:t>4</a:t>
                      </a:r>
                    </a:p>
                  </a:txBody>
                  <a:tcPr marL="7057" marR="7057" marT="7057" marB="0" anchor="ctr">
                    <a:lnL>
                      <a:noFill/>
                    </a:lnL>
                    <a:lnR>
                      <a:noFill/>
                    </a:lnR>
                    <a:lnT>
                      <a:noFill/>
                    </a:lnT>
                    <a:lnB>
                      <a:noFill/>
                    </a:lnB>
                  </a:tcPr>
                </a:tc>
                <a:tc>
                  <a:txBody>
                    <a:bodyPr/>
                    <a:lstStyle/>
                    <a:p>
                      <a:pPr algn="ctr" fontAlgn="ctr"/>
                      <a:r>
                        <a:rPr lang="ru-RU" sz="1100" b="0" i="0" u="none" strike="noStrike" dirty="0" smtClean="0">
                          <a:solidFill>
                            <a:schemeClr val="tx1">
                              <a:lumMod val="85000"/>
                              <a:lumOff val="15000"/>
                            </a:schemeClr>
                          </a:solidFill>
                          <a:effectLst/>
                          <a:latin typeface="Arial Narrow" pitchFamily="34" charset="0"/>
                          <a:cs typeface="Arial" pitchFamily="34" charset="0"/>
                        </a:rPr>
                        <a:t>130 000</a:t>
                      </a:r>
                      <a:endParaRPr lang="ru-RU" sz="1100" b="0" i="0" u="none" strike="noStrike" dirty="0">
                        <a:solidFill>
                          <a:schemeClr val="tx1">
                            <a:lumMod val="85000"/>
                            <a:lumOff val="15000"/>
                          </a:schemeClr>
                        </a:solidFill>
                        <a:effectLst/>
                        <a:latin typeface="Arial Narrow" pitchFamily="34" charset="0"/>
                        <a:cs typeface="Arial" pitchFamily="34" charset="0"/>
                      </a:endParaRPr>
                    </a:p>
                  </a:txBody>
                  <a:tcPr marL="7057" marR="7057" marT="7057" marB="0" anchor="ctr">
                    <a:lnL>
                      <a:noFill/>
                    </a:lnL>
                    <a:lnR>
                      <a:noFill/>
                    </a:lnR>
                    <a:lnT>
                      <a:noFill/>
                    </a:lnT>
                    <a:lnB>
                      <a:noFill/>
                    </a:lnB>
                  </a:tcPr>
                </a:tc>
                <a:tc>
                  <a:txBody>
                    <a:bodyPr/>
                    <a:lstStyle/>
                    <a:p>
                      <a:pPr algn="ctr" fontAlgn="ctr"/>
                      <a:r>
                        <a:rPr lang="ru-RU" sz="1100" b="0" i="0" u="none" strike="noStrike">
                          <a:solidFill>
                            <a:schemeClr val="tx1">
                              <a:lumMod val="85000"/>
                              <a:lumOff val="15000"/>
                            </a:schemeClr>
                          </a:solidFill>
                          <a:effectLst/>
                          <a:latin typeface="Arial Narrow" pitchFamily="34" charset="0"/>
                          <a:cs typeface="Arial" pitchFamily="34" charset="0"/>
                        </a:rPr>
                        <a:t>3</a:t>
                      </a:r>
                    </a:p>
                  </a:txBody>
                  <a:tcPr marL="7057" marR="7057" marT="7057" marB="0" anchor="ctr">
                    <a:lnL>
                      <a:noFill/>
                    </a:lnL>
                    <a:lnR>
                      <a:noFill/>
                    </a:lnR>
                    <a:lnT>
                      <a:noFill/>
                    </a:lnT>
                    <a:lnB>
                      <a:noFill/>
                    </a:lnB>
                  </a:tcPr>
                </a:tc>
                <a:tc>
                  <a:txBody>
                    <a:bodyPr/>
                    <a:lstStyle/>
                    <a:p>
                      <a:pPr algn="ctr" fontAlgn="ctr"/>
                      <a:r>
                        <a:rPr lang="ru-RU" sz="1100" b="0" i="0" u="none" strike="noStrike" dirty="0" smtClean="0">
                          <a:solidFill>
                            <a:schemeClr val="tx1">
                              <a:lumMod val="85000"/>
                              <a:lumOff val="15000"/>
                            </a:schemeClr>
                          </a:solidFill>
                          <a:effectLst/>
                          <a:latin typeface="Arial Narrow" pitchFamily="34" charset="0"/>
                          <a:cs typeface="Arial" pitchFamily="34" charset="0"/>
                        </a:rPr>
                        <a:t>20 000</a:t>
                      </a:r>
                      <a:endParaRPr lang="ru-RU" sz="1100" b="0" i="0" u="none" strike="noStrike" dirty="0">
                        <a:solidFill>
                          <a:schemeClr val="tx1">
                            <a:lumMod val="85000"/>
                            <a:lumOff val="15000"/>
                          </a:schemeClr>
                        </a:solidFill>
                        <a:effectLst/>
                        <a:latin typeface="Arial Narrow" pitchFamily="34" charset="0"/>
                        <a:cs typeface="Arial" pitchFamily="34" charset="0"/>
                      </a:endParaRPr>
                    </a:p>
                  </a:txBody>
                  <a:tcPr marL="7057" marR="7057" marT="7057" marB="0" anchor="ctr">
                    <a:lnL>
                      <a:noFill/>
                    </a:lnL>
                    <a:lnR>
                      <a:noFill/>
                    </a:lnR>
                    <a:lnT>
                      <a:noFill/>
                    </a:lnT>
                    <a:lnB>
                      <a:noFill/>
                    </a:lnB>
                  </a:tcPr>
                </a:tc>
                <a:tc>
                  <a:txBody>
                    <a:bodyPr/>
                    <a:lstStyle/>
                    <a:p>
                      <a:pPr algn="ctr" fontAlgn="ctr"/>
                      <a:r>
                        <a:rPr lang="ru-RU" sz="1100" b="0" i="0" u="none" strike="noStrike">
                          <a:solidFill>
                            <a:schemeClr val="tx1">
                              <a:lumMod val="85000"/>
                              <a:lumOff val="15000"/>
                            </a:schemeClr>
                          </a:solidFill>
                          <a:effectLst/>
                          <a:latin typeface="Arial Narrow" pitchFamily="34" charset="0"/>
                          <a:cs typeface="Arial" pitchFamily="34" charset="0"/>
                        </a:rPr>
                        <a:t>-1</a:t>
                      </a:r>
                    </a:p>
                  </a:txBody>
                  <a:tcPr marL="7057" marR="7057" marT="7057" marB="0" anchor="ctr">
                    <a:lnL>
                      <a:noFill/>
                    </a:lnL>
                    <a:lnR>
                      <a:noFill/>
                    </a:lnR>
                    <a:lnT>
                      <a:noFill/>
                    </a:lnT>
                    <a:lnB>
                      <a:noFill/>
                    </a:lnB>
                  </a:tcPr>
                </a:tc>
                <a:tc>
                  <a:txBody>
                    <a:bodyPr/>
                    <a:lstStyle/>
                    <a:p>
                      <a:pPr algn="ctr" fontAlgn="ctr"/>
                      <a:r>
                        <a:rPr lang="ru-RU" sz="1100" b="0" i="0" u="none" strike="noStrike" dirty="0">
                          <a:solidFill>
                            <a:schemeClr val="tx1">
                              <a:lumMod val="85000"/>
                              <a:lumOff val="15000"/>
                            </a:schemeClr>
                          </a:solidFill>
                          <a:effectLst/>
                          <a:latin typeface="Arial Narrow" pitchFamily="34" charset="0"/>
                          <a:cs typeface="Arial" pitchFamily="34" charset="0"/>
                        </a:rPr>
                        <a:t>-110 000</a:t>
                      </a:r>
                    </a:p>
                  </a:txBody>
                  <a:tcPr marL="7057" marR="7057" marT="7057" marB="0" anchor="ctr">
                    <a:lnL>
                      <a:noFill/>
                    </a:lnL>
                    <a:lnR>
                      <a:noFill/>
                    </a:lnR>
                    <a:lnT>
                      <a:noFill/>
                    </a:lnT>
                    <a:lnB>
                      <a:noFill/>
                    </a:lnB>
                  </a:tcPr>
                </a:tc>
                <a:extLst>
                  <a:ext uri="{0D108BD9-81ED-4DB2-BD59-A6C34878D82A}">
                    <a16:rowId xmlns:a16="http://schemas.microsoft.com/office/drawing/2014/main" val="10005"/>
                  </a:ext>
                </a:extLst>
              </a:tr>
            </a:tbl>
          </a:graphicData>
        </a:graphic>
      </p:graphicFrame>
      <p:sp>
        <p:nvSpPr>
          <p:cNvPr id="18" name="Прямоугольник 17"/>
          <p:cNvSpPr/>
          <p:nvPr/>
        </p:nvSpPr>
        <p:spPr>
          <a:xfrm>
            <a:off x="324377" y="0"/>
            <a:ext cx="45719" cy="4983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p:cNvSpPr txBox="1"/>
          <p:nvPr/>
        </p:nvSpPr>
        <p:spPr>
          <a:xfrm>
            <a:off x="5188" y="115337"/>
            <a:ext cx="383438" cy="307777"/>
          </a:xfrm>
          <a:prstGeom prst="rect">
            <a:avLst/>
          </a:prstGeom>
          <a:noFill/>
        </p:spPr>
        <p:txBody>
          <a:bodyPr wrap="none" rtlCol="0">
            <a:spAutoFit/>
          </a:bodyPr>
          <a:lstStyle/>
          <a:p>
            <a:r>
              <a:rPr lang="ru-RU" sz="1400" dirty="0" smtClean="0">
                <a:solidFill>
                  <a:schemeClr val="accent1">
                    <a:lumMod val="75000"/>
                  </a:schemeClr>
                </a:solidFill>
                <a:latin typeface="Arial" pitchFamily="34" charset="0"/>
                <a:cs typeface="Arial" pitchFamily="34" charset="0"/>
              </a:rPr>
              <a:t>13</a:t>
            </a:r>
            <a:endParaRPr lang="ru-RU" sz="1400" dirty="0">
              <a:solidFill>
                <a:schemeClr val="accent1">
                  <a:lumMod val="75000"/>
                </a:schemeClr>
              </a:solidFill>
              <a:latin typeface="Arial" pitchFamily="34" charset="0"/>
              <a:cs typeface="Arial" pitchFamily="34" charset="0"/>
            </a:endParaRPr>
          </a:p>
        </p:txBody>
      </p:sp>
      <p:sp>
        <p:nvSpPr>
          <p:cNvPr id="20" name="TextBox 19"/>
          <p:cNvSpPr txBox="1"/>
          <p:nvPr/>
        </p:nvSpPr>
        <p:spPr>
          <a:xfrm>
            <a:off x="434344" y="85582"/>
            <a:ext cx="2564007" cy="453970"/>
          </a:xfrm>
          <a:prstGeom prst="rect">
            <a:avLst/>
          </a:prstGeom>
          <a:noFill/>
        </p:spPr>
        <p:txBody>
          <a:bodyPr wrap="square" rtlCol="0">
            <a:spAutoFit/>
          </a:bodyPr>
          <a:lstStyle/>
          <a:p>
            <a:pPr>
              <a:spcAft>
                <a:spcPts val="300"/>
              </a:spcAft>
            </a:pPr>
            <a:r>
              <a:rPr lang="ru-RU" sz="700" b="1" dirty="0" smtClean="0">
                <a:solidFill>
                  <a:schemeClr val="accent1">
                    <a:lumMod val="75000"/>
                  </a:schemeClr>
                </a:solidFill>
                <a:latin typeface="Arial" pitchFamily="34" charset="0"/>
                <a:cs typeface="Arial" pitchFamily="34" charset="0"/>
              </a:rPr>
              <a:t>ИШ ЖӨНҮНДӨ ЖЫЛДЫК ОТЧЕТ – 2017</a:t>
            </a:r>
          </a:p>
          <a:p>
            <a:r>
              <a:rPr lang="ru-RU" sz="700" dirty="0">
                <a:solidFill>
                  <a:schemeClr val="accent1">
                    <a:lumMod val="75000"/>
                  </a:schemeClr>
                </a:solidFill>
                <a:latin typeface="Arial" pitchFamily="34" charset="0"/>
                <a:cs typeface="Arial" pitchFamily="34" charset="0"/>
              </a:rPr>
              <a:t>Кыргыз Республикасынын Өкмөтүнө караштуу </a:t>
            </a:r>
          </a:p>
          <a:p>
            <a:r>
              <a:rPr lang="ky-KG" sz="700" dirty="0">
                <a:solidFill>
                  <a:schemeClr val="accent1">
                    <a:lumMod val="75000"/>
                  </a:schemeClr>
                </a:solidFill>
                <a:latin typeface="Arial" pitchFamily="34" charset="0"/>
                <a:cs typeface="Arial" pitchFamily="34" charset="0"/>
              </a:rPr>
              <a:t>Финансылык </a:t>
            </a:r>
            <a:r>
              <a:rPr lang="ky-KG" sz="700" dirty="0" smtClean="0">
                <a:solidFill>
                  <a:schemeClr val="accent1">
                    <a:lumMod val="75000"/>
                  </a:schemeClr>
                </a:solidFill>
                <a:latin typeface="Arial" pitchFamily="34" charset="0"/>
                <a:cs typeface="Arial" pitchFamily="34" charset="0"/>
              </a:rPr>
              <a:t>чалгындоо </a:t>
            </a:r>
            <a:r>
              <a:rPr lang="ky-KG" sz="700" dirty="0">
                <a:solidFill>
                  <a:schemeClr val="accent1">
                    <a:lumMod val="75000"/>
                  </a:schemeClr>
                </a:solidFill>
                <a:latin typeface="Arial" pitchFamily="34" charset="0"/>
                <a:cs typeface="Arial" pitchFamily="34" charset="0"/>
              </a:rPr>
              <a:t>мамлекеттик </a:t>
            </a:r>
            <a:r>
              <a:rPr lang="ky-KG" sz="700" dirty="0" smtClean="0">
                <a:solidFill>
                  <a:schemeClr val="accent1">
                    <a:lumMod val="75000"/>
                  </a:schemeClr>
                </a:solidFill>
                <a:latin typeface="Arial" pitchFamily="34" charset="0"/>
                <a:cs typeface="Arial" pitchFamily="34" charset="0"/>
              </a:rPr>
              <a:t>кызматы</a:t>
            </a:r>
            <a:endParaRPr lang="ru-RU" sz="700" dirty="0">
              <a:solidFill>
                <a:schemeClr val="accent1">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27685834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1761" y="843604"/>
            <a:ext cx="6867376" cy="273630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latin typeface="Arial Narrow" pitchFamily="34"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5119" y="107504"/>
            <a:ext cx="360938" cy="360040"/>
          </a:xfrm>
          <a:prstGeom prst="rect">
            <a:avLst/>
          </a:prstGeom>
        </p:spPr>
      </p:pic>
      <p:sp>
        <p:nvSpPr>
          <p:cNvPr id="9" name="Прямоугольник 8"/>
          <p:cNvSpPr/>
          <p:nvPr/>
        </p:nvSpPr>
        <p:spPr>
          <a:xfrm>
            <a:off x="259533" y="843604"/>
            <a:ext cx="6404919" cy="2446824"/>
          </a:xfrm>
          <a:prstGeom prst="rect">
            <a:avLst/>
          </a:prstGeom>
        </p:spPr>
        <p:txBody>
          <a:bodyPr wrap="square">
            <a:spAutoFit/>
          </a:bodyPr>
          <a:lstStyle/>
          <a:p>
            <a:pPr algn="just">
              <a:lnSpc>
                <a:spcPct val="115000"/>
              </a:lnSpc>
              <a:spcAft>
                <a:spcPts val="0"/>
              </a:spcAft>
            </a:pPr>
            <a:r>
              <a:rPr lang="ru-RU" sz="1200" dirty="0" smtClean="0">
                <a:solidFill>
                  <a:schemeClr val="bg1"/>
                </a:solidFill>
                <a:latin typeface="Arial Narrow" pitchFamily="34" charset="0"/>
                <a:ea typeface="Calibri"/>
                <a:cs typeface="Arial" pitchFamily="34" charset="0"/>
              </a:rPr>
              <a:t>2017-жылы административдик укук бузуулар жөнүндө иштерди карап чыгуунун натыйжасында жалпы суммасы 162 000 сомго жазапул салынгандыгы тууралуу токтом чыгарылды, алардын ичинен:</a:t>
            </a:r>
            <a:endParaRPr lang="ru-RU" sz="1200" dirty="0">
              <a:solidFill>
                <a:schemeClr val="bg1"/>
              </a:solidFill>
              <a:latin typeface="Arial Narrow" pitchFamily="34" charset="0"/>
              <a:ea typeface="Calibri"/>
              <a:cs typeface="Arial" pitchFamily="34" charset="0"/>
            </a:endParaRPr>
          </a:p>
          <a:p>
            <a:pPr marL="228600" indent="-228600" algn="just">
              <a:lnSpc>
                <a:spcPct val="115000"/>
              </a:lnSpc>
              <a:spcBef>
                <a:spcPts val="600"/>
              </a:spcBef>
              <a:spcAft>
                <a:spcPts val="600"/>
              </a:spcAft>
              <a:buFont typeface="+mj-lt"/>
              <a:buAutoNum type="arabicPeriod"/>
            </a:pPr>
            <a:r>
              <a:rPr lang="ru-RU" sz="1200" b="1" dirty="0" smtClean="0">
                <a:solidFill>
                  <a:schemeClr val="bg1"/>
                </a:solidFill>
                <a:latin typeface="Arial Narrow" pitchFamily="34" charset="0"/>
                <a:ea typeface="Calibri"/>
                <a:cs typeface="Arial" pitchFamily="34" charset="0"/>
              </a:rPr>
              <a:t>24 кызмат адамына карата 142</a:t>
            </a:r>
            <a:r>
              <a:rPr lang="ru-RU" sz="1200" b="1" dirty="0">
                <a:solidFill>
                  <a:schemeClr val="bg1"/>
                </a:solidFill>
                <a:latin typeface="Arial Narrow" pitchFamily="34" charset="0"/>
                <a:ea typeface="Calibri"/>
                <a:cs typeface="Arial" pitchFamily="34" charset="0"/>
              </a:rPr>
              <a:t> 000 </a:t>
            </a:r>
            <a:r>
              <a:rPr lang="ru-RU" sz="1200" b="1" dirty="0" smtClean="0">
                <a:solidFill>
                  <a:schemeClr val="bg1"/>
                </a:solidFill>
                <a:latin typeface="Arial Narrow" pitchFamily="34" charset="0"/>
                <a:ea typeface="Calibri"/>
                <a:cs typeface="Arial" pitchFamily="34" charset="0"/>
              </a:rPr>
              <a:t>сом суммасында:</a:t>
            </a:r>
            <a:endParaRPr lang="ru-RU" sz="1200" b="1" dirty="0">
              <a:solidFill>
                <a:schemeClr val="bg1"/>
              </a:solidFill>
              <a:latin typeface="Arial Narrow" pitchFamily="34" charset="0"/>
              <a:ea typeface="Calibri"/>
              <a:cs typeface="Arial" pitchFamily="34" charset="0"/>
            </a:endParaRPr>
          </a:p>
          <a:p>
            <a:pPr marL="352425" indent="-85725" algn="just">
              <a:lnSpc>
                <a:spcPct val="115000"/>
              </a:lnSpc>
              <a:spcAft>
                <a:spcPts val="0"/>
              </a:spcAft>
              <a:buFont typeface="Wingdings" pitchFamily="2" charset="2"/>
              <a:buChar char="§"/>
            </a:pPr>
            <a:r>
              <a:rPr lang="ru-RU" sz="1200" dirty="0" smtClean="0">
                <a:solidFill>
                  <a:schemeClr val="bg1"/>
                </a:solidFill>
                <a:latin typeface="Arial Narrow" pitchFamily="34" charset="0"/>
                <a:ea typeface="Calibri"/>
                <a:cs typeface="Arial" pitchFamily="34" charset="0"/>
              </a:rPr>
              <a:t>35</a:t>
            </a:r>
            <a:r>
              <a:rPr lang="ru-RU" sz="1200" dirty="0">
                <a:solidFill>
                  <a:schemeClr val="bg1"/>
                </a:solidFill>
                <a:latin typeface="Arial Narrow" pitchFamily="34" charset="0"/>
                <a:ea typeface="Calibri"/>
                <a:cs typeface="Arial" pitchFamily="34" charset="0"/>
              </a:rPr>
              <a:t> 000 </a:t>
            </a:r>
            <a:r>
              <a:rPr lang="ru-RU" sz="1200" dirty="0" smtClean="0">
                <a:solidFill>
                  <a:schemeClr val="bg1"/>
                </a:solidFill>
                <a:latin typeface="Arial Narrow" pitchFamily="34" charset="0"/>
                <a:ea typeface="Calibri"/>
                <a:cs typeface="Arial" pitchFamily="34" charset="0"/>
              </a:rPr>
              <a:t>сом </a:t>
            </a:r>
            <a:r>
              <a:rPr lang="ru-RU" sz="1200" dirty="0">
                <a:solidFill>
                  <a:schemeClr val="bg1"/>
                </a:solidFill>
                <a:latin typeface="Arial Narrow" pitchFamily="34" charset="0"/>
                <a:ea typeface="Calibri"/>
                <a:cs typeface="Arial" pitchFamily="34" charset="0"/>
              </a:rPr>
              <a:t>– </a:t>
            </a:r>
            <a:r>
              <a:rPr lang="ru-RU" sz="1200" dirty="0" smtClean="0">
                <a:solidFill>
                  <a:schemeClr val="bg1"/>
                </a:solidFill>
                <a:latin typeface="Arial Narrow" pitchFamily="34" charset="0"/>
                <a:ea typeface="Calibri"/>
                <a:cs typeface="Arial" pitchFamily="34" charset="0"/>
              </a:rPr>
              <a:t>милдеттүү контролго алынууга жаткан билдирүүлөрдү өз маалында бербегендиги үчүн;</a:t>
            </a:r>
          </a:p>
          <a:p>
            <a:pPr marL="352425" indent="-85725" algn="just">
              <a:lnSpc>
                <a:spcPct val="115000"/>
              </a:lnSpc>
              <a:spcAft>
                <a:spcPts val="0"/>
              </a:spcAft>
              <a:buFont typeface="Wingdings" pitchFamily="2" charset="2"/>
              <a:buChar char="§"/>
            </a:pPr>
            <a:r>
              <a:rPr lang="ru-RU" sz="1200" dirty="0" smtClean="0">
                <a:solidFill>
                  <a:schemeClr val="bg1"/>
                </a:solidFill>
                <a:latin typeface="Arial Narrow" pitchFamily="34" charset="0"/>
                <a:ea typeface="Calibri"/>
                <a:cs typeface="Arial" pitchFamily="34" charset="0"/>
              </a:rPr>
              <a:t>100 000 сом – Террористтик жана экстремисттик ишке же массалык кыргын салуучу куралды таратууга катышы бар жактардын тизмеси менен иштөөдө талаптарды колдонбогондугу үчүн;</a:t>
            </a:r>
          </a:p>
          <a:p>
            <a:pPr marL="352425" indent="-85725" algn="just">
              <a:lnSpc>
                <a:spcPct val="115000"/>
              </a:lnSpc>
              <a:spcAft>
                <a:spcPts val="0"/>
              </a:spcAft>
              <a:buFont typeface="Wingdings" pitchFamily="2" charset="2"/>
              <a:buChar char="§"/>
            </a:pPr>
            <a:r>
              <a:rPr lang="ru-RU" sz="1200" dirty="0" smtClean="0">
                <a:solidFill>
                  <a:schemeClr val="bg1"/>
                </a:solidFill>
                <a:latin typeface="Arial Narrow" pitchFamily="34" charset="0"/>
                <a:ea typeface="Calibri"/>
                <a:cs typeface="Arial" pitchFamily="34" charset="0"/>
              </a:rPr>
              <a:t>7</a:t>
            </a:r>
            <a:r>
              <a:rPr lang="ru-RU" sz="1200" dirty="0">
                <a:solidFill>
                  <a:schemeClr val="bg1"/>
                </a:solidFill>
                <a:latin typeface="Arial Narrow" pitchFamily="34" charset="0"/>
                <a:ea typeface="Calibri"/>
                <a:cs typeface="Arial" pitchFamily="34" charset="0"/>
              </a:rPr>
              <a:t> 000 сом – </a:t>
            </a:r>
            <a:r>
              <a:rPr lang="ru-RU" sz="1200" dirty="0" smtClean="0">
                <a:solidFill>
                  <a:schemeClr val="bg1"/>
                </a:solidFill>
                <a:latin typeface="Arial Narrow" pitchFamily="34" charset="0"/>
                <a:ea typeface="Calibri"/>
                <a:cs typeface="Arial" pitchFamily="34" charset="0"/>
              </a:rPr>
              <a:t>ички контроль эрежелеринин жана аны жүзөгө ашыруу жол-жоболорунун жоктугу үчүн.</a:t>
            </a:r>
            <a:endParaRPr lang="ru-RU" sz="1200" dirty="0">
              <a:solidFill>
                <a:schemeClr val="bg1"/>
              </a:solidFill>
              <a:latin typeface="Arial Narrow" pitchFamily="34" charset="0"/>
              <a:ea typeface="Calibri"/>
              <a:cs typeface="Arial" pitchFamily="34" charset="0"/>
            </a:endParaRPr>
          </a:p>
          <a:p>
            <a:pPr marL="266700" indent="-266700" algn="just">
              <a:lnSpc>
                <a:spcPct val="115000"/>
              </a:lnSpc>
              <a:spcBef>
                <a:spcPts val="600"/>
              </a:spcBef>
              <a:spcAft>
                <a:spcPts val="0"/>
              </a:spcAft>
            </a:pPr>
            <a:r>
              <a:rPr lang="ru-RU" sz="1200" b="1" dirty="0" smtClean="0">
                <a:solidFill>
                  <a:schemeClr val="bg1"/>
                </a:solidFill>
                <a:latin typeface="Arial Narrow" pitchFamily="34" charset="0"/>
                <a:ea typeface="Calibri"/>
                <a:cs typeface="Arial" pitchFamily="34" charset="0"/>
              </a:rPr>
              <a:t>2.  3 юридикалык жакка карата 20</a:t>
            </a:r>
            <a:r>
              <a:rPr lang="ru-RU" sz="1200" b="1" dirty="0">
                <a:solidFill>
                  <a:schemeClr val="bg1"/>
                </a:solidFill>
                <a:latin typeface="Arial Narrow" pitchFamily="34" charset="0"/>
                <a:ea typeface="Calibri"/>
                <a:cs typeface="Arial" pitchFamily="34" charset="0"/>
              </a:rPr>
              <a:t> 000 </a:t>
            </a:r>
            <a:r>
              <a:rPr lang="ru-RU" sz="1200" b="1" dirty="0" smtClean="0">
                <a:solidFill>
                  <a:schemeClr val="bg1"/>
                </a:solidFill>
                <a:latin typeface="Arial Narrow" pitchFamily="34" charset="0"/>
                <a:ea typeface="Calibri"/>
                <a:cs typeface="Arial" pitchFamily="34" charset="0"/>
              </a:rPr>
              <a:t>сом суммасында - </a:t>
            </a:r>
            <a:r>
              <a:rPr lang="ru-RU" sz="1200" dirty="0">
                <a:solidFill>
                  <a:prstClr val="white"/>
                </a:solidFill>
                <a:latin typeface="Arial Narrow" pitchFamily="34" charset="0"/>
                <a:ea typeface="Calibri"/>
                <a:cs typeface="Arial" pitchFamily="34" charset="0"/>
              </a:rPr>
              <a:t>милдеттүү контролго алынууга жаткан билдирүүлөрдү өз маалында бербегендиги </a:t>
            </a:r>
            <a:r>
              <a:rPr lang="ru-RU" sz="1200" dirty="0" smtClean="0">
                <a:solidFill>
                  <a:prstClr val="white"/>
                </a:solidFill>
                <a:latin typeface="Arial Narrow" pitchFamily="34" charset="0"/>
                <a:ea typeface="Calibri"/>
                <a:cs typeface="Arial" pitchFamily="34" charset="0"/>
              </a:rPr>
              <a:t>үчүн</a:t>
            </a:r>
            <a:r>
              <a:rPr lang="ru-RU" sz="1200" b="1" dirty="0" smtClean="0">
                <a:solidFill>
                  <a:schemeClr val="bg1"/>
                </a:solidFill>
                <a:latin typeface="Arial Narrow" pitchFamily="34" charset="0"/>
                <a:ea typeface="Calibri"/>
                <a:cs typeface="Arial" pitchFamily="34" charset="0"/>
              </a:rPr>
              <a:t>.</a:t>
            </a:r>
            <a:endParaRPr lang="ru-RU" sz="1200" b="1" dirty="0">
              <a:solidFill>
                <a:schemeClr val="bg1"/>
              </a:solidFill>
              <a:latin typeface="Arial Narrow" pitchFamily="34" charset="0"/>
              <a:ea typeface="Calibri"/>
              <a:cs typeface="Arial" pitchFamily="34" charset="0"/>
            </a:endParaRPr>
          </a:p>
        </p:txBody>
      </p:sp>
      <p:sp>
        <p:nvSpPr>
          <p:cNvPr id="12" name="Прямоугольник 11"/>
          <p:cNvSpPr/>
          <p:nvPr/>
        </p:nvSpPr>
        <p:spPr>
          <a:xfrm>
            <a:off x="324377" y="0"/>
            <a:ext cx="45719" cy="4983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5188" y="115337"/>
            <a:ext cx="383438" cy="307777"/>
          </a:xfrm>
          <a:prstGeom prst="rect">
            <a:avLst/>
          </a:prstGeom>
          <a:noFill/>
        </p:spPr>
        <p:txBody>
          <a:bodyPr wrap="none" rtlCol="0">
            <a:spAutoFit/>
          </a:bodyPr>
          <a:lstStyle/>
          <a:p>
            <a:r>
              <a:rPr lang="ru-RU" sz="1400" dirty="0" smtClean="0">
                <a:solidFill>
                  <a:schemeClr val="accent1">
                    <a:lumMod val="75000"/>
                  </a:schemeClr>
                </a:solidFill>
                <a:latin typeface="Arial" pitchFamily="34" charset="0"/>
                <a:cs typeface="Arial" pitchFamily="34" charset="0"/>
              </a:rPr>
              <a:t>14</a:t>
            </a:r>
            <a:endParaRPr lang="ru-RU" sz="1400" dirty="0">
              <a:solidFill>
                <a:schemeClr val="accent1">
                  <a:lumMod val="75000"/>
                </a:schemeClr>
              </a:solidFill>
              <a:latin typeface="Arial" pitchFamily="34" charset="0"/>
              <a:cs typeface="Arial" pitchFamily="34" charset="0"/>
            </a:endParaRPr>
          </a:p>
        </p:txBody>
      </p:sp>
      <p:sp>
        <p:nvSpPr>
          <p:cNvPr id="14" name="TextBox 13"/>
          <p:cNvSpPr txBox="1"/>
          <p:nvPr/>
        </p:nvSpPr>
        <p:spPr>
          <a:xfrm>
            <a:off x="434344" y="85582"/>
            <a:ext cx="2564007" cy="453970"/>
          </a:xfrm>
          <a:prstGeom prst="rect">
            <a:avLst/>
          </a:prstGeom>
          <a:noFill/>
        </p:spPr>
        <p:txBody>
          <a:bodyPr wrap="square" rtlCol="0">
            <a:spAutoFit/>
          </a:bodyPr>
          <a:lstStyle/>
          <a:p>
            <a:pPr>
              <a:spcAft>
                <a:spcPts val="300"/>
              </a:spcAft>
            </a:pPr>
            <a:r>
              <a:rPr lang="ru-RU" sz="700" b="1" dirty="0" smtClean="0">
                <a:solidFill>
                  <a:schemeClr val="accent1">
                    <a:lumMod val="75000"/>
                  </a:schemeClr>
                </a:solidFill>
                <a:latin typeface="Arial" pitchFamily="34" charset="0"/>
                <a:cs typeface="Arial" pitchFamily="34" charset="0"/>
              </a:rPr>
              <a:t>ИШ ЖӨНҮНДӨ ЖЫЛДЫК ОТЧЕТ – 2017</a:t>
            </a:r>
          </a:p>
          <a:p>
            <a:r>
              <a:rPr lang="ru-RU" sz="700" dirty="0">
                <a:solidFill>
                  <a:schemeClr val="accent1">
                    <a:lumMod val="75000"/>
                  </a:schemeClr>
                </a:solidFill>
                <a:latin typeface="Arial" pitchFamily="34" charset="0"/>
                <a:cs typeface="Arial" pitchFamily="34" charset="0"/>
              </a:rPr>
              <a:t>Кыргыз Республикасынын Өкмөтүнө караштуу </a:t>
            </a:r>
          </a:p>
          <a:p>
            <a:r>
              <a:rPr lang="ky-KG" sz="700" dirty="0">
                <a:solidFill>
                  <a:schemeClr val="accent1">
                    <a:lumMod val="75000"/>
                  </a:schemeClr>
                </a:solidFill>
                <a:latin typeface="Arial" pitchFamily="34" charset="0"/>
                <a:cs typeface="Arial" pitchFamily="34" charset="0"/>
              </a:rPr>
              <a:t>Финансылык </a:t>
            </a:r>
            <a:r>
              <a:rPr lang="ky-KG" sz="700" dirty="0" smtClean="0">
                <a:solidFill>
                  <a:schemeClr val="accent1">
                    <a:lumMod val="75000"/>
                  </a:schemeClr>
                </a:solidFill>
                <a:latin typeface="Arial" pitchFamily="34" charset="0"/>
                <a:cs typeface="Arial" pitchFamily="34" charset="0"/>
              </a:rPr>
              <a:t>чалгындоо </a:t>
            </a:r>
            <a:r>
              <a:rPr lang="ky-KG" sz="700" dirty="0">
                <a:solidFill>
                  <a:schemeClr val="accent1">
                    <a:lumMod val="75000"/>
                  </a:schemeClr>
                </a:solidFill>
                <a:latin typeface="Arial" pitchFamily="34" charset="0"/>
                <a:cs typeface="Arial" pitchFamily="34" charset="0"/>
              </a:rPr>
              <a:t>мамлекеттик </a:t>
            </a:r>
            <a:r>
              <a:rPr lang="ky-KG" sz="700" dirty="0" smtClean="0">
                <a:solidFill>
                  <a:schemeClr val="accent1">
                    <a:lumMod val="75000"/>
                  </a:schemeClr>
                </a:solidFill>
                <a:latin typeface="Arial" pitchFamily="34" charset="0"/>
                <a:cs typeface="Arial" pitchFamily="34" charset="0"/>
              </a:rPr>
              <a:t>кызматы</a:t>
            </a:r>
            <a:endParaRPr lang="ru-RU" sz="700" dirty="0">
              <a:solidFill>
                <a:schemeClr val="accent1">
                  <a:lumMod val="75000"/>
                </a:schemeClr>
              </a:solidFill>
              <a:latin typeface="Arial" pitchFamily="34" charset="0"/>
              <a:cs typeface="Arial" pitchFamily="34"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04048"/>
            <a:ext cx="6858000" cy="2606040"/>
          </a:xfrm>
          <a:prstGeom prst="rect">
            <a:avLst/>
          </a:prstGeom>
        </p:spPr>
      </p:pic>
      <p:sp>
        <p:nvSpPr>
          <p:cNvPr id="18" name="TextBox 17"/>
          <p:cNvSpPr txBox="1"/>
          <p:nvPr/>
        </p:nvSpPr>
        <p:spPr>
          <a:xfrm>
            <a:off x="245122" y="3995936"/>
            <a:ext cx="6622254" cy="461665"/>
          </a:xfrm>
          <a:prstGeom prst="rect">
            <a:avLst/>
          </a:prstGeom>
          <a:noFill/>
        </p:spPr>
        <p:txBody>
          <a:bodyPr wrap="square" rtlCol="0">
            <a:spAutoFit/>
          </a:bodyPr>
          <a:lstStyle/>
          <a:p>
            <a:r>
              <a:rPr lang="ru-RU" sz="2400" b="1" dirty="0" smtClean="0">
                <a:solidFill>
                  <a:schemeClr val="accent1">
                    <a:lumMod val="50000"/>
                  </a:schemeClr>
                </a:solidFill>
                <a:latin typeface="Arial" pitchFamily="34" charset="0"/>
                <a:cs typeface="Arial" pitchFamily="34" charset="0"/>
              </a:rPr>
              <a:t>4</a:t>
            </a:r>
            <a:r>
              <a:rPr lang="en-US" sz="2400" b="1" dirty="0" smtClean="0">
                <a:solidFill>
                  <a:schemeClr val="accent1">
                    <a:lumMod val="50000"/>
                  </a:schemeClr>
                </a:solidFill>
                <a:latin typeface="Arial" pitchFamily="34" charset="0"/>
                <a:cs typeface="Arial" pitchFamily="34" charset="0"/>
              </a:rPr>
              <a:t>. </a:t>
            </a:r>
            <a:r>
              <a:rPr lang="ru-RU" sz="2400" b="1" dirty="0" smtClean="0">
                <a:solidFill>
                  <a:schemeClr val="accent1">
                    <a:lumMod val="50000"/>
                  </a:schemeClr>
                </a:solidFill>
                <a:latin typeface="Arial" pitchFamily="34" charset="0"/>
                <a:cs typeface="Arial" pitchFamily="34" charset="0"/>
              </a:rPr>
              <a:t>Тармактык мыйзамдарды жакшыртуу</a:t>
            </a:r>
            <a:endParaRPr lang="ru-RU" sz="2400" b="1" dirty="0">
              <a:solidFill>
                <a:schemeClr val="accent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27685834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5119" y="107504"/>
            <a:ext cx="360938" cy="360040"/>
          </a:xfrm>
          <a:prstGeom prst="rect">
            <a:avLst/>
          </a:prstGeom>
        </p:spPr>
      </p:pic>
      <p:sp>
        <p:nvSpPr>
          <p:cNvPr id="5" name="Прямоугольник 4"/>
          <p:cNvSpPr/>
          <p:nvPr/>
        </p:nvSpPr>
        <p:spPr>
          <a:xfrm>
            <a:off x="324377" y="0"/>
            <a:ext cx="45719" cy="4983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5188" y="115337"/>
            <a:ext cx="383438" cy="307777"/>
          </a:xfrm>
          <a:prstGeom prst="rect">
            <a:avLst/>
          </a:prstGeom>
          <a:noFill/>
        </p:spPr>
        <p:txBody>
          <a:bodyPr wrap="none" rtlCol="0">
            <a:spAutoFit/>
          </a:bodyPr>
          <a:lstStyle/>
          <a:p>
            <a:r>
              <a:rPr lang="ru-RU" sz="1400" dirty="0" smtClean="0">
                <a:solidFill>
                  <a:schemeClr val="accent1">
                    <a:lumMod val="75000"/>
                  </a:schemeClr>
                </a:solidFill>
                <a:latin typeface="Arial" pitchFamily="34" charset="0"/>
                <a:cs typeface="Arial" pitchFamily="34" charset="0"/>
              </a:rPr>
              <a:t>15</a:t>
            </a:r>
            <a:endParaRPr lang="ru-RU" sz="1400" dirty="0">
              <a:solidFill>
                <a:schemeClr val="accent1">
                  <a:lumMod val="75000"/>
                </a:schemeClr>
              </a:solidFill>
              <a:latin typeface="Arial" pitchFamily="34" charset="0"/>
              <a:cs typeface="Arial" pitchFamily="34" charset="0"/>
            </a:endParaRPr>
          </a:p>
        </p:txBody>
      </p:sp>
      <p:sp>
        <p:nvSpPr>
          <p:cNvPr id="7" name="TextBox 6"/>
          <p:cNvSpPr txBox="1"/>
          <p:nvPr/>
        </p:nvSpPr>
        <p:spPr>
          <a:xfrm>
            <a:off x="434344" y="85582"/>
            <a:ext cx="2564007" cy="453970"/>
          </a:xfrm>
          <a:prstGeom prst="rect">
            <a:avLst/>
          </a:prstGeom>
          <a:noFill/>
        </p:spPr>
        <p:txBody>
          <a:bodyPr wrap="square" rtlCol="0">
            <a:spAutoFit/>
          </a:bodyPr>
          <a:lstStyle/>
          <a:p>
            <a:pPr>
              <a:spcAft>
                <a:spcPts val="300"/>
              </a:spcAft>
            </a:pPr>
            <a:r>
              <a:rPr lang="ru-RU" sz="700" b="1" dirty="0" smtClean="0">
                <a:solidFill>
                  <a:schemeClr val="accent1">
                    <a:lumMod val="75000"/>
                  </a:schemeClr>
                </a:solidFill>
                <a:latin typeface="Arial" pitchFamily="34" charset="0"/>
                <a:cs typeface="Arial" pitchFamily="34" charset="0"/>
              </a:rPr>
              <a:t>ИШ ЖӨНҮНДӨ ЖЫЛДЫК ОТЧЕТ – 2017</a:t>
            </a:r>
          </a:p>
          <a:p>
            <a:r>
              <a:rPr lang="ru-RU" sz="700" dirty="0">
                <a:solidFill>
                  <a:schemeClr val="accent1">
                    <a:lumMod val="75000"/>
                  </a:schemeClr>
                </a:solidFill>
                <a:latin typeface="Arial" pitchFamily="34" charset="0"/>
                <a:cs typeface="Arial" pitchFamily="34" charset="0"/>
              </a:rPr>
              <a:t>Кыргыз Республикасынын Өкмөтүнө караштуу </a:t>
            </a:r>
          </a:p>
          <a:p>
            <a:r>
              <a:rPr lang="ky-KG" sz="700" dirty="0">
                <a:solidFill>
                  <a:schemeClr val="accent1">
                    <a:lumMod val="75000"/>
                  </a:schemeClr>
                </a:solidFill>
                <a:latin typeface="Arial" pitchFamily="34" charset="0"/>
                <a:cs typeface="Arial" pitchFamily="34" charset="0"/>
              </a:rPr>
              <a:t>Финансылык </a:t>
            </a:r>
            <a:r>
              <a:rPr lang="ky-KG" sz="700" dirty="0" smtClean="0">
                <a:solidFill>
                  <a:schemeClr val="accent1">
                    <a:lumMod val="75000"/>
                  </a:schemeClr>
                </a:solidFill>
                <a:latin typeface="Arial" pitchFamily="34" charset="0"/>
                <a:cs typeface="Arial" pitchFamily="34" charset="0"/>
              </a:rPr>
              <a:t>чалгындоо </a:t>
            </a:r>
            <a:r>
              <a:rPr lang="ky-KG" sz="700" dirty="0">
                <a:solidFill>
                  <a:schemeClr val="accent1">
                    <a:lumMod val="75000"/>
                  </a:schemeClr>
                </a:solidFill>
                <a:latin typeface="Arial" pitchFamily="34" charset="0"/>
                <a:cs typeface="Arial" pitchFamily="34" charset="0"/>
              </a:rPr>
              <a:t>мамлекеттик </a:t>
            </a:r>
            <a:r>
              <a:rPr lang="ky-KG" sz="700" dirty="0" smtClean="0">
                <a:solidFill>
                  <a:schemeClr val="accent1">
                    <a:lumMod val="75000"/>
                  </a:schemeClr>
                </a:solidFill>
                <a:latin typeface="Arial" pitchFamily="34" charset="0"/>
                <a:cs typeface="Arial" pitchFamily="34" charset="0"/>
              </a:rPr>
              <a:t>кызматы</a:t>
            </a:r>
            <a:endParaRPr lang="ru-RU" sz="700" dirty="0">
              <a:solidFill>
                <a:schemeClr val="accent1">
                  <a:lumMod val="75000"/>
                </a:schemeClr>
              </a:solidFill>
              <a:latin typeface="Arial" pitchFamily="34" charset="0"/>
              <a:cs typeface="Arial" pitchFamily="34" charset="0"/>
            </a:endParaRPr>
          </a:p>
        </p:txBody>
      </p:sp>
      <p:sp>
        <p:nvSpPr>
          <p:cNvPr id="8" name="TextBox 7"/>
          <p:cNvSpPr txBox="1"/>
          <p:nvPr/>
        </p:nvSpPr>
        <p:spPr>
          <a:xfrm>
            <a:off x="379048" y="755576"/>
            <a:ext cx="6342719" cy="8245847"/>
          </a:xfrm>
          <a:prstGeom prst="rect">
            <a:avLst/>
          </a:prstGeom>
          <a:noFill/>
        </p:spPr>
        <p:txBody>
          <a:bodyPr wrap="square" rtlCol="0">
            <a:spAutoFit/>
          </a:bodyPr>
          <a:lstStyle/>
          <a:p>
            <a:pPr algn="just">
              <a:spcBef>
                <a:spcPts val="500"/>
              </a:spcBef>
              <a:spcAft>
                <a:spcPts val="500"/>
              </a:spcAft>
            </a:pPr>
            <a:r>
              <a:rPr lang="ru-RU" sz="1150" dirty="0" smtClean="0">
                <a:latin typeface="Arial Narrow" pitchFamily="34" charset="0"/>
              </a:rPr>
              <a:t>Отчеттук мезгил ичинде ФЧМКда төмөнкү Кыргыз Республикасынын Өкмөтүнүн чечимдеринин долбоорлору иштелип чыкты жана кабыл алынды:  </a:t>
            </a:r>
          </a:p>
          <a:p>
            <a:pPr marL="171450" indent="-171450" algn="just">
              <a:spcBef>
                <a:spcPts val="500"/>
              </a:spcBef>
              <a:spcAft>
                <a:spcPts val="500"/>
              </a:spcAft>
              <a:buFont typeface="Wingdings" pitchFamily="2" charset="2"/>
              <a:buChar char="§"/>
            </a:pPr>
            <a:r>
              <a:rPr lang="ru-RU" sz="1150" dirty="0" smtClean="0">
                <a:latin typeface="Arial Narrow" pitchFamily="34" charset="0"/>
              </a:rPr>
              <a:t>«Кыргыз </a:t>
            </a:r>
            <a:r>
              <a:rPr lang="ru-RU" sz="1150" dirty="0">
                <a:latin typeface="Arial Narrow" pitchFamily="34" charset="0"/>
              </a:rPr>
              <a:t>Республикасынын Өкмөтүнүн </a:t>
            </a:r>
            <a:r>
              <a:rPr lang="ru-RU" sz="1150" dirty="0" smtClean="0">
                <a:latin typeface="Arial Narrow" pitchFamily="34" charset="0"/>
              </a:rPr>
              <a:t>201</a:t>
            </a:r>
            <a:r>
              <a:rPr lang="en-US" sz="1150" dirty="0" smtClean="0">
                <a:latin typeface="Arial Narrow" pitchFamily="34" charset="0"/>
              </a:rPr>
              <a:t>7</a:t>
            </a:r>
            <a:r>
              <a:rPr lang="ru-RU" sz="1150" dirty="0" smtClean="0">
                <a:latin typeface="Arial Narrow" pitchFamily="34" charset="0"/>
              </a:rPr>
              <a:t>-</a:t>
            </a:r>
            <a:r>
              <a:rPr lang="ru-RU" sz="1150" dirty="0" err="1" smtClean="0">
                <a:latin typeface="Arial Narrow" pitchFamily="34" charset="0"/>
              </a:rPr>
              <a:t>жылдын</a:t>
            </a:r>
            <a:r>
              <a:rPr lang="ru-RU" sz="1150" dirty="0" smtClean="0">
                <a:latin typeface="Arial Narrow" pitchFamily="34" charset="0"/>
              </a:rPr>
              <a:t> 1</a:t>
            </a:r>
            <a:r>
              <a:rPr lang="en-US" sz="1150" dirty="0" smtClean="0">
                <a:latin typeface="Arial Narrow" pitchFamily="34" charset="0"/>
              </a:rPr>
              <a:t>4</a:t>
            </a:r>
            <a:r>
              <a:rPr lang="ru-RU" sz="1150" dirty="0" smtClean="0">
                <a:latin typeface="Arial Narrow" pitchFamily="34" charset="0"/>
              </a:rPr>
              <a:t>-</a:t>
            </a:r>
            <a:r>
              <a:rPr lang="ru-RU" sz="1150" dirty="0" err="1" smtClean="0">
                <a:latin typeface="Arial Narrow" pitchFamily="34" charset="0"/>
              </a:rPr>
              <a:t>сентябрындагы</a:t>
            </a:r>
            <a:r>
              <a:rPr lang="ru-RU" sz="1150" dirty="0" smtClean="0">
                <a:latin typeface="Arial Narrow" pitchFamily="34" charset="0"/>
              </a:rPr>
              <a:t> </a:t>
            </a:r>
            <a:r>
              <a:rPr lang="ru-RU" sz="1150" dirty="0">
                <a:latin typeface="Arial Narrow" pitchFamily="34" charset="0"/>
              </a:rPr>
              <a:t>№ </a:t>
            </a:r>
            <a:r>
              <a:rPr lang="ru-RU" sz="1150" dirty="0" smtClean="0">
                <a:latin typeface="Arial Narrow" pitchFamily="34" charset="0"/>
              </a:rPr>
              <a:t>5</a:t>
            </a:r>
            <a:r>
              <a:rPr lang="en-US" sz="1150" dirty="0" smtClean="0">
                <a:latin typeface="Arial Narrow" pitchFamily="34" charset="0"/>
              </a:rPr>
              <a:t>7</a:t>
            </a:r>
            <a:r>
              <a:rPr lang="ru-RU" sz="1150" dirty="0" smtClean="0">
                <a:latin typeface="Arial Narrow" pitchFamily="34" charset="0"/>
              </a:rPr>
              <a:t>3 «Кыргыз </a:t>
            </a:r>
            <a:r>
              <a:rPr lang="ru-RU" sz="1150" dirty="0">
                <a:latin typeface="Arial Narrow" pitchFamily="34" charset="0"/>
              </a:rPr>
              <a:t>Республикасынын Өкмөтүнүн 2014-жылдын 15-сентябрындагы № 530 </a:t>
            </a:r>
            <a:r>
              <a:rPr lang="ru-RU" sz="1150" dirty="0" smtClean="0">
                <a:latin typeface="Arial Narrow" pitchFamily="34" charset="0"/>
              </a:rPr>
              <a:t>«Кыргыз </a:t>
            </a:r>
            <a:r>
              <a:rPr lang="ru-RU" sz="1150" dirty="0">
                <a:latin typeface="Arial Narrow" pitchFamily="34" charset="0"/>
              </a:rPr>
              <a:t>Республикасынын Өкмөтүнүн айрым ченем жаратуу ыйгарым укуктарын аткаруу бийлигинин бир катар мамлекеттик органдарына өткөрүп берүү </a:t>
            </a:r>
            <a:r>
              <a:rPr lang="ru-RU" sz="1150" dirty="0" smtClean="0">
                <a:latin typeface="Arial Narrow" pitchFamily="34" charset="0"/>
              </a:rPr>
              <a:t>жөнүндө»  токтомуна </a:t>
            </a:r>
            <a:r>
              <a:rPr lang="ru-RU" sz="1150" dirty="0">
                <a:latin typeface="Arial Narrow" pitchFamily="34" charset="0"/>
              </a:rPr>
              <a:t>өзгөртүү киргизүү </a:t>
            </a:r>
            <a:r>
              <a:rPr lang="ru-RU" sz="1150" dirty="0" smtClean="0">
                <a:latin typeface="Arial Narrow" pitchFamily="34" charset="0"/>
              </a:rPr>
              <a:t>тууралуу» </a:t>
            </a:r>
            <a:r>
              <a:rPr lang="ru-RU" sz="1150" dirty="0">
                <a:latin typeface="Arial Narrow" pitchFamily="34" charset="0"/>
              </a:rPr>
              <a:t>Кыргыз Республикасынын </a:t>
            </a:r>
            <a:r>
              <a:rPr lang="ru-RU" sz="1150" dirty="0" smtClean="0">
                <a:latin typeface="Arial Narrow" pitchFamily="34" charset="0"/>
              </a:rPr>
              <a:t>Өкмөтүнүн</a:t>
            </a:r>
            <a:r>
              <a:rPr lang="en-US" sz="1150" dirty="0" smtClean="0">
                <a:latin typeface="Arial Narrow" pitchFamily="34" charset="0"/>
              </a:rPr>
              <a:t> </a:t>
            </a:r>
            <a:r>
              <a:rPr lang="ru-RU" sz="1150" dirty="0" smtClean="0">
                <a:latin typeface="Arial Narrow" pitchFamily="34" charset="0"/>
              </a:rPr>
              <a:t>токтому.</a:t>
            </a:r>
            <a:endParaRPr lang="ru-RU" sz="1150" dirty="0">
              <a:latin typeface="Arial Narrow" pitchFamily="34" charset="0"/>
            </a:endParaRPr>
          </a:p>
          <a:p>
            <a:pPr marL="171450" indent="-171450" algn="just">
              <a:spcBef>
                <a:spcPts val="500"/>
              </a:spcBef>
              <a:spcAft>
                <a:spcPts val="500"/>
              </a:spcAft>
              <a:buFont typeface="Wingdings" pitchFamily="2" charset="2"/>
              <a:buChar char="§"/>
            </a:pPr>
            <a:r>
              <a:rPr lang="ru-RU" sz="1150" dirty="0" smtClean="0">
                <a:latin typeface="Arial Narrow" pitchFamily="34" charset="0"/>
              </a:rPr>
              <a:t>Кыргыз Республикасынын Өкмөтүнүн 2017-жылдын 31-майындагы </a:t>
            </a:r>
            <a:r>
              <a:rPr lang="ru-RU" sz="1150" dirty="0">
                <a:latin typeface="Arial Narrow" pitchFamily="34" charset="0"/>
              </a:rPr>
              <a:t>№ 189-б Кылмыштуу кирешелерди легалдаштырууга (адалдоого) жана террористтик же экстремисттик ишти каржылоого каршы аракеттенүү боюнча Кыргыз Республикасынын системасы үчүн билим берүү жана кадрларды даярдоо жаатында кызматташуу жөнүндө Кыргыз Республикасынын Өкмөтүнө караштуу Финансылык чалгындоо мамлекеттик кызматынын, Финансылык мониторингдөө боюнча федералдык кызматтын (Россия Федерациясы) жана "Финансылык мониторингдөө эл аралык окуу-</a:t>
            </a:r>
            <a:r>
              <a:rPr lang="ru-RU" sz="1150" dirty="0" err="1">
                <a:latin typeface="Arial Narrow" pitchFamily="34" charset="0"/>
              </a:rPr>
              <a:t>методикалык</a:t>
            </a:r>
            <a:r>
              <a:rPr lang="ru-RU" sz="1150" dirty="0">
                <a:latin typeface="Arial Narrow" pitchFamily="34" charset="0"/>
              </a:rPr>
              <a:t> борбору" автономиялык коммерциялык эмес уюмдун ортосундагы Макулдашуунун </a:t>
            </a:r>
            <a:r>
              <a:rPr lang="ru-RU" sz="1150" dirty="0" smtClean="0">
                <a:latin typeface="Arial Narrow" pitchFamily="34" charset="0"/>
              </a:rPr>
              <a:t>долбоорун макулдашуу жөнүндө буйругу.</a:t>
            </a:r>
            <a:endParaRPr lang="ru-RU" sz="1150" dirty="0">
              <a:latin typeface="Arial Narrow" pitchFamily="34" charset="0"/>
            </a:endParaRPr>
          </a:p>
          <a:p>
            <a:pPr marL="171450" indent="-171450" algn="just">
              <a:spcBef>
                <a:spcPts val="500"/>
              </a:spcBef>
              <a:spcAft>
                <a:spcPts val="500"/>
              </a:spcAft>
              <a:buFont typeface="Wingdings" pitchFamily="2" charset="2"/>
              <a:buChar char="§"/>
            </a:pPr>
            <a:r>
              <a:rPr lang="ru-RU" sz="1150" dirty="0" smtClean="0">
                <a:latin typeface="Arial Narrow" pitchFamily="34" charset="0"/>
              </a:rPr>
              <a:t>Кыргыз </a:t>
            </a:r>
            <a:r>
              <a:rPr lang="ru-RU" sz="1150" dirty="0">
                <a:latin typeface="Arial Narrow" pitchFamily="34" charset="0"/>
              </a:rPr>
              <a:t>Республикасынын Өкмөтүнүн 2014-жылдын 15-сентябрындагы № 530 «Кыргыз Республикасынын Өкмөтүнүн айрым ченем жаратуу ыйгарым укуктарын аткаруу бийлигинин бир катар мамлекеттик органдарына өткөрүп берүү жөнүндө» </a:t>
            </a:r>
            <a:r>
              <a:rPr lang="ru-RU" sz="1150" dirty="0" smtClean="0">
                <a:latin typeface="Arial Narrow" pitchFamily="34" charset="0"/>
              </a:rPr>
              <a:t>токтомун аткаруу максатында иштелип чыккан ФЧМКнын 2017-жылдын 23-январындагы № 1/</a:t>
            </a:r>
            <a:r>
              <a:rPr lang="ru-RU" sz="1150" dirty="0" err="1" smtClean="0">
                <a:latin typeface="Arial Narrow" pitchFamily="34" charset="0"/>
              </a:rPr>
              <a:t>чуа</a:t>
            </a:r>
            <a:r>
              <a:rPr lang="ru-RU" sz="1150" dirty="0">
                <a:latin typeface="Arial Narrow" pitchFamily="34" charset="0"/>
              </a:rPr>
              <a:t> «Тизмектерди, маалымдамаларды, типтүү формаларды </a:t>
            </a:r>
            <a:r>
              <a:rPr lang="ru-RU" sz="1150" dirty="0" smtClean="0">
                <a:latin typeface="Arial Narrow" pitchFamily="34" charset="0"/>
              </a:rPr>
              <a:t>жана нускамаларды </a:t>
            </a:r>
            <a:r>
              <a:rPr lang="ru-RU" sz="1150" dirty="0">
                <a:latin typeface="Arial Narrow" pitchFamily="34" charset="0"/>
              </a:rPr>
              <a:t>бекитүү </a:t>
            </a:r>
            <a:r>
              <a:rPr lang="ru-RU" sz="1150" dirty="0" smtClean="0">
                <a:latin typeface="Arial Narrow" pitchFamily="34" charset="0"/>
              </a:rPr>
              <a:t>тууралуу» буйругу кабыл алынды. Ушул ФЧМКнын буйругунун долбоору кызыкдар мамлекеттик органдар менен макулдашуу жол-жобосунан өттү (чыг.№ 06-1/887, 22.09.2016-ж, чыг. № 06-1/988, 13.10.2016-ж). Кыргыз Республикасынын Юстиция министрлиги жогоруда аталган ФЧМКнын буйругуна оң корутунду чыгарды (чыг. № 04-1/30-11578, 17.11.2016-ж.). </a:t>
            </a:r>
            <a:r>
              <a:rPr lang="ru-RU" sz="1150" dirty="0">
                <a:latin typeface="Arial Narrow" pitchFamily="34" charset="0"/>
              </a:rPr>
              <a:t>Ушул </a:t>
            </a:r>
            <a:r>
              <a:rPr lang="ru-RU" sz="1150" dirty="0" smtClean="0">
                <a:latin typeface="Arial Narrow" pitchFamily="34" charset="0"/>
              </a:rPr>
              <a:t>буйрук «</a:t>
            </a:r>
            <a:r>
              <a:rPr lang="ru-RU" sz="1150" dirty="0">
                <a:latin typeface="Arial Narrow" pitchFamily="34" charset="0"/>
              </a:rPr>
              <a:t>Эркин-Тоо</a:t>
            </a:r>
            <a:r>
              <a:rPr lang="ru-RU" sz="1150" dirty="0" smtClean="0">
                <a:latin typeface="Arial Narrow" pitchFamily="34" charset="0"/>
              </a:rPr>
              <a:t>» гезитинин 2017-жылдын 24-январындагы № 6 (2731) санына жарыяланды.       </a:t>
            </a:r>
          </a:p>
          <a:p>
            <a:pPr marL="171450" indent="-171450" algn="just">
              <a:spcBef>
                <a:spcPts val="500"/>
              </a:spcBef>
              <a:spcAft>
                <a:spcPts val="500"/>
              </a:spcAft>
              <a:buFont typeface="Wingdings" pitchFamily="2" charset="2"/>
              <a:buChar char="§"/>
            </a:pPr>
            <a:r>
              <a:rPr lang="ru-RU" sz="1150" dirty="0" smtClean="0">
                <a:latin typeface="Arial Narrow" pitchFamily="34" charset="0"/>
              </a:rPr>
              <a:t>Кыргыз </a:t>
            </a:r>
            <a:r>
              <a:rPr lang="ru-RU" sz="1150" dirty="0">
                <a:latin typeface="Arial Narrow" pitchFamily="34" charset="0"/>
              </a:rPr>
              <a:t>Республикасынын «Кылмыштуу кирешелерди легализациялоого (адалдоого), террористтик </a:t>
            </a:r>
            <a:r>
              <a:rPr lang="ru-RU" sz="1150" dirty="0" smtClean="0">
                <a:latin typeface="Arial Narrow" pitchFamily="34" charset="0"/>
              </a:rPr>
              <a:t>же </a:t>
            </a:r>
            <a:r>
              <a:rPr lang="ru-RU" sz="1150" dirty="0">
                <a:latin typeface="Arial Narrow" pitchFamily="34" charset="0"/>
              </a:rPr>
              <a:t>экстремисттик ишти каржылоого каршы аракеттенүү жөнүндө» </a:t>
            </a:r>
            <a:r>
              <a:rPr lang="ru-RU" sz="1150" dirty="0" smtClean="0">
                <a:latin typeface="Arial Narrow" pitchFamily="34" charset="0"/>
              </a:rPr>
              <a:t>Мыйзамынын </a:t>
            </a:r>
            <a:r>
              <a:rPr lang="ru-RU" sz="1150" dirty="0">
                <a:latin typeface="Arial Narrow" pitchFamily="34" charset="0"/>
              </a:rPr>
              <a:t>долбоору </a:t>
            </a:r>
            <a:r>
              <a:rPr lang="ru-RU" sz="1150" dirty="0" smtClean="0">
                <a:latin typeface="Arial Narrow" pitchFamily="34" charset="0"/>
              </a:rPr>
              <a:t>боюнча Кыргызстан Социал-</a:t>
            </a:r>
            <a:r>
              <a:rPr lang="ru-RU" sz="1150" dirty="0" err="1" smtClean="0">
                <a:latin typeface="Arial Narrow" pitchFamily="34" charset="0"/>
              </a:rPr>
              <a:t>демократиялык</a:t>
            </a:r>
            <a:r>
              <a:rPr lang="ru-RU" sz="1150" dirty="0" smtClean="0">
                <a:latin typeface="Arial Narrow" pitchFamily="34" charset="0"/>
              </a:rPr>
              <a:t> партиясы парламенттик фракциясы 2017-жылдын 12-майында</a:t>
            </a:r>
            <a:r>
              <a:rPr lang="ru-RU" sz="1150" dirty="0">
                <a:latin typeface="Arial Narrow" pitchFamily="34" charset="0"/>
              </a:rPr>
              <a:t>, «Республика-</a:t>
            </a:r>
            <a:r>
              <a:rPr lang="ru-RU" sz="1150" dirty="0" err="1">
                <a:latin typeface="Arial Narrow" pitchFamily="34" charset="0"/>
              </a:rPr>
              <a:t>Ата</a:t>
            </a:r>
            <a:r>
              <a:rPr lang="ru-RU" sz="1150" dirty="0">
                <a:latin typeface="Arial Narrow" pitchFamily="34" charset="0"/>
              </a:rPr>
              <a:t> Журт</a:t>
            </a:r>
            <a:r>
              <a:rPr lang="ru-RU" sz="1150" dirty="0" smtClean="0">
                <a:latin typeface="Arial Narrow" pitchFamily="34" charset="0"/>
              </a:rPr>
              <a:t>» парламенттик фракциясы 2017-жылдын 29-майында Кыргыз </a:t>
            </a:r>
            <a:r>
              <a:rPr lang="ru-RU" sz="1150" dirty="0">
                <a:latin typeface="Arial Narrow" pitchFamily="34" charset="0"/>
              </a:rPr>
              <a:t>Республикасынын </a:t>
            </a:r>
            <a:r>
              <a:rPr lang="ru-RU" sz="1150" dirty="0" smtClean="0">
                <a:latin typeface="Arial Narrow" pitchFamily="34" charset="0"/>
              </a:rPr>
              <a:t>ушул мыйзам долбоорун колдошту.</a:t>
            </a:r>
            <a:endParaRPr lang="ru-RU" sz="1150" dirty="0">
              <a:latin typeface="Arial Narrow" pitchFamily="34" charset="0"/>
            </a:endParaRPr>
          </a:p>
          <a:p>
            <a:pPr marL="171450" indent="-171450" algn="just">
              <a:spcBef>
                <a:spcPts val="500"/>
              </a:spcBef>
              <a:spcAft>
                <a:spcPts val="500"/>
              </a:spcAft>
              <a:buFont typeface="Wingdings" pitchFamily="2" charset="2"/>
              <a:buChar char="§"/>
            </a:pPr>
            <a:r>
              <a:rPr lang="ru-RU" sz="1150" dirty="0" smtClean="0">
                <a:latin typeface="Arial Narrow" pitchFamily="34" charset="0"/>
              </a:rPr>
              <a:t>2017-жылдын 7-июнунда «Кылмыштуу </a:t>
            </a:r>
            <a:r>
              <a:rPr lang="ru-RU" sz="1150" dirty="0">
                <a:latin typeface="Arial Narrow" pitchFamily="34" charset="0"/>
              </a:rPr>
              <a:t>кирешелерди легализациялоого (адалдоого), террористтик жана экстремисттик ишти каржылоого каршы аракеттенүү жөнүндө» </a:t>
            </a:r>
            <a:r>
              <a:rPr lang="ru-RU" sz="1150" dirty="0" smtClean="0">
                <a:latin typeface="Arial Narrow" pitchFamily="34" charset="0"/>
              </a:rPr>
              <a:t>Мыйзамынын долбоору Кыргыз </a:t>
            </a:r>
            <a:r>
              <a:rPr lang="ru-RU" sz="1150" dirty="0">
                <a:latin typeface="Arial Narrow" pitchFamily="34" charset="0"/>
              </a:rPr>
              <a:t>Республикасынын </a:t>
            </a:r>
            <a:r>
              <a:rPr lang="ru-RU" sz="1150" dirty="0" smtClean="0">
                <a:latin typeface="Arial Narrow" pitchFamily="34" charset="0"/>
              </a:rPr>
              <a:t>Жогорку Кеңешинин жыйынында каралып</a:t>
            </a:r>
            <a:r>
              <a:rPr lang="ru-RU" sz="1150" dirty="0">
                <a:latin typeface="Arial Narrow" pitchFamily="34" charset="0"/>
              </a:rPr>
              <a:t>, Кыргыз Республикасынын Жогорку Кеңешинин </a:t>
            </a:r>
            <a:r>
              <a:rPr lang="ru-RU" sz="1150" dirty="0" smtClean="0">
                <a:latin typeface="Arial Narrow" pitchFamily="34" charset="0"/>
              </a:rPr>
              <a:t>Экономикалык жана фискалдык саясат боюнча комитетине кайрадан карап чыгуусу үчүн берүү тууралуу чечим кабыл алынды.</a:t>
            </a:r>
            <a:endParaRPr lang="ru-RU" sz="1150" dirty="0">
              <a:latin typeface="Arial Narrow" pitchFamily="34" charset="0"/>
            </a:endParaRPr>
          </a:p>
          <a:p>
            <a:pPr marL="171450" indent="-171450" algn="just">
              <a:spcBef>
                <a:spcPts val="500"/>
              </a:spcBef>
              <a:spcAft>
                <a:spcPts val="500"/>
              </a:spcAft>
              <a:buFont typeface="Wingdings" pitchFamily="2" charset="2"/>
              <a:buChar char="§"/>
            </a:pPr>
            <a:r>
              <a:rPr lang="ru-RU" sz="1150" dirty="0">
                <a:latin typeface="Arial Narrow" pitchFamily="34" charset="0"/>
              </a:rPr>
              <a:t>Кыргыз Республикасынын Жогорку Кеңешинин Экономикалык жана фискалдык саясат боюнча </a:t>
            </a:r>
            <a:r>
              <a:rPr lang="ru-RU" sz="1150" dirty="0" smtClean="0">
                <a:latin typeface="Arial Narrow" pitchFamily="34" charset="0"/>
              </a:rPr>
              <a:t>комитетинин мүчөлөрү менен Комитеттин 2017-жылдын 24-январындагы корутундусун кайрадан карап чыгуу боюнча иштер жүргүзүлдү.</a:t>
            </a:r>
          </a:p>
          <a:p>
            <a:pPr marL="171450" indent="-171450" algn="just">
              <a:spcBef>
                <a:spcPts val="500"/>
              </a:spcBef>
              <a:spcAft>
                <a:spcPts val="500"/>
              </a:spcAft>
              <a:buFont typeface="Wingdings" pitchFamily="2" charset="2"/>
              <a:buChar char="§"/>
            </a:pPr>
            <a:r>
              <a:rPr lang="ru-RU" sz="1150" dirty="0" smtClean="0">
                <a:latin typeface="Arial Narrow" pitchFamily="34" charset="0"/>
              </a:rPr>
              <a:t>Кызыкдар мамлекеттик органдар менен макулдашылган жана Кыргыз Республикасынын Өкмөтүнүн Аппаратына кароого </a:t>
            </a:r>
            <a:r>
              <a:rPr lang="ru-RU" sz="1150" dirty="0">
                <a:latin typeface="Arial Narrow" pitchFamily="34" charset="0"/>
              </a:rPr>
              <a:t>жиберилген </a:t>
            </a:r>
            <a:r>
              <a:rPr lang="ru-RU" sz="1150" dirty="0" smtClean="0">
                <a:latin typeface="Arial Narrow" pitchFamily="34" charset="0"/>
              </a:rPr>
              <a:t>«2017-2018-жылдарга Кыргыз Республикасында кылмыштуу </a:t>
            </a:r>
            <a:r>
              <a:rPr lang="ru-RU" sz="1150" dirty="0">
                <a:latin typeface="Arial Narrow" pitchFamily="34" charset="0"/>
              </a:rPr>
              <a:t>кирешелерди </a:t>
            </a:r>
            <a:r>
              <a:rPr lang="ru-RU" sz="1150" dirty="0" smtClean="0">
                <a:latin typeface="Arial Narrow" pitchFamily="34" charset="0"/>
              </a:rPr>
              <a:t>легализациялоо </a:t>
            </a:r>
            <a:r>
              <a:rPr lang="ru-RU" sz="1150" dirty="0">
                <a:latin typeface="Arial Narrow" pitchFamily="34" charset="0"/>
              </a:rPr>
              <a:t>(</a:t>
            </a:r>
            <a:r>
              <a:rPr lang="ru-RU" sz="1150" dirty="0" smtClean="0">
                <a:latin typeface="Arial Narrow" pitchFamily="34" charset="0"/>
              </a:rPr>
              <a:t>адалдоо) </a:t>
            </a:r>
            <a:r>
              <a:rPr lang="ru-RU" sz="1150" dirty="0">
                <a:latin typeface="Arial Narrow" pitchFamily="34" charset="0"/>
              </a:rPr>
              <a:t>жана террористтик </a:t>
            </a:r>
            <a:r>
              <a:rPr lang="ru-RU" sz="1150" dirty="0" smtClean="0">
                <a:latin typeface="Arial Narrow" pitchFamily="34" charset="0"/>
              </a:rPr>
              <a:t>ишти каржылоо тобокелдиктерин азайтуу боюнча иш-</a:t>
            </a:r>
            <a:r>
              <a:rPr lang="ru-RU" sz="1150" dirty="0" err="1" smtClean="0">
                <a:latin typeface="Arial Narrow" pitchFamily="34" charset="0"/>
              </a:rPr>
              <a:t>аракеттер</a:t>
            </a:r>
            <a:r>
              <a:rPr lang="ru-RU" sz="1150" dirty="0" smtClean="0">
                <a:latin typeface="Arial Narrow" pitchFamily="34" charset="0"/>
              </a:rPr>
              <a:t> планын бекитүү жөнүндө» Кыргыз Республикасынын Өкмөтүнүн токтомунун долбоору иштелип чыкты.</a:t>
            </a:r>
            <a:endParaRPr lang="ru-RU" sz="1150" dirty="0">
              <a:latin typeface="Arial Narrow" pitchFamily="34" charset="0"/>
            </a:endParaRPr>
          </a:p>
        </p:txBody>
      </p:sp>
    </p:spTree>
    <p:extLst>
      <p:ext uri="{BB962C8B-B14F-4D97-AF65-F5344CB8AC3E}">
        <p14:creationId xmlns:p14="http://schemas.microsoft.com/office/powerpoint/2010/main" val="1501232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5119" y="107504"/>
            <a:ext cx="360938" cy="360040"/>
          </a:xfrm>
          <a:prstGeom prst="rect">
            <a:avLst/>
          </a:prstGeom>
        </p:spPr>
      </p:pic>
      <p:sp>
        <p:nvSpPr>
          <p:cNvPr id="5" name="Прямоугольник 4"/>
          <p:cNvSpPr/>
          <p:nvPr/>
        </p:nvSpPr>
        <p:spPr>
          <a:xfrm>
            <a:off x="324377" y="0"/>
            <a:ext cx="45719" cy="4983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5188" y="115337"/>
            <a:ext cx="383438" cy="307777"/>
          </a:xfrm>
          <a:prstGeom prst="rect">
            <a:avLst/>
          </a:prstGeom>
          <a:noFill/>
        </p:spPr>
        <p:txBody>
          <a:bodyPr wrap="none" rtlCol="0">
            <a:spAutoFit/>
          </a:bodyPr>
          <a:lstStyle/>
          <a:p>
            <a:r>
              <a:rPr lang="ru-RU" sz="1400" dirty="0" smtClean="0">
                <a:solidFill>
                  <a:schemeClr val="accent1">
                    <a:lumMod val="75000"/>
                  </a:schemeClr>
                </a:solidFill>
                <a:latin typeface="Arial" pitchFamily="34" charset="0"/>
                <a:cs typeface="Arial" pitchFamily="34" charset="0"/>
              </a:rPr>
              <a:t>16</a:t>
            </a:r>
            <a:endParaRPr lang="ru-RU" sz="1400" dirty="0">
              <a:solidFill>
                <a:schemeClr val="accent1">
                  <a:lumMod val="75000"/>
                </a:schemeClr>
              </a:solidFill>
              <a:latin typeface="Arial" pitchFamily="34" charset="0"/>
              <a:cs typeface="Arial" pitchFamily="34" charset="0"/>
            </a:endParaRPr>
          </a:p>
        </p:txBody>
      </p:sp>
      <p:sp>
        <p:nvSpPr>
          <p:cNvPr id="7" name="TextBox 6"/>
          <p:cNvSpPr txBox="1"/>
          <p:nvPr/>
        </p:nvSpPr>
        <p:spPr>
          <a:xfrm>
            <a:off x="434344" y="85582"/>
            <a:ext cx="2564007" cy="453970"/>
          </a:xfrm>
          <a:prstGeom prst="rect">
            <a:avLst/>
          </a:prstGeom>
          <a:noFill/>
        </p:spPr>
        <p:txBody>
          <a:bodyPr wrap="square" rtlCol="0">
            <a:spAutoFit/>
          </a:bodyPr>
          <a:lstStyle/>
          <a:p>
            <a:pPr>
              <a:spcAft>
                <a:spcPts val="300"/>
              </a:spcAft>
            </a:pPr>
            <a:r>
              <a:rPr lang="ru-RU" sz="700" b="1" dirty="0" smtClean="0">
                <a:solidFill>
                  <a:schemeClr val="accent1">
                    <a:lumMod val="75000"/>
                  </a:schemeClr>
                </a:solidFill>
                <a:latin typeface="Arial" pitchFamily="34" charset="0"/>
                <a:cs typeface="Arial" pitchFamily="34" charset="0"/>
              </a:rPr>
              <a:t>ИШ ЖӨНҮНДӨ ЖЫЛДЫК ОТЧЕТ – 2017</a:t>
            </a:r>
          </a:p>
          <a:p>
            <a:r>
              <a:rPr lang="ru-RU" sz="700" dirty="0">
                <a:solidFill>
                  <a:schemeClr val="accent1">
                    <a:lumMod val="75000"/>
                  </a:schemeClr>
                </a:solidFill>
                <a:latin typeface="Arial" pitchFamily="34" charset="0"/>
                <a:cs typeface="Arial" pitchFamily="34" charset="0"/>
              </a:rPr>
              <a:t>Кыргыз Республикасынын Өкмөтүнө караштуу </a:t>
            </a:r>
          </a:p>
          <a:p>
            <a:r>
              <a:rPr lang="ky-KG" sz="700" dirty="0">
                <a:solidFill>
                  <a:schemeClr val="accent1">
                    <a:lumMod val="75000"/>
                  </a:schemeClr>
                </a:solidFill>
                <a:latin typeface="Arial" pitchFamily="34" charset="0"/>
                <a:cs typeface="Arial" pitchFamily="34" charset="0"/>
              </a:rPr>
              <a:t>Финансылык </a:t>
            </a:r>
            <a:r>
              <a:rPr lang="ky-KG" sz="700" dirty="0" smtClean="0">
                <a:solidFill>
                  <a:schemeClr val="accent1">
                    <a:lumMod val="75000"/>
                  </a:schemeClr>
                </a:solidFill>
                <a:latin typeface="Arial" pitchFamily="34" charset="0"/>
                <a:cs typeface="Arial" pitchFamily="34" charset="0"/>
              </a:rPr>
              <a:t>чалгындоо </a:t>
            </a:r>
            <a:r>
              <a:rPr lang="ky-KG" sz="700" dirty="0">
                <a:solidFill>
                  <a:schemeClr val="accent1">
                    <a:lumMod val="75000"/>
                  </a:schemeClr>
                </a:solidFill>
                <a:latin typeface="Arial" pitchFamily="34" charset="0"/>
                <a:cs typeface="Arial" pitchFamily="34" charset="0"/>
              </a:rPr>
              <a:t>мамлекеттик </a:t>
            </a:r>
            <a:r>
              <a:rPr lang="ky-KG" sz="700" dirty="0" smtClean="0">
                <a:solidFill>
                  <a:schemeClr val="accent1">
                    <a:lumMod val="75000"/>
                  </a:schemeClr>
                </a:solidFill>
                <a:latin typeface="Arial" pitchFamily="34" charset="0"/>
                <a:cs typeface="Arial" pitchFamily="34" charset="0"/>
              </a:rPr>
              <a:t>кызматы</a:t>
            </a:r>
            <a:endParaRPr lang="ru-RU" sz="700" dirty="0">
              <a:solidFill>
                <a:schemeClr val="accent1">
                  <a:lumMod val="75000"/>
                </a:schemeClr>
              </a:solidFill>
              <a:latin typeface="Arial" pitchFamily="34" charset="0"/>
              <a:cs typeface="Arial" pitchFamily="34" charset="0"/>
            </a:endParaRPr>
          </a:p>
        </p:txBody>
      </p:sp>
      <p:sp>
        <p:nvSpPr>
          <p:cNvPr id="8" name="TextBox 7"/>
          <p:cNvSpPr txBox="1"/>
          <p:nvPr/>
        </p:nvSpPr>
        <p:spPr>
          <a:xfrm>
            <a:off x="268565" y="755576"/>
            <a:ext cx="6412023" cy="3718967"/>
          </a:xfrm>
          <a:prstGeom prst="rect">
            <a:avLst/>
          </a:prstGeom>
          <a:noFill/>
        </p:spPr>
        <p:txBody>
          <a:bodyPr wrap="square" rtlCol="0">
            <a:spAutoFit/>
          </a:bodyPr>
          <a:lstStyle/>
          <a:p>
            <a:pPr marL="171450" indent="-171450" algn="just">
              <a:spcBef>
                <a:spcPts val="500"/>
              </a:spcBef>
              <a:buFont typeface="Wingdings" pitchFamily="2" charset="2"/>
              <a:buChar char="§"/>
            </a:pPr>
            <a:r>
              <a:rPr lang="ru-RU" sz="1150" dirty="0">
                <a:latin typeface="Arial Narrow" pitchFamily="34" charset="0"/>
                <a:cs typeface="Arial" pitchFamily="34" charset="0"/>
              </a:rPr>
              <a:t>Кызыкдар мамлекеттик органдар менен макулдашылган жана Кыргыз Республикасынын Өкмөтүнүн Аппаратына </a:t>
            </a:r>
            <a:r>
              <a:rPr lang="ru-RU" sz="1150" dirty="0" smtClean="0">
                <a:latin typeface="Arial Narrow" pitchFamily="34" charset="0"/>
                <a:cs typeface="Arial" pitchFamily="34" charset="0"/>
              </a:rPr>
              <a:t>жиберилген Кыргыз Республикасынын </a:t>
            </a:r>
            <a:r>
              <a:rPr lang="ru-RU" sz="1150" dirty="0">
                <a:latin typeface="Arial Narrow" pitchFamily="34" charset="0"/>
                <a:cs typeface="Arial" pitchFamily="34" charset="0"/>
              </a:rPr>
              <a:t>Өкмөтүнүн «Кылмыштуу кирешелерди легализациялоого (адалдоого), террористтик жана экстремисттик ишти каржылоого каршы аракеттенүү жөнүндө» Кыргыз Республикасынын Мыйзамынын </a:t>
            </a:r>
            <a:r>
              <a:rPr lang="ru-RU" sz="1150" dirty="0" smtClean="0">
                <a:latin typeface="Arial Narrow" pitchFamily="34" charset="0"/>
                <a:cs typeface="Arial" pitchFamily="34" charset="0"/>
              </a:rPr>
              <a:t>долбоорун кайра сурап алуу тууралуу</a:t>
            </a:r>
            <a:r>
              <a:rPr lang="ru-RU" sz="1150" dirty="0">
                <a:latin typeface="Arial Narrow" pitchFamily="34" charset="0"/>
                <a:cs typeface="Arial" pitchFamily="34" charset="0"/>
              </a:rPr>
              <a:t>» </a:t>
            </a:r>
            <a:r>
              <a:rPr lang="ru-RU" sz="1150" dirty="0" smtClean="0">
                <a:latin typeface="Arial Narrow" pitchFamily="34" charset="0"/>
                <a:cs typeface="Arial" pitchFamily="34" charset="0"/>
              </a:rPr>
              <a:t>токтому (2017-жылдын 3- октябрындагы № </a:t>
            </a:r>
            <a:r>
              <a:rPr lang="ru-RU" sz="1150" dirty="0">
                <a:latin typeface="Arial Narrow" pitchFamily="34" charset="0"/>
                <a:cs typeface="Arial" pitchFamily="34" charset="0"/>
              </a:rPr>
              <a:t>714</a:t>
            </a:r>
            <a:r>
              <a:rPr lang="ru-RU" sz="1150" dirty="0" smtClean="0">
                <a:latin typeface="Arial Narrow" pitchFamily="34" charset="0"/>
                <a:cs typeface="Arial" pitchFamily="34" charset="0"/>
              </a:rPr>
              <a:t>).</a:t>
            </a:r>
            <a:endParaRPr lang="ru-RU" sz="1150" dirty="0">
              <a:latin typeface="Arial Narrow" pitchFamily="34" charset="0"/>
              <a:cs typeface="Arial" pitchFamily="34" charset="0"/>
            </a:endParaRPr>
          </a:p>
          <a:p>
            <a:pPr marL="171450" indent="-171450" algn="just">
              <a:spcBef>
                <a:spcPts val="500"/>
              </a:spcBef>
              <a:buFont typeface="Wingdings" pitchFamily="2" charset="2"/>
              <a:buChar char="§"/>
            </a:pPr>
            <a:r>
              <a:rPr lang="ru-RU" sz="1150" dirty="0" smtClean="0">
                <a:latin typeface="Arial Narrow" pitchFamily="34" charset="0"/>
                <a:cs typeface="Arial" pitchFamily="34" charset="0"/>
              </a:rPr>
              <a:t>Кызыкдар мамлекеттик органдарга макулдашуу үчүн </a:t>
            </a:r>
            <a:r>
              <a:rPr lang="ru-RU" sz="1150" dirty="0">
                <a:latin typeface="Arial Narrow" pitchFamily="34" charset="0"/>
                <a:cs typeface="Arial" pitchFamily="34" charset="0"/>
              </a:rPr>
              <a:t>жиберилген </a:t>
            </a:r>
            <a:r>
              <a:rPr lang="ru-RU" sz="1150" dirty="0" smtClean="0">
                <a:latin typeface="Arial Narrow" pitchFamily="34" charset="0"/>
                <a:cs typeface="Arial" pitchFamily="34" charset="0"/>
              </a:rPr>
              <a:t>«Кыргыз Республикасынын Өкмөтүнө караштуу Финансылык чалгындоо </a:t>
            </a:r>
            <a:r>
              <a:rPr lang="ru-RU" sz="1150" dirty="0">
                <a:latin typeface="Arial Narrow" pitchFamily="34" charset="0"/>
                <a:cs typeface="Arial" pitchFamily="34" charset="0"/>
              </a:rPr>
              <a:t>м</a:t>
            </a:r>
            <a:r>
              <a:rPr lang="ru-RU" sz="1150" dirty="0" smtClean="0">
                <a:latin typeface="Arial Narrow" pitchFamily="34" charset="0"/>
                <a:cs typeface="Arial" pitchFamily="34" charset="0"/>
              </a:rPr>
              <a:t>амлекеттик кызматынын 2018-2020-жылдар ичинде өнүгүү стратегиясы жөнүндө» Кыргыз Республикасынын Өкмөтүнүн токтомунун долбоору иштелип чыкты.</a:t>
            </a:r>
          </a:p>
          <a:p>
            <a:pPr marL="171450" indent="-171450" algn="just">
              <a:spcBef>
                <a:spcPts val="500"/>
              </a:spcBef>
              <a:buFont typeface="Wingdings" pitchFamily="2" charset="2"/>
              <a:buChar char="§"/>
            </a:pPr>
            <a:r>
              <a:rPr lang="ru-RU" sz="1150" dirty="0">
                <a:latin typeface="Arial Narrow" pitchFamily="34" charset="0"/>
                <a:cs typeface="Arial" pitchFamily="34" charset="0"/>
              </a:rPr>
              <a:t>Кыргыз Республикасынын Өкмөтүнүн </a:t>
            </a:r>
            <a:r>
              <a:rPr lang="ru-RU" sz="1150" dirty="0" smtClean="0">
                <a:latin typeface="Arial Narrow" pitchFamily="34" charset="0"/>
                <a:cs typeface="Arial" pitchFamily="34" charset="0"/>
              </a:rPr>
              <a:t>2017-жылдын 4-октябрындагы № </a:t>
            </a:r>
            <a:r>
              <a:rPr lang="ru-RU" sz="1150" dirty="0">
                <a:latin typeface="Arial Narrow" pitchFamily="34" charset="0"/>
                <a:cs typeface="Arial" pitchFamily="34" charset="0"/>
              </a:rPr>
              <a:t>455-б «Көз карандысыз Мамлекеттердин Шериктештигине катышкан мамлекеттердин Кылмыш жолу менен алынган кирешелерди легализациялоого (адалдоого), терроризмди каржылоого жана массалык кыргын салуучу куралды таратууну каржылоого каршы аракеттенүү жөнүндө келишиминин </a:t>
            </a:r>
            <a:r>
              <a:rPr lang="ru-RU" sz="1150" dirty="0" smtClean="0">
                <a:latin typeface="Arial Narrow" pitchFamily="34" charset="0"/>
                <a:cs typeface="Arial" pitchFamily="34" charset="0"/>
              </a:rPr>
              <a:t>долбоорун жактыруу тууралуу» буйругу.</a:t>
            </a:r>
          </a:p>
          <a:p>
            <a:pPr marL="171450" indent="-171450" algn="just">
              <a:spcBef>
                <a:spcPts val="500"/>
              </a:spcBef>
              <a:buFont typeface="Wingdings" pitchFamily="2" charset="2"/>
              <a:buChar char="§"/>
            </a:pPr>
            <a:r>
              <a:rPr lang="ru-RU" sz="1150" dirty="0">
                <a:latin typeface="Arial Narrow" pitchFamily="34" charset="0"/>
                <a:cs typeface="Arial" pitchFamily="34" charset="0"/>
              </a:rPr>
              <a:t>Кыргыз Республикасынын Өкмөтүнүн 2017-жылдын </a:t>
            </a:r>
            <a:r>
              <a:rPr lang="ru-RU" sz="1150" dirty="0" smtClean="0">
                <a:latin typeface="Arial Narrow" pitchFamily="34" charset="0"/>
                <a:cs typeface="Arial" pitchFamily="34" charset="0"/>
              </a:rPr>
              <a:t>4-январындагы </a:t>
            </a:r>
            <a:r>
              <a:rPr lang="ru-RU" sz="1150" dirty="0">
                <a:latin typeface="Arial Narrow" pitchFamily="34" charset="0"/>
                <a:cs typeface="Arial" pitchFamily="34" charset="0"/>
              </a:rPr>
              <a:t>№ </a:t>
            </a:r>
            <a:r>
              <a:rPr lang="ru-RU" sz="1150" dirty="0" smtClean="0">
                <a:latin typeface="Arial Narrow" pitchFamily="34" charset="0"/>
                <a:cs typeface="Arial" pitchFamily="34" charset="0"/>
              </a:rPr>
              <a:t>1-б буйругу («</a:t>
            </a:r>
            <a:r>
              <a:rPr lang="ru-RU" sz="1150" dirty="0">
                <a:latin typeface="Arial Narrow" pitchFamily="34" charset="0"/>
                <a:cs typeface="Arial" pitchFamily="34" charset="0"/>
              </a:rPr>
              <a:t>Кылмыштуу кирешелерди легалдаштыруу (адалдоо), предикаттык кылмыштар жана терроризмди каржылоого байланышкан маалыматтарды алмашуу боюнча кызматташтык жөнүндө Кыргыз Республикасынын Өкмөтүнө караштуу Финансылык чалгындоо мамлекеттик кызматы менен Монако Княздыгынын Маалымат жана финансылык агымдарды контролдоо кызматынын ортосундагы Өз ара түшүнүшүү тууралуу </a:t>
            </a:r>
            <a:r>
              <a:rPr lang="ru-RU" sz="1150" dirty="0" smtClean="0">
                <a:latin typeface="Arial Narrow" pitchFamily="34" charset="0"/>
                <a:cs typeface="Arial" pitchFamily="34" charset="0"/>
              </a:rPr>
              <a:t>меморандумдун долбоорун макулдашуу жөнүндө»). </a:t>
            </a:r>
            <a:endParaRPr lang="ru-RU" sz="1150" dirty="0">
              <a:latin typeface="Arial Narrow" pitchFamily="34" charset="0"/>
              <a:cs typeface="Arial" pitchFamily="34" charset="0"/>
            </a:endParaRPr>
          </a:p>
          <a:p>
            <a:pPr algn="just">
              <a:spcBef>
                <a:spcPts val="500"/>
              </a:spcBef>
            </a:pPr>
            <a:endParaRPr lang="ru-RU" sz="1200" dirty="0">
              <a:latin typeface="Arial Narrow" pitchFamily="34" charset="0"/>
              <a:cs typeface="Arial" pitchFamily="34" charset="0"/>
            </a:endParaRPr>
          </a:p>
        </p:txBody>
      </p:sp>
      <p:sp>
        <p:nvSpPr>
          <p:cNvPr id="11" name="TextBox 10"/>
          <p:cNvSpPr txBox="1"/>
          <p:nvPr/>
        </p:nvSpPr>
        <p:spPr>
          <a:xfrm>
            <a:off x="324377" y="4408574"/>
            <a:ext cx="6622254" cy="461665"/>
          </a:xfrm>
          <a:prstGeom prst="rect">
            <a:avLst/>
          </a:prstGeom>
          <a:noFill/>
        </p:spPr>
        <p:txBody>
          <a:bodyPr wrap="square" rtlCol="0">
            <a:spAutoFit/>
          </a:bodyPr>
          <a:lstStyle/>
          <a:p>
            <a:r>
              <a:rPr lang="ru-RU" sz="2400" b="1" dirty="0" smtClean="0">
                <a:solidFill>
                  <a:schemeClr val="accent1">
                    <a:lumMod val="50000"/>
                  </a:schemeClr>
                </a:solidFill>
                <a:latin typeface="Arial" pitchFamily="34" charset="0"/>
                <a:cs typeface="Arial" pitchFamily="34" charset="0"/>
              </a:rPr>
              <a:t>5</a:t>
            </a:r>
            <a:r>
              <a:rPr lang="en-US" sz="2400" b="1" dirty="0" smtClean="0">
                <a:solidFill>
                  <a:schemeClr val="accent1">
                    <a:lumMod val="50000"/>
                  </a:schemeClr>
                </a:solidFill>
                <a:latin typeface="Arial" pitchFamily="34" charset="0"/>
                <a:cs typeface="Arial" pitchFamily="34" charset="0"/>
              </a:rPr>
              <a:t>. </a:t>
            </a:r>
            <a:r>
              <a:rPr lang="ru-RU" sz="2400" b="1" dirty="0" smtClean="0">
                <a:solidFill>
                  <a:schemeClr val="accent1">
                    <a:lumMod val="50000"/>
                  </a:schemeClr>
                </a:solidFill>
                <a:latin typeface="Arial" pitchFamily="34" charset="0"/>
                <a:cs typeface="Arial" pitchFamily="34" charset="0"/>
              </a:rPr>
              <a:t>Ведомстволор аралык кызматташтык</a:t>
            </a:r>
            <a:endParaRPr lang="ru-RU" sz="2400" b="1" dirty="0">
              <a:solidFill>
                <a:schemeClr val="accent1">
                  <a:lumMod val="50000"/>
                </a:schemeClr>
              </a:solidFill>
              <a:latin typeface="Arial" pitchFamily="34" charset="0"/>
              <a:cs typeface="Arial" pitchFamily="34"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8402"/>
            <a:ext cx="6858000" cy="2444496"/>
          </a:xfrm>
          <a:prstGeom prst="rect">
            <a:avLst/>
          </a:prstGeom>
        </p:spPr>
      </p:pic>
      <p:sp>
        <p:nvSpPr>
          <p:cNvPr id="15" name="Прямоугольник 14"/>
          <p:cNvSpPr/>
          <p:nvPr/>
        </p:nvSpPr>
        <p:spPr>
          <a:xfrm>
            <a:off x="324377" y="7680690"/>
            <a:ext cx="6322124" cy="646331"/>
          </a:xfrm>
          <a:prstGeom prst="rect">
            <a:avLst/>
          </a:prstGeom>
        </p:spPr>
        <p:txBody>
          <a:bodyPr wrap="square">
            <a:spAutoFit/>
          </a:bodyPr>
          <a:lstStyle/>
          <a:p>
            <a:pPr algn="just"/>
            <a:r>
              <a:rPr lang="ru-RU" sz="1200" dirty="0" smtClean="0">
                <a:latin typeface="Arial Narrow" pitchFamily="34" charset="0"/>
              </a:rPr>
              <a:t>Отчеттук мезгил ичинде Кылмыштуу </a:t>
            </a:r>
            <a:r>
              <a:rPr lang="ru-RU" sz="1200" dirty="0">
                <a:latin typeface="Arial Narrow" pitchFamily="34" charset="0"/>
              </a:rPr>
              <a:t>кирешелерди легализациялоого (адалдоого) жана террористтик же экстремисттик ишти каржылоого каршы аракеттенүү маселелери боюнча </a:t>
            </a:r>
            <a:r>
              <a:rPr lang="ru-RU" sz="1200" dirty="0" smtClean="0">
                <a:latin typeface="Arial Narrow" pitchFamily="34" charset="0"/>
              </a:rPr>
              <a:t>комиссиянын </a:t>
            </a:r>
            <a:r>
              <a:rPr lang="ky-KG" sz="1200" dirty="0" smtClean="0">
                <a:latin typeface="Arial Narrow" pitchFamily="34" charset="0"/>
              </a:rPr>
              <a:t>жыйындары өткөрүлдү:</a:t>
            </a:r>
            <a:endParaRPr lang="ru-RU" sz="1200" dirty="0">
              <a:latin typeface="Arial Narrow" pitchFamily="34" charset="0"/>
            </a:endParaRPr>
          </a:p>
        </p:txBody>
      </p:sp>
      <p:graphicFrame>
        <p:nvGraphicFramePr>
          <p:cNvPr id="16" name="Таблица 15"/>
          <p:cNvGraphicFramePr>
            <a:graphicFrameLocks noGrp="1"/>
          </p:cNvGraphicFramePr>
          <p:nvPr>
            <p:extLst>
              <p:ext uri="{D42A27DB-BD31-4B8C-83A1-F6EECF244321}">
                <p14:modId xmlns:p14="http://schemas.microsoft.com/office/powerpoint/2010/main" val="3729100176"/>
              </p:ext>
            </p:extLst>
          </p:nvPr>
        </p:nvGraphicFramePr>
        <p:xfrm>
          <a:off x="918530" y="8550020"/>
          <a:ext cx="5020940" cy="419100"/>
        </p:xfrm>
        <a:graphic>
          <a:graphicData uri="http://schemas.openxmlformats.org/drawingml/2006/table">
            <a:tbl>
              <a:tblPr/>
              <a:tblGrid>
                <a:gridCol w="1872208">
                  <a:extLst>
                    <a:ext uri="{9D8B030D-6E8A-4147-A177-3AD203B41FA5}">
                      <a16:colId xmlns:a16="http://schemas.microsoft.com/office/drawing/2014/main" val="20000"/>
                    </a:ext>
                  </a:extLst>
                </a:gridCol>
                <a:gridCol w="1357737">
                  <a:extLst>
                    <a:ext uri="{9D8B030D-6E8A-4147-A177-3AD203B41FA5}">
                      <a16:colId xmlns:a16="http://schemas.microsoft.com/office/drawing/2014/main" val="20001"/>
                    </a:ext>
                  </a:extLst>
                </a:gridCol>
                <a:gridCol w="861318">
                  <a:extLst>
                    <a:ext uri="{9D8B030D-6E8A-4147-A177-3AD203B41FA5}">
                      <a16:colId xmlns:a16="http://schemas.microsoft.com/office/drawing/2014/main" val="20002"/>
                    </a:ext>
                  </a:extLst>
                </a:gridCol>
                <a:gridCol w="929677">
                  <a:extLst>
                    <a:ext uri="{9D8B030D-6E8A-4147-A177-3AD203B41FA5}">
                      <a16:colId xmlns:a16="http://schemas.microsoft.com/office/drawing/2014/main" val="20003"/>
                    </a:ext>
                  </a:extLst>
                </a:gridCol>
              </a:tblGrid>
              <a:tr h="209550">
                <a:tc>
                  <a:txBody>
                    <a:bodyPr/>
                    <a:lstStyle/>
                    <a:p>
                      <a:pPr algn="l" fontAlgn="b"/>
                      <a:r>
                        <a:rPr lang="ru-RU" sz="1100" b="0" i="0" u="none" strike="noStrike" dirty="0">
                          <a:solidFill>
                            <a:srgbClr val="000000"/>
                          </a:solidFill>
                          <a:effectLst/>
                          <a:latin typeface="Arial Narrow"/>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0000"/>
                          </a:solidFill>
                          <a:effectLst/>
                          <a:latin typeface="Arial Narrow"/>
                        </a:rPr>
                        <a:t>2015-ж</a:t>
                      </a:r>
                      <a:endParaRPr lang="ru-RU" sz="1200" b="1" i="0" u="none" strike="noStrike" dirty="0">
                        <a:solidFill>
                          <a:srgbClr val="000000"/>
                        </a:solidFill>
                        <a:effectLst/>
                        <a:latin typeface="Arial Narrow"/>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0000"/>
                          </a:solidFill>
                          <a:effectLst/>
                          <a:latin typeface="Arial Narrow"/>
                        </a:rPr>
                        <a:t>2016-ж</a:t>
                      </a:r>
                      <a:endParaRPr lang="ru-RU" sz="1200" b="1" i="0" u="none" strike="noStrike" dirty="0">
                        <a:solidFill>
                          <a:srgbClr val="000000"/>
                        </a:solidFill>
                        <a:effectLst/>
                        <a:latin typeface="Arial Narrow"/>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0000"/>
                          </a:solidFill>
                          <a:effectLst/>
                          <a:latin typeface="Arial Narrow"/>
                        </a:rPr>
                        <a:t>2017-ж</a:t>
                      </a:r>
                      <a:endParaRPr lang="ru-RU" sz="1200" b="1" i="0" u="none" strike="noStrike" dirty="0">
                        <a:solidFill>
                          <a:srgbClr val="000000"/>
                        </a:solidFill>
                        <a:effectLst/>
                        <a:latin typeface="Arial Narrow"/>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9550">
                <a:tc>
                  <a:txBody>
                    <a:bodyPr/>
                    <a:lstStyle/>
                    <a:p>
                      <a:pPr algn="l" fontAlgn="b"/>
                      <a:r>
                        <a:rPr lang="ru-RU" sz="1100" b="0" i="0" u="none" strike="noStrike" dirty="0" smtClean="0">
                          <a:solidFill>
                            <a:srgbClr val="000000"/>
                          </a:solidFill>
                          <a:effectLst/>
                          <a:latin typeface="Arial Narrow"/>
                        </a:rPr>
                        <a:t>Иш жыйындары өткөрүлдү</a:t>
                      </a:r>
                      <a:endParaRPr lang="ru-RU" sz="1100" b="0" i="0" u="none" strike="noStrike" dirty="0">
                        <a:solidFill>
                          <a:srgbClr val="000000"/>
                        </a:solidFill>
                        <a:effectLst/>
                        <a:latin typeface="Arial Narrow"/>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ky-KG" sz="1200" b="0" i="0" u="none" strike="noStrike" dirty="0" smtClean="0">
                          <a:solidFill>
                            <a:srgbClr val="000000"/>
                          </a:solidFill>
                          <a:effectLst/>
                          <a:latin typeface="Arial Narrow"/>
                        </a:rPr>
                        <a:t>1</a:t>
                      </a:r>
                      <a:endParaRPr lang="ky-KG" sz="1200" b="0" i="0" u="none" strike="noStrike" dirty="0">
                        <a:solidFill>
                          <a:srgbClr val="000000"/>
                        </a:solidFill>
                        <a:effectLst/>
                        <a:latin typeface="Arial Narrow"/>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ky-KG" sz="1200" b="0" i="0" u="none" strike="noStrike">
                          <a:solidFill>
                            <a:srgbClr val="000000"/>
                          </a:solidFill>
                          <a:effectLst/>
                          <a:latin typeface="Arial Narrow"/>
                        </a:rPr>
                        <a:t>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ky-KG" sz="1200" b="0" i="0" u="none" strike="noStrike" dirty="0" smtClean="0">
                          <a:solidFill>
                            <a:srgbClr val="000000"/>
                          </a:solidFill>
                          <a:effectLst/>
                          <a:latin typeface="Arial Narrow"/>
                        </a:rPr>
                        <a:t>5</a:t>
                      </a:r>
                      <a:endParaRPr lang="ky-KG" sz="1200" b="0" i="0" u="none" strike="noStrike" dirty="0">
                        <a:solidFill>
                          <a:srgbClr val="000000"/>
                        </a:solidFill>
                        <a:effectLst/>
                        <a:latin typeface="Arial Narrow"/>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20857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Прямоугольник 29"/>
          <p:cNvSpPr/>
          <p:nvPr/>
        </p:nvSpPr>
        <p:spPr>
          <a:xfrm>
            <a:off x="1488" y="827584"/>
            <a:ext cx="6858000" cy="454624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latin typeface="Arial Narrow" panose="020B0606020202030204"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5119" y="107504"/>
            <a:ext cx="360938" cy="360040"/>
          </a:xfrm>
          <a:prstGeom prst="rect">
            <a:avLst/>
          </a:prstGeom>
        </p:spPr>
      </p:pic>
      <p:sp>
        <p:nvSpPr>
          <p:cNvPr id="5" name="Прямоугольник 4"/>
          <p:cNvSpPr/>
          <p:nvPr/>
        </p:nvSpPr>
        <p:spPr>
          <a:xfrm>
            <a:off x="324377" y="0"/>
            <a:ext cx="45719" cy="4983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5188" y="115337"/>
            <a:ext cx="383438" cy="307777"/>
          </a:xfrm>
          <a:prstGeom prst="rect">
            <a:avLst/>
          </a:prstGeom>
          <a:noFill/>
        </p:spPr>
        <p:txBody>
          <a:bodyPr wrap="none" rtlCol="0">
            <a:spAutoFit/>
          </a:bodyPr>
          <a:lstStyle/>
          <a:p>
            <a:r>
              <a:rPr lang="ru-RU" sz="1400" dirty="0" smtClean="0">
                <a:solidFill>
                  <a:schemeClr val="accent1">
                    <a:lumMod val="75000"/>
                  </a:schemeClr>
                </a:solidFill>
                <a:latin typeface="Arial" pitchFamily="34" charset="0"/>
                <a:cs typeface="Arial" pitchFamily="34" charset="0"/>
              </a:rPr>
              <a:t>17</a:t>
            </a:r>
            <a:endParaRPr lang="ru-RU" sz="1400" dirty="0">
              <a:solidFill>
                <a:schemeClr val="accent1">
                  <a:lumMod val="75000"/>
                </a:schemeClr>
              </a:solidFill>
              <a:latin typeface="Arial" pitchFamily="34" charset="0"/>
              <a:cs typeface="Arial" pitchFamily="34" charset="0"/>
            </a:endParaRPr>
          </a:p>
        </p:txBody>
      </p:sp>
      <p:sp>
        <p:nvSpPr>
          <p:cNvPr id="7" name="TextBox 6"/>
          <p:cNvSpPr txBox="1"/>
          <p:nvPr/>
        </p:nvSpPr>
        <p:spPr>
          <a:xfrm>
            <a:off x="434344" y="85582"/>
            <a:ext cx="2564007" cy="453970"/>
          </a:xfrm>
          <a:prstGeom prst="rect">
            <a:avLst/>
          </a:prstGeom>
          <a:noFill/>
        </p:spPr>
        <p:txBody>
          <a:bodyPr wrap="square" rtlCol="0">
            <a:spAutoFit/>
          </a:bodyPr>
          <a:lstStyle/>
          <a:p>
            <a:pPr>
              <a:spcAft>
                <a:spcPts val="300"/>
              </a:spcAft>
            </a:pPr>
            <a:r>
              <a:rPr lang="ru-RU" sz="700" b="1" dirty="0" smtClean="0">
                <a:solidFill>
                  <a:schemeClr val="accent1">
                    <a:lumMod val="75000"/>
                  </a:schemeClr>
                </a:solidFill>
                <a:latin typeface="Arial" pitchFamily="34" charset="0"/>
                <a:cs typeface="Arial" pitchFamily="34" charset="0"/>
              </a:rPr>
              <a:t>ИШ ЖӨНҮНДӨ ЖЫЛДЫК ОТЧЕТ – 2017</a:t>
            </a:r>
          </a:p>
          <a:p>
            <a:r>
              <a:rPr lang="ru-RU" sz="700" dirty="0">
                <a:solidFill>
                  <a:schemeClr val="accent1">
                    <a:lumMod val="75000"/>
                  </a:schemeClr>
                </a:solidFill>
                <a:latin typeface="Arial" pitchFamily="34" charset="0"/>
                <a:cs typeface="Arial" pitchFamily="34" charset="0"/>
              </a:rPr>
              <a:t>Кыргыз Республикасынын Өкмөтүнө караштуу </a:t>
            </a:r>
          </a:p>
          <a:p>
            <a:r>
              <a:rPr lang="ky-KG" sz="700" dirty="0">
                <a:solidFill>
                  <a:schemeClr val="accent1">
                    <a:lumMod val="75000"/>
                  </a:schemeClr>
                </a:solidFill>
                <a:latin typeface="Arial" pitchFamily="34" charset="0"/>
                <a:cs typeface="Arial" pitchFamily="34" charset="0"/>
              </a:rPr>
              <a:t>Финансылык </a:t>
            </a:r>
            <a:r>
              <a:rPr lang="ky-KG" sz="700" dirty="0" smtClean="0">
                <a:solidFill>
                  <a:schemeClr val="accent1">
                    <a:lumMod val="75000"/>
                  </a:schemeClr>
                </a:solidFill>
                <a:latin typeface="Arial" pitchFamily="34" charset="0"/>
                <a:cs typeface="Arial" pitchFamily="34" charset="0"/>
              </a:rPr>
              <a:t>чалгындоо </a:t>
            </a:r>
            <a:r>
              <a:rPr lang="ky-KG" sz="700" dirty="0">
                <a:solidFill>
                  <a:schemeClr val="accent1">
                    <a:lumMod val="75000"/>
                  </a:schemeClr>
                </a:solidFill>
                <a:latin typeface="Arial" pitchFamily="34" charset="0"/>
                <a:cs typeface="Arial" pitchFamily="34" charset="0"/>
              </a:rPr>
              <a:t>мамлекеттик </a:t>
            </a:r>
            <a:r>
              <a:rPr lang="ky-KG" sz="700" dirty="0" smtClean="0">
                <a:solidFill>
                  <a:schemeClr val="accent1">
                    <a:lumMod val="75000"/>
                  </a:schemeClr>
                </a:solidFill>
                <a:latin typeface="Arial" pitchFamily="34" charset="0"/>
                <a:cs typeface="Arial" pitchFamily="34" charset="0"/>
              </a:rPr>
              <a:t>кызматы</a:t>
            </a:r>
            <a:endParaRPr lang="ru-RU" sz="700" dirty="0">
              <a:solidFill>
                <a:schemeClr val="accent1">
                  <a:lumMod val="75000"/>
                </a:schemeClr>
              </a:solidFill>
              <a:latin typeface="Arial" pitchFamily="34" charset="0"/>
              <a:cs typeface="Arial" pitchFamily="34" charset="0"/>
            </a:endParaRPr>
          </a:p>
        </p:txBody>
      </p:sp>
      <p:sp>
        <p:nvSpPr>
          <p:cNvPr id="31" name="Прямоугольник 30"/>
          <p:cNvSpPr/>
          <p:nvPr/>
        </p:nvSpPr>
        <p:spPr>
          <a:xfrm>
            <a:off x="251440" y="5661860"/>
            <a:ext cx="6394132" cy="2870016"/>
          </a:xfrm>
          <a:prstGeom prst="rect">
            <a:avLst/>
          </a:prstGeom>
        </p:spPr>
        <p:txBody>
          <a:bodyPr wrap="square">
            <a:spAutoFit/>
          </a:bodyPr>
          <a:lstStyle/>
          <a:p>
            <a:pPr algn="just"/>
            <a:r>
              <a:rPr lang="ru-RU" sz="1200" b="1" dirty="0" smtClean="0">
                <a:solidFill>
                  <a:schemeClr val="accent1">
                    <a:lumMod val="50000"/>
                  </a:schemeClr>
                </a:solidFill>
                <a:latin typeface="Arial Narrow" pitchFamily="34" charset="0"/>
              </a:rPr>
              <a:t>2017-жылдын 23-мартында </a:t>
            </a:r>
            <a:r>
              <a:rPr lang="ru-RU" sz="1200" dirty="0" smtClean="0">
                <a:latin typeface="Arial Narrow" pitchFamily="34" charset="0"/>
              </a:rPr>
              <a:t>курамы Кыргыз Республикасынын Өкмөтүнүн 2012-жылдын 28-майындагы № 324 токтому менен бекитилген Кылмыштуу </a:t>
            </a:r>
            <a:r>
              <a:rPr lang="ru-RU" sz="1200" dirty="0">
                <a:latin typeface="Arial Narrow" pitchFamily="34" charset="0"/>
              </a:rPr>
              <a:t>кирешелерди легализациялоого (адалдоого) жана террористтик же экстремисттик ишти каржылоого каршы аракеттенүү маселелери боюнча комиссиянын </a:t>
            </a:r>
            <a:r>
              <a:rPr lang="ru-RU" sz="1200" dirty="0" smtClean="0">
                <a:latin typeface="Arial Narrow" pitchFamily="34" charset="0"/>
              </a:rPr>
              <a:t>4-жыйыны болуп өттү. Комиссиянын жыйынында төмөнкү маселелер каралды:</a:t>
            </a:r>
            <a:endParaRPr lang="ru-RU" sz="1200" dirty="0">
              <a:latin typeface="Arial Narrow" pitchFamily="34" charset="0"/>
            </a:endParaRPr>
          </a:p>
          <a:p>
            <a:pPr marL="228600" indent="-228600" algn="just">
              <a:spcBef>
                <a:spcPts val="300"/>
              </a:spcBef>
              <a:spcAft>
                <a:spcPts val="300"/>
              </a:spcAft>
              <a:buFont typeface="+mj-lt"/>
              <a:buAutoNum type="arabicPeriod"/>
            </a:pPr>
            <a:r>
              <a:rPr lang="ru-RU" sz="1200" dirty="0" smtClean="0">
                <a:latin typeface="Arial Narrow" pitchFamily="34" charset="0"/>
              </a:rPr>
              <a:t>2017-жылдын 27-мартынан 6-апрелине чейинки мезгилинде Кылмыштуу кирешелерди легализациялоого жана терроризмди каржылоого каршы аракеттенүү боюнча евразиялык топтун баалоочу эксперттеринин сыртка чыгып өткөрүү миссиясына даярдык көрүүнүн жүрүшү тууралуу;</a:t>
            </a:r>
            <a:endParaRPr lang="ru-RU" sz="1200" dirty="0">
              <a:latin typeface="Arial Narrow" pitchFamily="34" charset="0"/>
            </a:endParaRPr>
          </a:p>
          <a:p>
            <a:pPr marL="228600" indent="-228600" algn="just">
              <a:spcBef>
                <a:spcPts val="300"/>
              </a:spcBef>
              <a:spcAft>
                <a:spcPts val="300"/>
              </a:spcAft>
              <a:buFont typeface="+mj-lt"/>
              <a:buAutoNum type="arabicPeriod"/>
            </a:pPr>
            <a:r>
              <a:rPr lang="ru-RU" sz="1200" dirty="0" smtClean="0">
                <a:latin typeface="Arial Narrow" pitchFamily="34" charset="0"/>
              </a:rPr>
              <a:t>2017-жылдын 22-майынан 26-майына чейинки мезгилинде Бишкек шаарында ЕАТтын жумушчу топторунун жыйындарын жана 26-Пленардык жыйынын, ошондой эле Көз карандысыз Мамлекеттердин Шериктештигине катышкан мамлекеттердин Финансылык чалгындоо бөлүмдөрүнүн жетекчилер кеңешинин жумушчу топторунун жыйындарын жана 9-жыйынын өткөрүүгө даярдык көрүү боюнча чаралар тууралуу;</a:t>
            </a:r>
            <a:endParaRPr lang="ru-RU" sz="1200" dirty="0">
              <a:latin typeface="Arial Narrow" pitchFamily="34" charset="0"/>
            </a:endParaRPr>
          </a:p>
          <a:p>
            <a:pPr marL="228600" indent="-228600" algn="just">
              <a:spcBef>
                <a:spcPts val="300"/>
              </a:spcBef>
              <a:spcAft>
                <a:spcPts val="300"/>
              </a:spcAft>
              <a:buFont typeface="+mj-lt"/>
              <a:buAutoNum type="arabicPeriod"/>
            </a:pPr>
            <a:r>
              <a:rPr lang="ru-RU" sz="1200" dirty="0" smtClean="0">
                <a:latin typeface="Arial Narrow" pitchFamily="34" charset="0"/>
              </a:rPr>
              <a:t>Кылмыштуу кирешелерди легализациялоо (адалдоо) жана террористтик ишти каржылоо тобокелдиктерин баалоонун жыйынтыктары жөнүндө.</a:t>
            </a:r>
            <a:endParaRPr lang="ru-RU" sz="1200" dirty="0">
              <a:latin typeface="Arial Narrow" pitchFamily="34" charset="0"/>
            </a:endParaRPr>
          </a:p>
        </p:txBody>
      </p:sp>
      <p:sp>
        <p:nvSpPr>
          <p:cNvPr id="15" name="TextBox 14"/>
          <p:cNvSpPr txBox="1"/>
          <p:nvPr/>
        </p:nvSpPr>
        <p:spPr>
          <a:xfrm>
            <a:off x="276716" y="900885"/>
            <a:ext cx="1628972" cy="276999"/>
          </a:xfrm>
          <a:prstGeom prst="rect">
            <a:avLst/>
          </a:prstGeom>
          <a:noFill/>
        </p:spPr>
        <p:txBody>
          <a:bodyPr wrap="none" rtlCol="0">
            <a:spAutoFit/>
          </a:bodyPr>
          <a:lstStyle/>
          <a:p>
            <a:r>
              <a:rPr lang="ru-RU" sz="1200" b="1" dirty="0" smtClean="0">
                <a:solidFill>
                  <a:schemeClr val="tx1">
                    <a:lumMod val="85000"/>
                    <a:lumOff val="15000"/>
                  </a:schemeClr>
                </a:solidFill>
                <a:latin typeface="Arial Narrow" pitchFamily="34" charset="0"/>
              </a:rPr>
              <a:t>Комиссиянын курамы:</a:t>
            </a:r>
            <a:endParaRPr lang="ru-RU" sz="1200" b="1" dirty="0">
              <a:solidFill>
                <a:schemeClr val="tx1">
                  <a:lumMod val="85000"/>
                  <a:lumOff val="15000"/>
                </a:schemeClr>
              </a:solidFill>
              <a:latin typeface="Arial Narrow"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4173564387"/>
              </p:ext>
            </p:extLst>
          </p:nvPr>
        </p:nvGraphicFramePr>
        <p:xfrm>
          <a:off x="318151" y="1288323"/>
          <a:ext cx="6279203" cy="4017645"/>
        </p:xfrm>
        <a:graphic>
          <a:graphicData uri="http://schemas.openxmlformats.org/drawingml/2006/table">
            <a:tbl>
              <a:tblPr/>
              <a:tblGrid>
                <a:gridCol w="1566335">
                  <a:extLst>
                    <a:ext uri="{9D8B030D-6E8A-4147-A177-3AD203B41FA5}">
                      <a16:colId xmlns:a16="http://schemas.microsoft.com/office/drawing/2014/main" val="769185260"/>
                    </a:ext>
                  </a:extLst>
                </a:gridCol>
                <a:gridCol w="1289108">
                  <a:extLst>
                    <a:ext uri="{9D8B030D-6E8A-4147-A177-3AD203B41FA5}">
                      <a16:colId xmlns:a16="http://schemas.microsoft.com/office/drawing/2014/main" val="489072947"/>
                    </a:ext>
                  </a:extLst>
                </a:gridCol>
                <a:gridCol w="3423760">
                  <a:extLst>
                    <a:ext uri="{9D8B030D-6E8A-4147-A177-3AD203B41FA5}">
                      <a16:colId xmlns:a16="http://schemas.microsoft.com/office/drawing/2014/main" val="362901383"/>
                    </a:ext>
                  </a:extLst>
                </a:gridCol>
              </a:tblGrid>
              <a:tr h="100024">
                <a:tc>
                  <a:txBody>
                    <a:bodyPr/>
                    <a:lstStyle/>
                    <a:p>
                      <a:pPr algn="ctr" rtl="0" fontAlgn="t"/>
                      <a:r>
                        <a:rPr lang="ky-KG" sz="1100" b="1" i="0" u="none" strike="noStrike" dirty="0" smtClean="0">
                          <a:solidFill>
                            <a:srgbClr val="262626"/>
                          </a:solidFill>
                          <a:effectLst/>
                          <a:latin typeface="Arial Narrow" panose="020B0606020202030204" pitchFamily="34" charset="0"/>
                        </a:rPr>
                        <a:t>Аталышы</a:t>
                      </a:r>
                      <a:endParaRPr lang="ru-RU" sz="1100" b="1" i="0" u="none" strike="noStrike" dirty="0">
                        <a:solidFill>
                          <a:srgbClr val="262626"/>
                        </a:solidFill>
                        <a:effectLst/>
                        <a:latin typeface="Arial Narrow" panose="020B0606020202030204" pitchFamily="34" charset="0"/>
                      </a:endParaRP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100" b="1" i="0" u="none" strike="noStrike" dirty="0" smtClean="0">
                          <a:solidFill>
                            <a:srgbClr val="262626"/>
                          </a:solidFill>
                          <a:effectLst/>
                          <a:latin typeface="Arial Narrow" panose="020B0606020202030204" pitchFamily="34" charset="0"/>
                        </a:rPr>
                        <a:t>Кызматы</a:t>
                      </a:r>
                      <a:endParaRPr lang="ru-RU" sz="1100" b="1" i="0" u="none" strike="noStrike" dirty="0">
                        <a:solidFill>
                          <a:srgbClr val="262626"/>
                        </a:solidFill>
                        <a:effectLst/>
                        <a:latin typeface="Arial Narrow" panose="020B0606020202030204" pitchFamily="34" charset="0"/>
                      </a:endParaRP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100" b="1" i="0" u="none" strike="noStrike" dirty="0" smtClean="0">
                          <a:solidFill>
                            <a:srgbClr val="262626"/>
                          </a:solidFill>
                          <a:effectLst/>
                          <a:latin typeface="Arial Narrow" panose="020B0606020202030204" pitchFamily="34" charset="0"/>
                        </a:rPr>
                        <a:t>Мамлекеттик </a:t>
                      </a:r>
                      <a:r>
                        <a:rPr lang="ru-RU" sz="1100" b="1" i="0" u="none" strike="noStrike" dirty="0">
                          <a:solidFill>
                            <a:srgbClr val="262626"/>
                          </a:solidFill>
                          <a:effectLst/>
                          <a:latin typeface="Arial Narrow" panose="020B0606020202030204" pitchFamily="34" charset="0"/>
                        </a:rPr>
                        <a:t>орган</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897557"/>
                  </a:ext>
                </a:extLst>
              </a:tr>
              <a:tr h="100024">
                <a:tc>
                  <a:txBody>
                    <a:bodyPr/>
                    <a:lstStyle/>
                    <a:p>
                      <a:pPr algn="l" rtl="0" fontAlgn="t"/>
                      <a:r>
                        <a:rPr lang="ru-RU" sz="1100" b="0" i="0" u="none" strike="noStrike" dirty="0" smtClean="0">
                          <a:solidFill>
                            <a:srgbClr val="262626"/>
                          </a:solidFill>
                          <a:effectLst/>
                          <a:latin typeface="Arial Narrow" panose="020B0606020202030204" pitchFamily="34" charset="0"/>
                        </a:rPr>
                        <a:t>Төрага</a:t>
                      </a:r>
                      <a:endParaRPr lang="ru-RU" sz="1100" b="0" i="0" u="none" strike="noStrike" dirty="0">
                        <a:solidFill>
                          <a:srgbClr val="262626"/>
                        </a:solidFill>
                        <a:effectLst/>
                        <a:latin typeface="Arial Narrow" panose="020B0606020202030204" pitchFamily="34" charset="0"/>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t"/>
                      <a:r>
                        <a:rPr lang="ru-RU" sz="1100" b="0" i="0" u="none" strike="noStrike">
                          <a:solidFill>
                            <a:srgbClr val="262626"/>
                          </a:solidFill>
                          <a:effectLst/>
                          <a:latin typeface="Arial Narrow" panose="020B0606020202030204" pitchFamily="34" charset="0"/>
                        </a:rPr>
                        <a:t>Премьер-министр </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t"/>
                      <a:r>
                        <a:rPr lang="ru-RU" sz="1100" b="0" i="0" u="none" strike="noStrike" dirty="0" smtClean="0">
                          <a:solidFill>
                            <a:srgbClr val="262626"/>
                          </a:solidFill>
                          <a:effectLst/>
                          <a:latin typeface="Arial Narrow" panose="020B0606020202030204" pitchFamily="34" charset="0"/>
                        </a:rPr>
                        <a:t>Кыргыз Республикасынын Өкмөтүнүн башчысы</a:t>
                      </a:r>
                      <a:endParaRPr lang="ru-RU" sz="1100" b="0" i="0" u="none" strike="noStrike" dirty="0">
                        <a:solidFill>
                          <a:srgbClr val="262626"/>
                        </a:solidFill>
                        <a:effectLst/>
                        <a:latin typeface="Arial Narrow" panose="020B0606020202030204" pitchFamily="34" charset="0"/>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17564683"/>
                  </a:ext>
                </a:extLst>
              </a:tr>
              <a:tr h="170040">
                <a:tc>
                  <a:txBody>
                    <a:bodyPr/>
                    <a:lstStyle/>
                    <a:p>
                      <a:pPr algn="l" rtl="0" fontAlgn="t"/>
                      <a:r>
                        <a:rPr lang="ru-RU" sz="1100" b="0" i="0" u="none" strike="noStrike" dirty="0" smtClean="0">
                          <a:solidFill>
                            <a:srgbClr val="262626"/>
                          </a:solidFill>
                          <a:effectLst/>
                          <a:latin typeface="Arial Narrow" panose="020B0606020202030204" pitchFamily="34" charset="0"/>
                        </a:rPr>
                        <a:t>Төраганын орун</a:t>
                      </a:r>
                      <a:r>
                        <a:rPr lang="ru-RU" sz="1100" b="0" i="0" u="none" strike="noStrike" baseline="0" dirty="0" smtClean="0">
                          <a:solidFill>
                            <a:srgbClr val="262626"/>
                          </a:solidFill>
                          <a:effectLst/>
                          <a:latin typeface="Arial Narrow" panose="020B0606020202030204" pitchFamily="34" charset="0"/>
                        </a:rPr>
                        <a:t> басары</a:t>
                      </a:r>
                      <a:endParaRPr lang="ru-RU" sz="1100" b="0" i="0" u="none" strike="noStrike" dirty="0">
                        <a:solidFill>
                          <a:srgbClr val="262626"/>
                        </a:solidFill>
                        <a:effectLst/>
                        <a:latin typeface="Arial Narrow" panose="020B0606020202030204" pitchFamily="34" charset="0"/>
                      </a:endParaRP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t"/>
                      <a:r>
                        <a:rPr lang="ru-RU" sz="1100" b="0" i="0" u="none" strike="noStrike" dirty="0" smtClean="0">
                          <a:solidFill>
                            <a:srgbClr val="262626"/>
                          </a:solidFill>
                          <a:effectLst/>
                          <a:latin typeface="Arial Narrow" panose="020B0606020202030204" pitchFamily="34" charset="0"/>
                        </a:rPr>
                        <a:t>Төрага </a:t>
                      </a:r>
                      <a:endParaRPr lang="ru-RU" sz="1100" b="0" i="0" u="none" strike="noStrike" dirty="0">
                        <a:solidFill>
                          <a:srgbClr val="262626"/>
                        </a:solidFill>
                        <a:effectLst/>
                        <a:latin typeface="Arial Narrow" panose="020B0606020202030204" pitchFamily="34" charset="0"/>
                      </a:endParaRP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t"/>
                      <a:r>
                        <a:rPr lang="ru-RU" sz="1100" b="0" i="0" u="none" strike="noStrike" dirty="0" smtClean="0">
                          <a:solidFill>
                            <a:srgbClr val="262626"/>
                          </a:solidFill>
                          <a:effectLst/>
                          <a:latin typeface="Arial Narrow" panose="020B0606020202030204" pitchFamily="34" charset="0"/>
                        </a:rPr>
                        <a:t>Кыргыз Республикасынын Өкмөтүнө караштуу Финансылык чалгындоо мамлекеттик кызматы</a:t>
                      </a:r>
                      <a:endParaRPr lang="ru-RU" sz="1100" b="0" i="0" u="none" strike="noStrike" dirty="0">
                        <a:solidFill>
                          <a:srgbClr val="262626"/>
                        </a:solidFill>
                        <a:effectLst/>
                        <a:latin typeface="Arial Narrow" panose="020B0606020202030204" pitchFamily="34" charset="0"/>
                      </a:endParaRP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932771"/>
                  </a:ext>
                </a:extLst>
              </a:tr>
              <a:tr h="100024">
                <a:tc>
                  <a:txBody>
                    <a:bodyPr/>
                    <a:lstStyle/>
                    <a:p>
                      <a:pPr algn="l" rtl="0" fontAlgn="t"/>
                      <a:r>
                        <a:rPr lang="ru-RU" sz="1100" b="0" i="0" u="none" strike="noStrike" dirty="0" smtClean="0">
                          <a:solidFill>
                            <a:srgbClr val="262626"/>
                          </a:solidFill>
                          <a:effectLst/>
                          <a:latin typeface="Arial Narrow" panose="020B0606020202030204" pitchFamily="34" charset="0"/>
                        </a:rPr>
                        <a:t>Комиссиянын мүчөлөрү</a:t>
                      </a:r>
                      <a:endParaRPr lang="ru-RU" sz="1100" b="0" i="0" u="none" strike="noStrike" dirty="0">
                        <a:solidFill>
                          <a:srgbClr val="262626"/>
                        </a:solidFill>
                        <a:effectLst/>
                        <a:latin typeface="Arial Narrow" panose="020B0606020202030204" pitchFamily="34" charset="0"/>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t"/>
                      <a:r>
                        <a:rPr lang="ru-RU" sz="1100" b="0" i="0" u="none" strike="noStrike" dirty="0" smtClean="0">
                          <a:solidFill>
                            <a:srgbClr val="262626"/>
                          </a:solidFill>
                          <a:effectLst/>
                          <a:latin typeface="Arial Narrow" panose="020B0606020202030204" pitchFamily="34" charset="0"/>
                        </a:rPr>
                        <a:t>Төрага</a:t>
                      </a:r>
                      <a:endParaRPr lang="ru-RU" sz="1100" b="0" i="0" u="none" strike="noStrike" dirty="0">
                        <a:solidFill>
                          <a:srgbClr val="262626"/>
                        </a:solidFill>
                        <a:effectLst/>
                        <a:latin typeface="Arial Narrow" panose="020B0606020202030204" pitchFamily="34" charset="0"/>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t"/>
                      <a:r>
                        <a:rPr lang="ru-RU" sz="1100" b="0" i="0" u="none" strike="noStrike" dirty="0" smtClean="0">
                          <a:solidFill>
                            <a:srgbClr val="262626"/>
                          </a:solidFill>
                          <a:effectLst/>
                          <a:latin typeface="Arial Narrow" panose="020B0606020202030204" pitchFamily="34" charset="0"/>
                        </a:rPr>
                        <a:t>Кыргыз Республикасынын Улуттук</a:t>
                      </a:r>
                      <a:r>
                        <a:rPr lang="ru-RU" sz="1100" b="0" i="0" u="none" strike="noStrike" baseline="0" dirty="0" smtClean="0">
                          <a:solidFill>
                            <a:srgbClr val="262626"/>
                          </a:solidFill>
                          <a:effectLst/>
                          <a:latin typeface="Arial Narrow" panose="020B0606020202030204" pitchFamily="34" charset="0"/>
                        </a:rPr>
                        <a:t> банкы</a:t>
                      </a:r>
                      <a:endParaRPr lang="ru-RU" sz="1100" b="0" i="0" u="none" strike="noStrike" dirty="0">
                        <a:solidFill>
                          <a:srgbClr val="262626"/>
                        </a:solidFill>
                        <a:effectLst/>
                        <a:latin typeface="Arial Narrow" panose="020B0606020202030204" pitchFamily="34" charset="0"/>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95125495"/>
                  </a:ext>
                </a:extLst>
              </a:tr>
              <a:tr h="149035">
                <a:tc>
                  <a:txBody>
                    <a:bodyPr/>
                    <a:lstStyle/>
                    <a:p>
                      <a:pPr algn="l" fontAlgn="t"/>
                      <a:endParaRPr lang="ru-RU" sz="1100" b="0" i="0" u="none" strike="noStrike">
                        <a:solidFill>
                          <a:srgbClr val="000000"/>
                        </a:solidFill>
                        <a:effectLst/>
                        <a:latin typeface="Arial Narrow" panose="020B0606020202030204" pitchFamily="34" charset="0"/>
                      </a:endParaRPr>
                    </a:p>
                  </a:txBody>
                  <a:tcPr marL="9525" marR="9525" marT="9525" marB="0">
                    <a:lnL>
                      <a:noFill/>
                    </a:lnL>
                    <a:lnR>
                      <a:noFill/>
                    </a:lnR>
                    <a:lnT>
                      <a:noFill/>
                    </a:lnT>
                    <a:lnB>
                      <a:noFill/>
                    </a:lnB>
                  </a:tcPr>
                </a:tc>
                <a:tc>
                  <a:txBody>
                    <a:bodyPr/>
                    <a:lstStyle/>
                    <a:p>
                      <a:pPr algn="l" rtl="0" fontAlgn="t"/>
                      <a:r>
                        <a:rPr lang="ru-RU" sz="1100" b="0" i="0" u="none" strike="noStrike" dirty="0" smtClean="0">
                          <a:solidFill>
                            <a:srgbClr val="262626"/>
                          </a:solidFill>
                          <a:effectLst/>
                          <a:latin typeface="Arial Narrow" panose="020B0606020202030204" pitchFamily="34" charset="0"/>
                        </a:rPr>
                        <a:t>Төрага </a:t>
                      </a:r>
                      <a:endParaRPr lang="ru-RU" sz="1100" b="0" i="0" u="none" strike="noStrike" dirty="0">
                        <a:solidFill>
                          <a:srgbClr val="262626"/>
                        </a:solidFill>
                        <a:effectLst/>
                        <a:latin typeface="Arial Narrow" panose="020B0606020202030204" pitchFamily="34" charset="0"/>
                      </a:endParaRPr>
                    </a:p>
                  </a:txBody>
                  <a:tcPr marL="9525" marR="9525" marT="9525" marB="0">
                    <a:lnL>
                      <a:noFill/>
                    </a:lnL>
                    <a:lnR>
                      <a:noFill/>
                    </a:lnR>
                    <a:lnT>
                      <a:noFill/>
                    </a:lnT>
                    <a:lnB>
                      <a:noFill/>
                    </a:lnB>
                  </a:tcPr>
                </a:tc>
                <a:tc>
                  <a:txBody>
                    <a:bodyPr/>
                    <a:lstStyle/>
                    <a:p>
                      <a:pPr algn="l" rtl="0" fontAlgn="t"/>
                      <a:r>
                        <a:rPr lang="ru-RU" sz="1100" b="0" i="0" u="none" strike="noStrike" dirty="0" smtClean="0">
                          <a:solidFill>
                            <a:srgbClr val="262626"/>
                          </a:solidFill>
                          <a:effectLst/>
                          <a:latin typeface="Arial Narrow" panose="020B0606020202030204" pitchFamily="34" charset="0"/>
                        </a:rPr>
                        <a:t>Кыргыз Республикасынын Эсептөө палатасы</a:t>
                      </a:r>
                      <a:endParaRPr lang="ru-RU" sz="1100" b="0" i="0" u="none" strike="noStrike" dirty="0">
                        <a:solidFill>
                          <a:srgbClr val="262626"/>
                        </a:solidFill>
                        <a:effectLst/>
                        <a:latin typeface="Arial Narrow" panose="020B0606020202030204" pitchFamily="34" charset="0"/>
                      </a:endParaRPr>
                    </a:p>
                  </a:txBody>
                  <a:tcPr marL="9525" marR="9525" marT="9525" marB="0">
                    <a:lnL>
                      <a:noFill/>
                    </a:lnL>
                    <a:lnR>
                      <a:noFill/>
                    </a:lnR>
                    <a:lnT>
                      <a:noFill/>
                    </a:lnT>
                    <a:lnB>
                      <a:noFill/>
                    </a:lnB>
                  </a:tcPr>
                </a:tc>
                <a:extLst>
                  <a:ext uri="{0D108BD9-81ED-4DB2-BD59-A6C34878D82A}">
                    <a16:rowId xmlns:a16="http://schemas.microsoft.com/office/drawing/2014/main" val="3851847366"/>
                  </a:ext>
                </a:extLst>
              </a:tr>
              <a:tr h="149035">
                <a:tc>
                  <a:txBody>
                    <a:bodyPr/>
                    <a:lstStyle/>
                    <a:p>
                      <a:pPr algn="l" fontAlgn="t"/>
                      <a:endParaRPr lang="ru-RU" sz="1100" b="0" i="0" u="none" strike="noStrike">
                        <a:solidFill>
                          <a:srgbClr val="000000"/>
                        </a:solidFill>
                        <a:effectLst/>
                        <a:latin typeface="Arial Narrow" panose="020B0606020202030204" pitchFamily="34" charset="0"/>
                      </a:endParaRPr>
                    </a:p>
                  </a:txBody>
                  <a:tcPr marL="9525" marR="9525" marT="9525" marB="0">
                    <a:lnL>
                      <a:noFill/>
                    </a:lnL>
                    <a:lnR>
                      <a:noFill/>
                    </a:lnR>
                    <a:lnT>
                      <a:noFill/>
                    </a:lnT>
                    <a:lnB>
                      <a:noFill/>
                    </a:lnB>
                  </a:tcPr>
                </a:tc>
                <a:tc>
                  <a:txBody>
                    <a:bodyPr/>
                    <a:lstStyle/>
                    <a:p>
                      <a:pPr algn="l" rtl="0" fontAlgn="t"/>
                      <a:r>
                        <a:rPr lang="ru-RU" sz="1100" b="0" i="0" u="none" strike="noStrike" dirty="0" smtClean="0">
                          <a:solidFill>
                            <a:srgbClr val="262626"/>
                          </a:solidFill>
                          <a:effectLst/>
                          <a:latin typeface="Arial Narrow" panose="020B0606020202030204" pitchFamily="34" charset="0"/>
                        </a:rPr>
                        <a:t>Башкы </a:t>
                      </a:r>
                      <a:r>
                        <a:rPr lang="ru-RU" sz="1100" b="0" i="0" u="none" strike="noStrike" dirty="0">
                          <a:solidFill>
                            <a:srgbClr val="262626"/>
                          </a:solidFill>
                          <a:effectLst/>
                          <a:latin typeface="Arial Narrow" panose="020B0606020202030204" pitchFamily="34" charset="0"/>
                        </a:rPr>
                        <a:t>прокурор</a:t>
                      </a:r>
                    </a:p>
                  </a:txBody>
                  <a:tcPr marL="9525" marR="9525" marT="9525" marB="0">
                    <a:lnL>
                      <a:noFill/>
                    </a:lnL>
                    <a:lnR>
                      <a:noFill/>
                    </a:lnR>
                    <a:lnT>
                      <a:noFill/>
                    </a:lnT>
                    <a:lnB>
                      <a:noFill/>
                    </a:lnB>
                  </a:tcPr>
                </a:tc>
                <a:tc>
                  <a:txBody>
                    <a:bodyPr/>
                    <a:lstStyle/>
                    <a:p>
                      <a:pPr algn="l" rtl="0" fontAlgn="t"/>
                      <a:r>
                        <a:rPr lang="ru-RU" sz="1100" b="0" i="0" u="none" strike="noStrike" dirty="0" smtClean="0">
                          <a:solidFill>
                            <a:srgbClr val="262626"/>
                          </a:solidFill>
                          <a:effectLst/>
                          <a:latin typeface="Arial Narrow" panose="020B0606020202030204" pitchFamily="34" charset="0"/>
                        </a:rPr>
                        <a:t>Кыргыз Республикасынын Башкы прокуратурасы</a:t>
                      </a:r>
                      <a:endParaRPr lang="ru-RU" sz="1100" b="0" i="0" u="none" strike="noStrike" dirty="0">
                        <a:solidFill>
                          <a:srgbClr val="262626"/>
                        </a:solidFill>
                        <a:effectLst/>
                        <a:latin typeface="Arial Narrow" panose="020B0606020202030204" pitchFamily="34" charset="0"/>
                      </a:endParaRPr>
                    </a:p>
                  </a:txBody>
                  <a:tcPr marL="9525" marR="9525" marT="9525" marB="0">
                    <a:lnL>
                      <a:noFill/>
                    </a:lnL>
                    <a:lnR>
                      <a:noFill/>
                    </a:lnR>
                    <a:lnT>
                      <a:noFill/>
                    </a:lnT>
                    <a:lnB>
                      <a:noFill/>
                    </a:lnB>
                  </a:tcPr>
                </a:tc>
                <a:extLst>
                  <a:ext uri="{0D108BD9-81ED-4DB2-BD59-A6C34878D82A}">
                    <a16:rowId xmlns:a16="http://schemas.microsoft.com/office/drawing/2014/main" val="1238794050"/>
                  </a:ext>
                </a:extLst>
              </a:tr>
              <a:tr h="149035">
                <a:tc>
                  <a:txBody>
                    <a:bodyPr/>
                    <a:lstStyle/>
                    <a:p>
                      <a:pPr algn="l" fontAlgn="t"/>
                      <a:endParaRPr lang="ru-RU" sz="1100" b="0" i="0" u="none" strike="noStrike">
                        <a:solidFill>
                          <a:srgbClr val="000000"/>
                        </a:solidFill>
                        <a:effectLst/>
                        <a:latin typeface="Arial Narrow" panose="020B0606020202030204" pitchFamily="34" charset="0"/>
                      </a:endParaRPr>
                    </a:p>
                  </a:txBody>
                  <a:tcPr marL="9525" marR="9525" marT="9525" marB="0">
                    <a:lnL>
                      <a:noFill/>
                    </a:lnL>
                    <a:lnR>
                      <a:noFill/>
                    </a:lnR>
                    <a:lnT>
                      <a:noFill/>
                    </a:lnT>
                    <a:lnB>
                      <a:noFill/>
                    </a:lnB>
                  </a:tcPr>
                </a:tc>
                <a:tc>
                  <a:txBody>
                    <a:bodyPr/>
                    <a:lstStyle/>
                    <a:p>
                      <a:pPr algn="l" rtl="0" fontAlgn="t"/>
                      <a:r>
                        <a:rPr lang="ru-RU" sz="1100" b="0" i="0" u="none" strike="noStrike" dirty="0" smtClean="0">
                          <a:solidFill>
                            <a:srgbClr val="262626"/>
                          </a:solidFill>
                          <a:effectLst/>
                          <a:latin typeface="Arial Narrow" panose="020B0606020202030204" pitchFamily="34" charset="0"/>
                        </a:rPr>
                        <a:t>Төрага  </a:t>
                      </a:r>
                      <a:endParaRPr lang="ru-RU" sz="1100" b="0" i="0" u="none" strike="noStrike" dirty="0">
                        <a:solidFill>
                          <a:srgbClr val="262626"/>
                        </a:solidFill>
                        <a:effectLst/>
                        <a:latin typeface="Arial Narrow" panose="020B0606020202030204" pitchFamily="34" charset="0"/>
                      </a:endParaRPr>
                    </a:p>
                  </a:txBody>
                  <a:tcPr marL="9525" marR="9525" marT="9525" marB="0">
                    <a:lnL>
                      <a:noFill/>
                    </a:lnL>
                    <a:lnR>
                      <a:noFill/>
                    </a:lnR>
                    <a:lnT>
                      <a:noFill/>
                    </a:lnT>
                    <a:lnB>
                      <a:noFill/>
                    </a:lnB>
                  </a:tcPr>
                </a:tc>
                <a:tc>
                  <a:txBody>
                    <a:bodyPr/>
                    <a:lstStyle/>
                    <a:p>
                      <a:pPr algn="l" rtl="0" fontAlgn="t"/>
                      <a:r>
                        <a:rPr lang="ru-RU" sz="1100" b="0" i="0" u="none" strike="noStrike" dirty="0" smtClean="0">
                          <a:solidFill>
                            <a:srgbClr val="262626"/>
                          </a:solidFill>
                          <a:effectLst/>
                          <a:latin typeface="Arial Narrow" panose="020B0606020202030204" pitchFamily="34" charset="0"/>
                        </a:rPr>
                        <a:t>Кыргыз Республикасынын</a:t>
                      </a:r>
                      <a:r>
                        <a:rPr lang="ru-RU" sz="1100" b="0" i="0" u="none" strike="noStrike" baseline="0" dirty="0" smtClean="0">
                          <a:solidFill>
                            <a:srgbClr val="262626"/>
                          </a:solidFill>
                          <a:effectLst/>
                          <a:latin typeface="Arial Narrow" panose="020B0606020202030204" pitchFamily="34" charset="0"/>
                        </a:rPr>
                        <a:t> Жогорку Соту</a:t>
                      </a:r>
                      <a:endParaRPr lang="ru-RU" sz="1100" b="0" i="0" u="none" strike="noStrike" dirty="0">
                        <a:solidFill>
                          <a:srgbClr val="262626"/>
                        </a:solidFill>
                        <a:effectLst/>
                        <a:latin typeface="Arial Narrow" panose="020B0606020202030204" pitchFamily="34" charset="0"/>
                      </a:endParaRPr>
                    </a:p>
                  </a:txBody>
                  <a:tcPr marL="9525" marR="9525" marT="9525" marB="0">
                    <a:lnL>
                      <a:noFill/>
                    </a:lnL>
                    <a:lnR>
                      <a:noFill/>
                    </a:lnR>
                    <a:lnT>
                      <a:noFill/>
                    </a:lnT>
                    <a:lnB>
                      <a:noFill/>
                    </a:lnB>
                  </a:tcPr>
                </a:tc>
                <a:extLst>
                  <a:ext uri="{0D108BD9-81ED-4DB2-BD59-A6C34878D82A}">
                    <a16:rowId xmlns:a16="http://schemas.microsoft.com/office/drawing/2014/main" val="3730850890"/>
                  </a:ext>
                </a:extLst>
              </a:tr>
              <a:tr h="149035">
                <a:tc>
                  <a:txBody>
                    <a:bodyPr/>
                    <a:lstStyle/>
                    <a:p>
                      <a:pPr algn="l" fontAlgn="t"/>
                      <a:endParaRPr lang="ru-RU" sz="1100" b="0" i="0" u="none" strike="noStrike">
                        <a:solidFill>
                          <a:srgbClr val="000000"/>
                        </a:solidFill>
                        <a:effectLst/>
                        <a:latin typeface="Arial Narrow" panose="020B0606020202030204" pitchFamily="34" charset="0"/>
                      </a:endParaRPr>
                    </a:p>
                  </a:txBody>
                  <a:tcPr marL="9525" marR="9525" marT="9525" marB="0">
                    <a:lnL>
                      <a:noFill/>
                    </a:lnL>
                    <a:lnR>
                      <a:noFill/>
                    </a:lnR>
                    <a:lnT>
                      <a:noFill/>
                    </a:lnT>
                    <a:lnB>
                      <a:noFill/>
                    </a:lnB>
                  </a:tcPr>
                </a:tc>
                <a:tc>
                  <a:txBody>
                    <a:bodyPr/>
                    <a:lstStyle/>
                    <a:p>
                      <a:pPr algn="l" rtl="0" fontAlgn="t"/>
                      <a:r>
                        <a:rPr lang="ru-RU" sz="1100" b="0" i="0" u="none" strike="noStrike">
                          <a:solidFill>
                            <a:srgbClr val="262626"/>
                          </a:solidFill>
                          <a:effectLst/>
                          <a:latin typeface="Arial Narrow" panose="020B0606020202030204" pitchFamily="34" charset="0"/>
                        </a:rPr>
                        <a:t>Министр</a:t>
                      </a:r>
                    </a:p>
                  </a:txBody>
                  <a:tcPr marL="9525" marR="9525" marT="9525" marB="0">
                    <a:lnL>
                      <a:noFill/>
                    </a:lnL>
                    <a:lnR>
                      <a:noFill/>
                    </a:lnR>
                    <a:lnT>
                      <a:noFill/>
                    </a:lnT>
                    <a:lnB>
                      <a:noFill/>
                    </a:lnB>
                  </a:tcPr>
                </a:tc>
                <a:tc>
                  <a:txBody>
                    <a:bodyPr/>
                    <a:lstStyle/>
                    <a:p>
                      <a:pPr algn="l" rtl="0" fontAlgn="t"/>
                      <a:r>
                        <a:rPr lang="ru-RU" sz="1100" b="0" i="0" u="none" strike="noStrike" dirty="0" smtClean="0">
                          <a:solidFill>
                            <a:srgbClr val="262626"/>
                          </a:solidFill>
                          <a:effectLst/>
                          <a:latin typeface="Arial Narrow" panose="020B0606020202030204" pitchFamily="34" charset="0"/>
                        </a:rPr>
                        <a:t>Кыргыз Республикасынын Ички иштер министрлиги</a:t>
                      </a:r>
                      <a:endParaRPr lang="ru-RU" sz="1100" b="0" i="0" u="none" strike="noStrike" dirty="0">
                        <a:solidFill>
                          <a:srgbClr val="262626"/>
                        </a:solidFill>
                        <a:effectLst/>
                        <a:latin typeface="Arial Narrow" panose="020B0606020202030204" pitchFamily="34" charset="0"/>
                      </a:endParaRPr>
                    </a:p>
                  </a:txBody>
                  <a:tcPr marL="9525" marR="9525" marT="9525" marB="0">
                    <a:lnL>
                      <a:noFill/>
                    </a:lnL>
                    <a:lnR>
                      <a:noFill/>
                    </a:lnR>
                    <a:lnT>
                      <a:noFill/>
                    </a:lnT>
                    <a:lnB>
                      <a:noFill/>
                    </a:lnB>
                  </a:tcPr>
                </a:tc>
                <a:extLst>
                  <a:ext uri="{0D108BD9-81ED-4DB2-BD59-A6C34878D82A}">
                    <a16:rowId xmlns:a16="http://schemas.microsoft.com/office/drawing/2014/main" val="1099140244"/>
                  </a:ext>
                </a:extLst>
              </a:tr>
              <a:tr h="149035">
                <a:tc>
                  <a:txBody>
                    <a:bodyPr/>
                    <a:lstStyle/>
                    <a:p>
                      <a:pPr algn="l" fontAlgn="t"/>
                      <a:endParaRPr lang="ru-RU" sz="1100" b="0" i="0" u="none" strike="noStrike">
                        <a:solidFill>
                          <a:srgbClr val="000000"/>
                        </a:solidFill>
                        <a:effectLst/>
                        <a:latin typeface="Arial Narrow" panose="020B0606020202030204" pitchFamily="34" charset="0"/>
                      </a:endParaRPr>
                    </a:p>
                  </a:txBody>
                  <a:tcPr marL="9525" marR="9525" marT="9525" marB="0">
                    <a:lnL>
                      <a:noFill/>
                    </a:lnL>
                    <a:lnR>
                      <a:noFill/>
                    </a:lnR>
                    <a:lnT>
                      <a:noFill/>
                    </a:lnT>
                    <a:lnB>
                      <a:noFill/>
                    </a:lnB>
                  </a:tcPr>
                </a:tc>
                <a:tc>
                  <a:txBody>
                    <a:bodyPr/>
                    <a:lstStyle/>
                    <a:p>
                      <a:pPr algn="l" rtl="0" fontAlgn="t"/>
                      <a:r>
                        <a:rPr lang="ru-RU" sz="1100" b="0" i="0" u="none" strike="noStrike">
                          <a:solidFill>
                            <a:srgbClr val="262626"/>
                          </a:solidFill>
                          <a:effectLst/>
                          <a:latin typeface="Arial Narrow" panose="020B0606020202030204" pitchFamily="34" charset="0"/>
                        </a:rPr>
                        <a:t>Министр</a:t>
                      </a:r>
                    </a:p>
                  </a:txBody>
                  <a:tcPr marL="9525" marR="9525" marT="9525" marB="0">
                    <a:lnL>
                      <a:noFill/>
                    </a:lnL>
                    <a:lnR>
                      <a:noFill/>
                    </a:lnR>
                    <a:lnT>
                      <a:noFill/>
                    </a:lnT>
                    <a:lnB>
                      <a:noFill/>
                    </a:lnB>
                  </a:tcPr>
                </a:tc>
                <a:tc>
                  <a:txBody>
                    <a:bodyPr/>
                    <a:lstStyle/>
                    <a:p>
                      <a:pPr algn="l" rtl="0" fontAlgn="t"/>
                      <a:r>
                        <a:rPr lang="ru-RU" sz="1100" b="0" i="0" u="none" strike="noStrike" dirty="0" smtClean="0">
                          <a:solidFill>
                            <a:srgbClr val="262626"/>
                          </a:solidFill>
                          <a:effectLst/>
                          <a:latin typeface="Arial Narrow" panose="020B0606020202030204" pitchFamily="34" charset="0"/>
                        </a:rPr>
                        <a:t>Кыргыз Республикасынын Тышкы иштер министрлиги</a:t>
                      </a:r>
                      <a:endParaRPr lang="ru-RU" sz="1100" b="0" i="0" u="none" strike="noStrike" dirty="0">
                        <a:solidFill>
                          <a:srgbClr val="262626"/>
                        </a:solidFill>
                        <a:effectLst/>
                        <a:latin typeface="Arial Narrow" panose="020B0606020202030204" pitchFamily="34" charset="0"/>
                      </a:endParaRPr>
                    </a:p>
                  </a:txBody>
                  <a:tcPr marL="9525" marR="9525" marT="9525" marB="0">
                    <a:lnL>
                      <a:noFill/>
                    </a:lnL>
                    <a:lnR>
                      <a:noFill/>
                    </a:lnR>
                    <a:lnT>
                      <a:noFill/>
                    </a:lnT>
                    <a:lnB>
                      <a:noFill/>
                    </a:lnB>
                  </a:tcPr>
                </a:tc>
                <a:extLst>
                  <a:ext uri="{0D108BD9-81ED-4DB2-BD59-A6C34878D82A}">
                    <a16:rowId xmlns:a16="http://schemas.microsoft.com/office/drawing/2014/main" val="4127936049"/>
                  </a:ext>
                </a:extLst>
              </a:tr>
              <a:tr h="149035">
                <a:tc>
                  <a:txBody>
                    <a:bodyPr/>
                    <a:lstStyle/>
                    <a:p>
                      <a:pPr algn="l" fontAlgn="t"/>
                      <a:endParaRPr lang="ru-RU" sz="1100" b="0" i="0" u="none" strike="noStrike">
                        <a:solidFill>
                          <a:srgbClr val="000000"/>
                        </a:solidFill>
                        <a:effectLst/>
                        <a:latin typeface="Arial Narrow" panose="020B0606020202030204" pitchFamily="34" charset="0"/>
                      </a:endParaRPr>
                    </a:p>
                  </a:txBody>
                  <a:tcPr marL="9525" marR="9525" marT="9525" marB="0">
                    <a:lnL>
                      <a:noFill/>
                    </a:lnL>
                    <a:lnR>
                      <a:noFill/>
                    </a:lnR>
                    <a:lnT>
                      <a:noFill/>
                    </a:lnT>
                    <a:lnB>
                      <a:noFill/>
                    </a:lnB>
                  </a:tcPr>
                </a:tc>
                <a:tc>
                  <a:txBody>
                    <a:bodyPr/>
                    <a:lstStyle/>
                    <a:p>
                      <a:pPr algn="l" rtl="0" fontAlgn="t"/>
                      <a:r>
                        <a:rPr lang="ru-RU" sz="1100" b="0" i="0" u="none" strike="noStrike">
                          <a:solidFill>
                            <a:srgbClr val="262626"/>
                          </a:solidFill>
                          <a:effectLst/>
                          <a:latin typeface="Arial Narrow" panose="020B0606020202030204" pitchFamily="34" charset="0"/>
                        </a:rPr>
                        <a:t>Министр</a:t>
                      </a:r>
                    </a:p>
                  </a:txBody>
                  <a:tcPr marL="9525" marR="9525" marT="9525" marB="0">
                    <a:lnL>
                      <a:noFill/>
                    </a:lnL>
                    <a:lnR>
                      <a:noFill/>
                    </a:lnR>
                    <a:lnT>
                      <a:noFill/>
                    </a:lnT>
                    <a:lnB>
                      <a:noFill/>
                    </a:lnB>
                  </a:tcPr>
                </a:tc>
                <a:tc>
                  <a:txBody>
                    <a:bodyPr/>
                    <a:lstStyle/>
                    <a:p>
                      <a:pPr algn="l" rtl="0" fontAlgn="t"/>
                      <a:r>
                        <a:rPr lang="ru-RU" sz="1100" b="0" i="0" u="none" strike="noStrike" dirty="0" smtClean="0">
                          <a:solidFill>
                            <a:srgbClr val="262626"/>
                          </a:solidFill>
                          <a:effectLst/>
                          <a:latin typeface="Arial Narrow" panose="020B0606020202030204" pitchFamily="34" charset="0"/>
                        </a:rPr>
                        <a:t>Кыргыз Республикасынын Финансы министрлиги</a:t>
                      </a:r>
                      <a:endParaRPr lang="ru-RU" sz="1100" b="0" i="0" u="none" strike="noStrike" dirty="0">
                        <a:solidFill>
                          <a:srgbClr val="262626"/>
                        </a:solidFill>
                        <a:effectLst/>
                        <a:latin typeface="Arial Narrow" panose="020B0606020202030204" pitchFamily="34" charset="0"/>
                      </a:endParaRPr>
                    </a:p>
                  </a:txBody>
                  <a:tcPr marL="9525" marR="9525" marT="9525" marB="0">
                    <a:lnL>
                      <a:noFill/>
                    </a:lnL>
                    <a:lnR>
                      <a:noFill/>
                    </a:lnR>
                    <a:lnT>
                      <a:noFill/>
                    </a:lnT>
                    <a:lnB>
                      <a:noFill/>
                    </a:lnB>
                  </a:tcPr>
                </a:tc>
                <a:extLst>
                  <a:ext uri="{0D108BD9-81ED-4DB2-BD59-A6C34878D82A}">
                    <a16:rowId xmlns:a16="http://schemas.microsoft.com/office/drawing/2014/main" val="619226528"/>
                  </a:ext>
                </a:extLst>
              </a:tr>
              <a:tr h="149035">
                <a:tc>
                  <a:txBody>
                    <a:bodyPr/>
                    <a:lstStyle/>
                    <a:p>
                      <a:pPr algn="l" fontAlgn="t"/>
                      <a:endParaRPr lang="ru-RU" sz="1100" b="0" i="0" u="none" strike="noStrike">
                        <a:solidFill>
                          <a:srgbClr val="000000"/>
                        </a:solidFill>
                        <a:effectLst/>
                        <a:latin typeface="Arial Narrow" panose="020B0606020202030204" pitchFamily="34" charset="0"/>
                      </a:endParaRPr>
                    </a:p>
                  </a:txBody>
                  <a:tcPr marL="9525" marR="9525" marT="9525" marB="0">
                    <a:lnL>
                      <a:noFill/>
                    </a:lnL>
                    <a:lnR>
                      <a:noFill/>
                    </a:lnR>
                    <a:lnT>
                      <a:noFill/>
                    </a:lnT>
                    <a:lnB>
                      <a:noFill/>
                    </a:lnB>
                  </a:tcPr>
                </a:tc>
                <a:tc>
                  <a:txBody>
                    <a:bodyPr/>
                    <a:lstStyle/>
                    <a:p>
                      <a:pPr algn="l" rtl="0" fontAlgn="t"/>
                      <a:r>
                        <a:rPr lang="ru-RU" sz="1100" b="0" i="0" u="none" strike="noStrike">
                          <a:solidFill>
                            <a:srgbClr val="262626"/>
                          </a:solidFill>
                          <a:effectLst/>
                          <a:latin typeface="Arial Narrow" panose="020B0606020202030204" pitchFamily="34" charset="0"/>
                        </a:rPr>
                        <a:t>Министр</a:t>
                      </a:r>
                    </a:p>
                  </a:txBody>
                  <a:tcPr marL="9525" marR="9525" marT="9525" marB="0">
                    <a:lnL>
                      <a:noFill/>
                    </a:lnL>
                    <a:lnR>
                      <a:noFill/>
                    </a:lnR>
                    <a:lnT>
                      <a:noFill/>
                    </a:lnT>
                    <a:lnB>
                      <a:noFill/>
                    </a:lnB>
                  </a:tcPr>
                </a:tc>
                <a:tc>
                  <a:txBody>
                    <a:bodyPr/>
                    <a:lstStyle/>
                    <a:p>
                      <a:pPr algn="l" rtl="0" fontAlgn="t"/>
                      <a:r>
                        <a:rPr lang="ru-RU" sz="1100" b="0" i="0" u="none" strike="noStrike" dirty="0" smtClean="0">
                          <a:solidFill>
                            <a:srgbClr val="262626"/>
                          </a:solidFill>
                          <a:effectLst/>
                          <a:latin typeface="Arial Narrow" panose="020B0606020202030204" pitchFamily="34" charset="0"/>
                        </a:rPr>
                        <a:t>Кыргыз Республикасынын Юстиция</a:t>
                      </a:r>
                      <a:r>
                        <a:rPr lang="ru-RU" sz="1100" b="0" i="0" u="none" strike="noStrike" baseline="0" dirty="0" smtClean="0">
                          <a:solidFill>
                            <a:srgbClr val="262626"/>
                          </a:solidFill>
                          <a:effectLst/>
                          <a:latin typeface="Arial Narrow" panose="020B0606020202030204" pitchFamily="34" charset="0"/>
                        </a:rPr>
                        <a:t> министрлиги</a:t>
                      </a:r>
                      <a:endParaRPr lang="ru-RU" sz="1100" b="0" i="0" u="none" strike="noStrike" dirty="0">
                        <a:solidFill>
                          <a:srgbClr val="262626"/>
                        </a:solidFill>
                        <a:effectLst/>
                        <a:latin typeface="Arial Narrow" panose="020B0606020202030204" pitchFamily="34" charset="0"/>
                      </a:endParaRPr>
                    </a:p>
                  </a:txBody>
                  <a:tcPr marL="9525" marR="9525" marT="9525" marB="0">
                    <a:lnL>
                      <a:noFill/>
                    </a:lnL>
                    <a:lnR>
                      <a:noFill/>
                    </a:lnR>
                    <a:lnT>
                      <a:noFill/>
                    </a:lnT>
                    <a:lnB>
                      <a:noFill/>
                    </a:lnB>
                  </a:tcPr>
                </a:tc>
                <a:extLst>
                  <a:ext uri="{0D108BD9-81ED-4DB2-BD59-A6C34878D82A}">
                    <a16:rowId xmlns:a16="http://schemas.microsoft.com/office/drawing/2014/main" val="1035285372"/>
                  </a:ext>
                </a:extLst>
              </a:tr>
              <a:tr h="170040">
                <a:tc>
                  <a:txBody>
                    <a:bodyPr/>
                    <a:lstStyle/>
                    <a:p>
                      <a:pPr algn="l" fontAlgn="t"/>
                      <a:endParaRPr lang="ru-RU" sz="1100" b="0" i="0" u="none" strike="noStrike">
                        <a:solidFill>
                          <a:srgbClr val="000000"/>
                        </a:solidFill>
                        <a:effectLst/>
                        <a:latin typeface="Arial Narrow" panose="020B0606020202030204" pitchFamily="34" charset="0"/>
                      </a:endParaRPr>
                    </a:p>
                  </a:txBody>
                  <a:tcPr marL="9525" marR="9525" marT="9525" marB="0">
                    <a:lnL>
                      <a:noFill/>
                    </a:lnL>
                    <a:lnR>
                      <a:noFill/>
                    </a:lnR>
                    <a:lnT>
                      <a:noFill/>
                    </a:lnT>
                    <a:lnB>
                      <a:noFill/>
                    </a:lnB>
                  </a:tcPr>
                </a:tc>
                <a:tc>
                  <a:txBody>
                    <a:bodyPr/>
                    <a:lstStyle/>
                    <a:p>
                      <a:pPr algn="l" rtl="0" fontAlgn="t"/>
                      <a:r>
                        <a:rPr lang="ru-RU" sz="1100" b="0" i="0" u="none" strike="noStrike" dirty="0" smtClean="0">
                          <a:solidFill>
                            <a:srgbClr val="262626"/>
                          </a:solidFill>
                          <a:effectLst/>
                          <a:latin typeface="Arial Narrow" panose="020B0606020202030204" pitchFamily="34" charset="0"/>
                        </a:rPr>
                        <a:t>Төрага </a:t>
                      </a:r>
                      <a:endParaRPr lang="ru-RU" sz="1100" b="0" i="0" u="none" strike="noStrike" dirty="0">
                        <a:solidFill>
                          <a:srgbClr val="262626"/>
                        </a:solidFill>
                        <a:effectLst/>
                        <a:latin typeface="Arial Narrow" panose="020B0606020202030204" pitchFamily="34" charset="0"/>
                      </a:endParaRPr>
                    </a:p>
                  </a:txBody>
                  <a:tcPr marL="9525" marR="9525" marT="9525" marB="0">
                    <a:lnL>
                      <a:noFill/>
                    </a:lnL>
                    <a:lnR>
                      <a:noFill/>
                    </a:lnR>
                    <a:lnT>
                      <a:noFill/>
                    </a:lnT>
                    <a:lnB>
                      <a:noFill/>
                    </a:lnB>
                  </a:tcPr>
                </a:tc>
                <a:tc>
                  <a:txBody>
                    <a:bodyPr/>
                    <a:lstStyle/>
                    <a:p>
                      <a:pPr algn="l" rtl="0" fontAlgn="t"/>
                      <a:r>
                        <a:rPr lang="ru-RU" sz="1100" b="0" i="0" u="none" strike="noStrike" dirty="0" smtClean="0">
                          <a:solidFill>
                            <a:srgbClr val="262626"/>
                          </a:solidFill>
                          <a:effectLst/>
                          <a:latin typeface="Arial Narrow" panose="020B0606020202030204" pitchFamily="34" charset="0"/>
                        </a:rPr>
                        <a:t>Кыргыз Республикасынын</a:t>
                      </a:r>
                      <a:r>
                        <a:rPr lang="ru-RU" sz="1100" b="0" i="0" u="none" strike="noStrike" baseline="0" dirty="0" smtClean="0">
                          <a:solidFill>
                            <a:srgbClr val="262626"/>
                          </a:solidFill>
                          <a:effectLst/>
                          <a:latin typeface="Arial Narrow" panose="020B0606020202030204" pitchFamily="34" charset="0"/>
                        </a:rPr>
                        <a:t> Улуттук коопсуздук мамлекеттик</a:t>
                      </a:r>
                      <a:r>
                        <a:rPr lang="ru-RU" sz="1100" b="0" i="0" u="none" strike="noStrike" dirty="0" smtClean="0">
                          <a:solidFill>
                            <a:srgbClr val="262626"/>
                          </a:solidFill>
                          <a:effectLst/>
                          <a:latin typeface="Arial Narrow" panose="020B0606020202030204" pitchFamily="34" charset="0"/>
                        </a:rPr>
                        <a:t> комитети</a:t>
                      </a:r>
                      <a:endParaRPr lang="ru-RU" sz="1100" b="0" i="0" u="none" strike="noStrike" dirty="0">
                        <a:solidFill>
                          <a:srgbClr val="262626"/>
                        </a:solidFill>
                        <a:effectLst/>
                        <a:latin typeface="Arial Narrow" panose="020B0606020202030204" pitchFamily="34" charset="0"/>
                      </a:endParaRPr>
                    </a:p>
                  </a:txBody>
                  <a:tcPr marL="9525" marR="9525" marT="9525" marB="0">
                    <a:lnL>
                      <a:noFill/>
                    </a:lnL>
                    <a:lnR>
                      <a:noFill/>
                    </a:lnR>
                    <a:lnT>
                      <a:noFill/>
                    </a:lnT>
                    <a:lnB>
                      <a:noFill/>
                    </a:lnB>
                  </a:tcPr>
                </a:tc>
                <a:extLst>
                  <a:ext uri="{0D108BD9-81ED-4DB2-BD59-A6C34878D82A}">
                    <a16:rowId xmlns:a16="http://schemas.microsoft.com/office/drawing/2014/main" val="1342279854"/>
                  </a:ext>
                </a:extLst>
              </a:tr>
              <a:tr h="149035">
                <a:tc>
                  <a:txBody>
                    <a:bodyPr/>
                    <a:lstStyle/>
                    <a:p>
                      <a:pPr algn="l" fontAlgn="t"/>
                      <a:endParaRPr lang="ru-RU" sz="1100" b="0" i="0" u="none" strike="noStrike">
                        <a:solidFill>
                          <a:srgbClr val="000000"/>
                        </a:solidFill>
                        <a:effectLst/>
                        <a:latin typeface="Arial Narrow" panose="020B0606020202030204" pitchFamily="34" charset="0"/>
                      </a:endParaRPr>
                    </a:p>
                  </a:txBody>
                  <a:tcPr marL="9525" marR="9525" marT="9525" marB="0">
                    <a:lnL>
                      <a:noFill/>
                    </a:lnL>
                    <a:lnR>
                      <a:noFill/>
                    </a:lnR>
                    <a:lnT>
                      <a:noFill/>
                    </a:lnT>
                    <a:lnB>
                      <a:noFill/>
                    </a:lnB>
                  </a:tcPr>
                </a:tc>
                <a:tc>
                  <a:txBody>
                    <a:bodyPr/>
                    <a:lstStyle/>
                    <a:p>
                      <a:pPr algn="l" rtl="0" fontAlgn="t"/>
                      <a:r>
                        <a:rPr lang="ru-RU" sz="1100" b="0" i="0" u="none" strike="noStrike" dirty="0" smtClean="0">
                          <a:solidFill>
                            <a:srgbClr val="262626"/>
                          </a:solidFill>
                          <a:effectLst/>
                          <a:latin typeface="Arial Narrow" panose="020B0606020202030204" pitchFamily="34" charset="0"/>
                        </a:rPr>
                        <a:t>Төрага </a:t>
                      </a:r>
                      <a:endParaRPr lang="ru-RU" sz="1100" b="0" i="0" u="none" strike="noStrike" dirty="0">
                        <a:solidFill>
                          <a:srgbClr val="262626"/>
                        </a:solidFill>
                        <a:effectLst/>
                        <a:latin typeface="Arial Narrow" panose="020B0606020202030204" pitchFamily="34" charset="0"/>
                      </a:endParaRPr>
                    </a:p>
                  </a:txBody>
                  <a:tcPr marL="9525" marR="9525" marT="9525" marB="0">
                    <a:lnL>
                      <a:noFill/>
                    </a:lnL>
                    <a:lnR>
                      <a:noFill/>
                    </a:lnR>
                    <a:lnT>
                      <a:noFill/>
                    </a:lnT>
                    <a:lnB>
                      <a:noFill/>
                    </a:lnB>
                  </a:tcPr>
                </a:tc>
                <a:tc>
                  <a:txBody>
                    <a:bodyPr/>
                    <a:lstStyle/>
                    <a:p>
                      <a:pPr algn="l" rtl="0" fontAlgn="t"/>
                      <a:r>
                        <a:rPr lang="ky-KG" sz="1100" b="0" i="0" u="none" strike="noStrike" dirty="0" smtClean="0">
                          <a:solidFill>
                            <a:srgbClr val="262626"/>
                          </a:solidFill>
                          <a:effectLst/>
                          <a:latin typeface="Arial Narrow" panose="020B0606020202030204" pitchFamily="34" charset="0"/>
                        </a:rPr>
                        <a:t>Кыргыз Республикасынын Мамлекеттик бажы кызматы</a:t>
                      </a:r>
                      <a:endParaRPr lang="ru-RU" sz="1100" b="0" i="0" u="none" strike="noStrike" dirty="0">
                        <a:solidFill>
                          <a:srgbClr val="262626"/>
                        </a:solidFill>
                        <a:effectLst/>
                        <a:latin typeface="Arial Narrow" panose="020B0606020202030204" pitchFamily="34" charset="0"/>
                      </a:endParaRPr>
                    </a:p>
                  </a:txBody>
                  <a:tcPr marL="9525" marR="9525" marT="9525" marB="0">
                    <a:lnL>
                      <a:noFill/>
                    </a:lnL>
                    <a:lnR>
                      <a:noFill/>
                    </a:lnR>
                    <a:lnT>
                      <a:noFill/>
                    </a:lnT>
                    <a:lnB>
                      <a:noFill/>
                    </a:lnB>
                  </a:tcPr>
                </a:tc>
                <a:extLst>
                  <a:ext uri="{0D108BD9-81ED-4DB2-BD59-A6C34878D82A}">
                    <a16:rowId xmlns:a16="http://schemas.microsoft.com/office/drawing/2014/main" val="11717825"/>
                  </a:ext>
                </a:extLst>
              </a:tr>
              <a:tr h="170040">
                <a:tc>
                  <a:txBody>
                    <a:bodyPr/>
                    <a:lstStyle/>
                    <a:p>
                      <a:pPr algn="l" fontAlgn="t"/>
                      <a:endParaRPr lang="ru-RU" sz="1100" b="0" i="0" u="none" strike="noStrike">
                        <a:solidFill>
                          <a:srgbClr val="000000"/>
                        </a:solidFill>
                        <a:effectLst/>
                        <a:latin typeface="Arial Narrow" panose="020B0606020202030204" pitchFamily="34" charset="0"/>
                      </a:endParaRPr>
                    </a:p>
                  </a:txBody>
                  <a:tcPr marL="9525" marR="9525" marT="9525" marB="0">
                    <a:lnL>
                      <a:noFill/>
                    </a:lnL>
                    <a:lnR>
                      <a:noFill/>
                    </a:lnR>
                    <a:lnT>
                      <a:noFill/>
                    </a:lnT>
                    <a:lnB>
                      <a:noFill/>
                    </a:lnB>
                  </a:tcPr>
                </a:tc>
                <a:tc>
                  <a:txBody>
                    <a:bodyPr/>
                    <a:lstStyle/>
                    <a:p>
                      <a:pPr algn="l" rtl="0" fontAlgn="t"/>
                      <a:r>
                        <a:rPr lang="ru-RU" sz="1100" b="0" i="0" u="none" strike="noStrike" dirty="0" smtClean="0">
                          <a:solidFill>
                            <a:srgbClr val="262626"/>
                          </a:solidFill>
                          <a:effectLst/>
                          <a:latin typeface="Arial Narrow" panose="020B0606020202030204" pitchFamily="34" charset="0"/>
                        </a:rPr>
                        <a:t>Төрага </a:t>
                      </a:r>
                      <a:endParaRPr lang="ru-RU" sz="1100" b="0" i="0" u="none" strike="noStrike" dirty="0">
                        <a:solidFill>
                          <a:srgbClr val="262626"/>
                        </a:solidFill>
                        <a:effectLst/>
                        <a:latin typeface="Arial Narrow" panose="020B0606020202030204" pitchFamily="34" charset="0"/>
                      </a:endParaRPr>
                    </a:p>
                  </a:txBody>
                  <a:tcPr marL="9525" marR="9525" marT="9525" marB="0">
                    <a:lnL>
                      <a:noFill/>
                    </a:lnL>
                    <a:lnR>
                      <a:noFill/>
                    </a:lnR>
                    <a:lnT>
                      <a:noFill/>
                    </a:lnT>
                    <a:lnB>
                      <a:noFill/>
                    </a:lnB>
                  </a:tcPr>
                </a:tc>
                <a:tc>
                  <a:txBody>
                    <a:bodyPr/>
                    <a:lstStyle/>
                    <a:p>
                      <a:pPr algn="l" rtl="0" fontAlgn="t"/>
                      <a:r>
                        <a:rPr lang="ru-RU" sz="1100" b="0" i="0" u="none" strike="noStrike" dirty="0" smtClean="0">
                          <a:solidFill>
                            <a:srgbClr val="262626"/>
                          </a:solidFill>
                          <a:effectLst/>
                          <a:latin typeface="Arial Narrow" panose="020B0606020202030204" pitchFamily="34" charset="0"/>
                        </a:rPr>
                        <a:t>Кыргыз Республикасынын</a:t>
                      </a:r>
                      <a:r>
                        <a:rPr lang="ru-RU" sz="1100" b="0" i="0" u="none" strike="noStrike" baseline="0" dirty="0" smtClean="0">
                          <a:solidFill>
                            <a:srgbClr val="262626"/>
                          </a:solidFill>
                          <a:effectLst/>
                          <a:latin typeface="Arial Narrow" panose="020B0606020202030204" pitchFamily="34" charset="0"/>
                        </a:rPr>
                        <a:t> Өкмөтүнө караштуу Экономикалык кылмыштуулукка каршы күрөшүү боюнча мамлекеттик кызматы</a:t>
                      </a:r>
                      <a:endParaRPr lang="ru-RU" sz="1100" b="0" i="0" u="none" strike="noStrike" dirty="0">
                        <a:solidFill>
                          <a:srgbClr val="262626"/>
                        </a:solidFill>
                        <a:effectLst/>
                        <a:latin typeface="Arial Narrow" panose="020B0606020202030204" pitchFamily="34" charset="0"/>
                      </a:endParaRPr>
                    </a:p>
                  </a:txBody>
                  <a:tcPr marL="9525" marR="9525" marT="9525" marB="0">
                    <a:lnL>
                      <a:noFill/>
                    </a:lnL>
                    <a:lnR>
                      <a:noFill/>
                    </a:lnR>
                    <a:lnT>
                      <a:noFill/>
                    </a:lnT>
                    <a:lnB>
                      <a:noFill/>
                    </a:lnB>
                  </a:tcPr>
                </a:tc>
                <a:extLst>
                  <a:ext uri="{0D108BD9-81ED-4DB2-BD59-A6C34878D82A}">
                    <a16:rowId xmlns:a16="http://schemas.microsoft.com/office/drawing/2014/main" val="3517709619"/>
                  </a:ext>
                </a:extLst>
              </a:tr>
              <a:tr h="149035">
                <a:tc>
                  <a:txBody>
                    <a:bodyPr/>
                    <a:lstStyle/>
                    <a:p>
                      <a:pPr algn="l" fontAlgn="t"/>
                      <a:endParaRPr lang="ru-RU" sz="1100" b="0" i="0" u="none" strike="noStrike">
                        <a:solidFill>
                          <a:srgbClr val="000000"/>
                        </a:solidFill>
                        <a:effectLst/>
                        <a:latin typeface="Arial Narrow" panose="020B0606020202030204" pitchFamily="34" charset="0"/>
                      </a:endParaRPr>
                    </a:p>
                  </a:txBody>
                  <a:tcPr marL="9525" marR="9525" marT="9525" marB="0">
                    <a:lnL>
                      <a:noFill/>
                    </a:lnL>
                    <a:lnR>
                      <a:noFill/>
                    </a:lnR>
                    <a:lnT>
                      <a:noFill/>
                    </a:lnT>
                    <a:lnB>
                      <a:noFill/>
                    </a:lnB>
                  </a:tcPr>
                </a:tc>
                <a:tc>
                  <a:txBody>
                    <a:bodyPr/>
                    <a:lstStyle/>
                    <a:p>
                      <a:pPr algn="l" rtl="0" fontAlgn="t"/>
                      <a:r>
                        <a:rPr lang="ru-RU" sz="1100" b="0" i="0" u="none" strike="noStrike" dirty="0" smtClean="0">
                          <a:solidFill>
                            <a:srgbClr val="262626"/>
                          </a:solidFill>
                          <a:effectLst/>
                          <a:latin typeface="Arial Narrow" panose="020B0606020202030204" pitchFamily="34" charset="0"/>
                        </a:rPr>
                        <a:t>Төрага </a:t>
                      </a:r>
                      <a:endParaRPr lang="ru-RU" sz="1100" b="0" i="0" u="none" strike="noStrike" dirty="0">
                        <a:solidFill>
                          <a:srgbClr val="262626"/>
                        </a:solidFill>
                        <a:effectLst/>
                        <a:latin typeface="Arial Narrow" panose="020B0606020202030204" pitchFamily="34" charset="0"/>
                      </a:endParaRPr>
                    </a:p>
                  </a:txBody>
                  <a:tcPr marL="9525" marR="9525" marT="9525" marB="0">
                    <a:lnL>
                      <a:noFill/>
                    </a:lnL>
                    <a:lnR>
                      <a:noFill/>
                    </a:lnR>
                    <a:lnT>
                      <a:noFill/>
                    </a:lnT>
                    <a:lnB>
                      <a:noFill/>
                    </a:lnB>
                  </a:tcPr>
                </a:tc>
                <a:tc>
                  <a:txBody>
                    <a:bodyPr/>
                    <a:lstStyle/>
                    <a:p>
                      <a:pPr algn="l" rtl="0" fontAlgn="t"/>
                      <a:r>
                        <a:rPr lang="ru-RU" sz="1100" b="0" i="0" u="none" strike="noStrike" dirty="0" smtClean="0">
                          <a:solidFill>
                            <a:srgbClr val="262626"/>
                          </a:solidFill>
                          <a:effectLst/>
                          <a:latin typeface="Arial Narrow" panose="020B0606020202030204" pitchFamily="34" charset="0"/>
                        </a:rPr>
                        <a:t>Кыргыз Республикасынын Мамлекеттик салык кызматы</a:t>
                      </a:r>
                      <a:endParaRPr lang="ru-RU" sz="1100" b="0" i="0" u="none" strike="noStrike" dirty="0">
                        <a:solidFill>
                          <a:srgbClr val="262626"/>
                        </a:solidFill>
                        <a:effectLst/>
                        <a:latin typeface="Arial Narrow" panose="020B0606020202030204" pitchFamily="34" charset="0"/>
                      </a:endParaRPr>
                    </a:p>
                  </a:txBody>
                  <a:tcPr marL="9525" marR="9525" marT="9525" marB="0">
                    <a:lnL>
                      <a:noFill/>
                    </a:lnL>
                    <a:lnR>
                      <a:noFill/>
                    </a:lnR>
                    <a:lnT>
                      <a:noFill/>
                    </a:lnT>
                    <a:lnB>
                      <a:noFill/>
                    </a:lnB>
                  </a:tcPr>
                </a:tc>
                <a:extLst>
                  <a:ext uri="{0D108BD9-81ED-4DB2-BD59-A6C34878D82A}">
                    <a16:rowId xmlns:a16="http://schemas.microsoft.com/office/drawing/2014/main" val="1284380045"/>
                  </a:ext>
                </a:extLst>
              </a:tr>
              <a:tr h="170040">
                <a:tc>
                  <a:txBody>
                    <a:bodyPr/>
                    <a:lstStyle/>
                    <a:p>
                      <a:pPr algn="l" fontAlgn="t"/>
                      <a:endParaRPr lang="ru-RU" sz="1100" b="0" i="0" u="none" strike="noStrike">
                        <a:solidFill>
                          <a:srgbClr val="000000"/>
                        </a:solidFill>
                        <a:effectLst/>
                        <a:latin typeface="Arial Narrow" panose="020B0606020202030204" pitchFamily="34" charset="0"/>
                      </a:endParaRPr>
                    </a:p>
                  </a:txBody>
                  <a:tcPr marL="9525" marR="9525" marT="9525" marB="0">
                    <a:lnL>
                      <a:noFill/>
                    </a:lnL>
                    <a:lnR>
                      <a:noFill/>
                    </a:lnR>
                    <a:lnT>
                      <a:noFill/>
                    </a:lnT>
                    <a:lnB>
                      <a:noFill/>
                    </a:lnB>
                  </a:tcPr>
                </a:tc>
                <a:tc>
                  <a:txBody>
                    <a:bodyPr/>
                    <a:lstStyle/>
                    <a:p>
                      <a:pPr algn="l" rtl="0" fontAlgn="t"/>
                      <a:r>
                        <a:rPr lang="ru-RU" sz="1100" b="0" i="0" u="none" strike="noStrike" dirty="0" smtClean="0">
                          <a:solidFill>
                            <a:srgbClr val="262626"/>
                          </a:solidFill>
                          <a:effectLst/>
                          <a:latin typeface="Arial Narrow" panose="020B0606020202030204" pitchFamily="34" charset="0"/>
                        </a:rPr>
                        <a:t>Төрага </a:t>
                      </a:r>
                      <a:endParaRPr lang="ru-RU" sz="1100" b="0" i="0" u="none" strike="noStrike" dirty="0">
                        <a:solidFill>
                          <a:srgbClr val="262626"/>
                        </a:solidFill>
                        <a:effectLst/>
                        <a:latin typeface="Arial Narrow" panose="020B0606020202030204" pitchFamily="34" charset="0"/>
                      </a:endParaRPr>
                    </a:p>
                  </a:txBody>
                  <a:tcPr marL="9525" marR="9525" marT="9525" marB="0">
                    <a:lnL>
                      <a:noFill/>
                    </a:lnL>
                    <a:lnR>
                      <a:noFill/>
                    </a:lnR>
                    <a:lnT>
                      <a:noFill/>
                    </a:lnT>
                    <a:lnB>
                      <a:noFill/>
                    </a:lnB>
                  </a:tcPr>
                </a:tc>
                <a:tc>
                  <a:txBody>
                    <a:bodyPr/>
                    <a:lstStyle/>
                    <a:p>
                      <a:pPr algn="l" rtl="0" fontAlgn="t"/>
                      <a:r>
                        <a:rPr lang="ru-RU" sz="1100" b="0" i="0" u="none" strike="noStrike" dirty="0" smtClean="0">
                          <a:solidFill>
                            <a:srgbClr val="262626"/>
                          </a:solidFill>
                          <a:effectLst/>
                          <a:latin typeface="Arial Narrow" panose="020B0606020202030204" pitchFamily="34" charset="0"/>
                        </a:rPr>
                        <a:t>Кыргыз Республикасынын</a:t>
                      </a:r>
                      <a:r>
                        <a:rPr lang="ru-RU" sz="1100" b="0" i="0" u="none" strike="noStrike" baseline="0" dirty="0" smtClean="0">
                          <a:solidFill>
                            <a:srgbClr val="262626"/>
                          </a:solidFill>
                          <a:effectLst/>
                          <a:latin typeface="Arial Narrow" panose="020B0606020202030204" pitchFamily="34" charset="0"/>
                        </a:rPr>
                        <a:t> Өкмөтүнө караштуу Финансы рыногун жөнгө салуу жана көзөмөлдөө мамлекеттик кызматы</a:t>
                      </a:r>
                      <a:endParaRPr lang="ru-RU" sz="1100" b="0" i="0" u="none" strike="noStrike" dirty="0">
                        <a:solidFill>
                          <a:srgbClr val="262626"/>
                        </a:solidFill>
                        <a:effectLst/>
                        <a:latin typeface="Arial Narrow" panose="020B0606020202030204" pitchFamily="34" charset="0"/>
                      </a:endParaRPr>
                    </a:p>
                  </a:txBody>
                  <a:tcPr marL="9525" marR="9525" marT="9525" marB="0">
                    <a:lnL>
                      <a:noFill/>
                    </a:lnL>
                    <a:lnR>
                      <a:noFill/>
                    </a:lnR>
                    <a:lnT>
                      <a:noFill/>
                    </a:lnT>
                    <a:lnB>
                      <a:noFill/>
                    </a:lnB>
                  </a:tcPr>
                </a:tc>
                <a:extLst>
                  <a:ext uri="{0D108BD9-81ED-4DB2-BD59-A6C34878D82A}">
                    <a16:rowId xmlns:a16="http://schemas.microsoft.com/office/drawing/2014/main" val="1178561973"/>
                  </a:ext>
                </a:extLst>
              </a:tr>
              <a:tr h="170040">
                <a:tc>
                  <a:txBody>
                    <a:bodyPr/>
                    <a:lstStyle/>
                    <a:p>
                      <a:pPr algn="l" fontAlgn="t"/>
                      <a:endParaRPr lang="ru-RU" sz="1100" b="0" i="0" u="none" strike="noStrike" dirty="0">
                        <a:solidFill>
                          <a:srgbClr val="000000"/>
                        </a:solidFill>
                        <a:effectLst/>
                        <a:latin typeface="Arial Narrow" panose="020B0606020202030204" pitchFamily="34" charset="0"/>
                      </a:endParaRPr>
                    </a:p>
                  </a:txBody>
                  <a:tcPr marL="9525" marR="9525" marT="9525" marB="0">
                    <a:lnL>
                      <a:noFill/>
                    </a:lnL>
                    <a:lnR>
                      <a:noFill/>
                    </a:lnR>
                    <a:lnT>
                      <a:noFill/>
                    </a:lnT>
                    <a:lnB>
                      <a:noFill/>
                    </a:lnB>
                  </a:tcPr>
                </a:tc>
                <a:tc>
                  <a:txBody>
                    <a:bodyPr/>
                    <a:lstStyle/>
                    <a:p>
                      <a:pPr algn="l" rtl="0" fontAlgn="t"/>
                      <a:r>
                        <a:rPr lang="ru-RU" sz="1100" b="0" i="0" u="none" strike="noStrike" dirty="0" smtClean="0">
                          <a:solidFill>
                            <a:srgbClr val="262626"/>
                          </a:solidFill>
                          <a:effectLst/>
                          <a:latin typeface="Arial Narrow" panose="020B0606020202030204" pitchFamily="34" charset="0"/>
                        </a:rPr>
                        <a:t>Төрага </a:t>
                      </a:r>
                      <a:endParaRPr lang="ru-RU" sz="1100" b="0" i="0" u="none" strike="noStrike" dirty="0">
                        <a:solidFill>
                          <a:srgbClr val="262626"/>
                        </a:solidFill>
                        <a:effectLst/>
                        <a:latin typeface="Arial Narrow" panose="020B0606020202030204" pitchFamily="34" charset="0"/>
                      </a:endParaRPr>
                    </a:p>
                  </a:txBody>
                  <a:tcPr marL="9525" marR="9525" marT="9525" marB="0">
                    <a:lnL>
                      <a:noFill/>
                    </a:lnL>
                    <a:lnR>
                      <a:noFill/>
                    </a:lnR>
                    <a:lnT>
                      <a:noFill/>
                    </a:lnT>
                    <a:lnB>
                      <a:noFill/>
                    </a:lnB>
                  </a:tcPr>
                </a:tc>
                <a:tc>
                  <a:txBody>
                    <a:bodyPr/>
                    <a:lstStyle/>
                    <a:p>
                      <a:pPr algn="l" rtl="0" fontAlgn="t"/>
                      <a:r>
                        <a:rPr lang="ru-RU" sz="1100" b="0" i="0" u="none" strike="noStrike" dirty="0" smtClean="0">
                          <a:solidFill>
                            <a:srgbClr val="262626"/>
                          </a:solidFill>
                          <a:effectLst/>
                          <a:latin typeface="Arial Narrow" panose="020B0606020202030204" pitchFamily="34" charset="0"/>
                        </a:rPr>
                        <a:t>Кыргыз Республикасынын Маалыматтык технологиялар жана</a:t>
                      </a:r>
                      <a:r>
                        <a:rPr lang="ru-RU" sz="1100" b="0" i="0" u="none" strike="noStrike" baseline="0" dirty="0" smtClean="0">
                          <a:solidFill>
                            <a:srgbClr val="262626"/>
                          </a:solidFill>
                          <a:effectLst/>
                          <a:latin typeface="Arial Narrow" panose="020B0606020202030204" pitchFamily="34" charset="0"/>
                        </a:rPr>
                        <a:t> байланыш мамлекеттик </a:t>
                      </a:r>
                      <a:r>
                        <a:rPr lang="ru-RU" sz="1100" b="0" i="0" u="none" strike="noStrike" dirty="0" smtClean="0">
                          <a:solidFill>
                            <a:srgbClr val="262626"/>
                          </a:solidFill>
                          <a:effectLst/>
                          <a:latin typeface="Arial Narrow" panose="020B0606020202030204" pitchFamily="34" charset="0"/>
                        </a:rPr>
                        <a:t>комитети</a:t>
                      </a:r>
                      <a:endParaRPr lang="ru-RU" sz="1100" b="0" i="0" u="none" strike="noStrike" dirty="0">
                        <a:solidFill>
                          <a:srgbClr val="262626"/>
                        </a:solidFill>
                        <a:effectLst/>
                        <a:latin typeface="Arial Narrow" panose="020B0606020202030204" pitchFamily="34" charset="0"/>
                      </a:endParaRPr>
                    </a:p>
                  </a:txBody>
                  <a:tcPr marL="9525" marR="9525" marT="9525" marB="0">
                    <a:lnL>
                      <a:noFill/>
                    </a:lnL>
                    <a:lnR>
                      <a:noFill/>
                    </a:lnR>
                    <a:lnT>
                      <a:noFill/>
                    </a:lnT>
                    <a:lnB>
                      <a:noFill/>
                    </a:lnB>
                  </a:tcPr>
                </a:tc>
                <a:extLst>
                  <a:ext uri="{0D108BD9-81ED-4DB2-BD59-A6C34878D82A}">
                    <a16:rowId xmlns:a16="http://schemas.microsoft.com/office/drawing/2014/main" val="2082164426"/>
                  </a:ext>
                </a:extLst>
              </a:tr>
            </a:tbl>
          </a:graphicData>
        </a:graphic>
      </p:graphicFrame>
    </p:spTree>
    <p:extLst>
      <p:ext uri="{BB962C8B-B14F-4D97-AF65-F5344CB8AC3E}">
        <p14:creationId xmlns:p14="http://schemas.microsoft.com/office/powerpoint/2010/main" val="1659873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4377" y="0"/>
            <a:ext cx="45719" cy="4983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5188" y="115337"/>
            <a:ext cx="383438" cy="307777"/>
          </a:xfrm>
          <a:prstGeom prst="rect">
            <a:avLst/>
          </a:prstGeom>
          <a:noFill/>
        </p:spPr>
        <p:txBody>
          <a:bodyPr wrap="none" rtlCol="0">
            <a:spAutoFit/>
          </a:bodyPr>
          <a:lstStyle/>
          <a:p>
            <a:r>
              <a:rPr lang="ru-RU" sz="1400" dirty="0" smtClean="0">
                <a:solidFill>
                  <a:schemeClr val="accent1">
                    <a:lumMod val="75000"/>
                  </a:schemeClr>
                </a:solidFill>
                <a:latin typeface="Arial" pitchFamily="34" charset="0"/>
                <a:cs typeface="Arial" pitchFamily="34" charset="0"/>
              </a:rPr>
              <a:t>18</a:t>
            </a:r>
            <a:endParaRPr lang="ru-RU" sz="1400" dirty="0">
              <a:solidFill>
                <a:schemeClr val="accent1">
                  <a:lumMod val="75000"/>
                </a:schemeClr>
              </a:solidFill>
              <a:latin typeface="Arial" pitchFamily="34" charset="0"/>
              <a:cs typeface="Arial" pitchFamily="34" charset="0"/>
            </a:endParaRPr>
          </a:p>
        </p:txBody>
      </p:sp>
      <p:sp>
        <p:nvSpPr>
          <p:cNvPr id="6" name="TextBox 5"/>
          <p:cNvSpPr txBox="1"/>
          <p:nvPr/>
        </p:nvSpPr>
        <p:spPr>
          <a:xfrm>
            <a:off x="434344" y="85582"/>
            <a:ext cx="2564007" cy="453970"/>
          </a:xfrm>
          <a:prstGeom prst="rect">
            <a:avLst/>
          </a:prstGeom>
          <a:noFill/>
        </p:spPr>
        <p:txBody>
          <a:bodyPr wrap="square" rtlCol="0">
            <a:spAutoFit/>
          </a:bodyPr>
          <a:lstStyle/>
          <a:p>
            <a:pPr>
              <a:spcAft>
                <a:spcPts val="300"/>
              </a:spcAft>
            </a:pPr>
            <a:r>
              <a:rPr lang="ru-RU" sz="700" b="1" dirty="0" smtClean="0">
                <a:solidFill>
                  <a:schemeClr val="accent1">
                    <a:lumMod val="75000"/>
                  </a:schemeClr>
                </a:solidFill>
                <a:latin typeface="Arial" pitchFamily="34" charset="0"/>
                <a:cs typeface="Arial" pitchFamily="34" charset="0"/>
              </a:rPr>
              <a:t>ИШ ЖӨНҮНДӨ ЖЫЛДЫК ОТЧЕТ – 2017</a:t>
            </a:r>
          </a:p>
          <a:p>
            <a:r>
              <a:rPr lang="ru-RU" sz="700" dirty="0">
                <a:solidFill>
                  <a:schemeClr val="accent1">
                    <a:lumMod val="75000"/>
                  </a:schemeClr>
                </a:solidFill>
                <a:latin typeface="Arial" pitchFamily="34" charset="0"/>
                <a:cs typeface="Arial" pitchFamily="34" charset="0"/>
              </a:rPr>
              <a:t>Кыргыз Республикасынын Өкмөтүнө караштуу </a:t>
            </a:r>
          </a:p>
          <a:p>
            <a:r>
              <a:rPr lang="ky-KG" sz="700" dirty="0">
                <a:solidFill>
                  <a:schemeClr val="accent1">
                    <a:lumMod val="75000"/>
                  </a:schemeClr>
                </a:solidFill>
                <a:latin typeface="Arial" pitchFamily="34" charset="0"/>
                <a:cs typeface="Arial" pitchFamily="34" charset="0"/>
              </a:rPr>
              <a:t>Финансылык </a:t>
            </a:r>
            <a:r>
              <a:rPr lang="ky-KG" sz="700" dirty="0" smtClean="0">
                <a:solidFill>
                  <a:schemeClr val="accent1">
                    <a:lumMod val="75000"/>
                  </a:schemeClr>
                </a:solidFill>
                <a:latin typeface="Arial" pitchFamily="34" charset="0"/>
                <a:cs typeface="Arial" pitchFamily="34" charset="0"/>
              </a:rPr>
              <a:t>чалгындоо </a:t>
            </a:r>
            <a:r>
              <a:rPr lang="ky-KG" sz="700" dirty="0">
                <a:solidFill>
                  <a:schemeClr val="accent1">
                    <a:lumMod val="75000"/>
                  </a:schemeClr>
                </a:solidFill>
                <a:latin typeface="Arial" pitchFamily="34" charset="0"/>
                <a:cs typeface="Arial" pitchFamily="34" charset="0"/>
              </a:rPr>
              <a:t>мамлекеттик </a:t>
            </a:r>
            <a:r>
              <a:rPr lang="ky-KG" sz="700" dirty="0" smtClean="0">
                <a:solidFill>
                  <a:schemeClr val="accent1">
                    <a:lumMod val="75000"/>
                  </a:schemeClr>
                </a:solidFill>
                <a:latin typeface="Arial" pitchFamily="34" charset="0"/>
                <a:cs typeface="Arial" pitchFamily="34" charset="0"/>
              </a:rPr>
              <a:t>кызматы</a:t>
            </a:r>
            <a:endParaRPr lang="ru-RU" sz="700" dirty="0">
              <a:solidFill>
                <a:schemeClr val="accent1">
                  <a:lumMod val="75000"/>
                </a:schemeClr>
              </a:solidFill>
              <a:latin typeface="Arial" pitchFamily="34" charset="0"/>
              <a:cs typeface="Arial" pitchFamily="34"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5119" y="107504"/>
            <a:ext cx="360938" cy="360040"/>
          </a:xfrm>
          <a:prstGeom prst="rect">
            <a:avLst/>
          </a:prstGeom>
        </p:spPr>
      </p:pic>
      <p:sp>
        <p:nvSpPr>
          <p:cNvPr id="8" name="Прямоугольник 7"/>
          <p:cNvSpPr/>
          <p:nvPr/>
        </p:nvSpPr>
        <p:spPr>
          <a:xfrm>
            <a:off x="272619" y="827584"/>
            <a:ext cx="6394132" cy="8186857"/>
          </a:xfrm>
          <a:prstGeom prst="rect">
            <a:avLst/>
          </a:prstGeom>
        </p:spPr>
        <p:txBody>
          <a:bodyPr wrap="square">
            <a:spAutoFit/>
          </a:bodyPr>
          <a:lstStyle/>
          <a:p>
            <a:pPr algn="just"/>
            <a:r>
              <a:rPr lang="ru-RU" sz="1150" b="1" dirty="0" smtClean="0">
                <a:solidFill>
                  <a:schemeClr val="accent1">
                    <a:lumMod val="50000"/>
                  </a:schemeClr>
                </a:solidFill>
                <a:latin typeface="Arial Narrow" pitchFamily="34" charset="0"/>
              </a:rPr>
              <a:t>2017-жылдын 27-мартында</a:t>
            </a:r>
            <a:r>
              <a:rPr lang="ru-RU" sz="1150" dirty="0" smtClean="0">
                <a:latin typeface="Arial Narrow" pitchFamily="34" charset="0"/>
              </a:rPr>
              <a:t> ЕАТтын баалоочулар командасы менен Кылмыштуу </a:t>
            </a:r>
            <a:r>
              <a:rPr lang="ru-RU" sz="1150" dirty="0">
                <a:latin typeface="Arial Narrow" pitchFamily="34" charset="0"/>
              </a:rPr>
              <a:t>кирешелерди легализациялоого (адалдоого) жана террористтик же экстремисттик ишти каржылоого каршы аракеттенүү маселелери боюнча </a:t>
            </a:r>
            <a:r>
              <a:rPr lang="ru-RU" sz="1150" dirty="0" smtClean="0">
                <a:latin typeface="Arial Narrow" pitchFamily="34" charset="0"/>
              </a:rPr>
              <a:t>комиссиянын мүчөлөрүнүн жолугушуусу болду. Ушул жолугушуунун жүрүшүндө төмөнкү маселелер талкууланды:</a:t>
            </a:r>
            <a:endParaRPr lang="ru-RU" sz="1150" dirty="0">
              <a:latin typeface="Arial Narrow" pitchFamily="34" charset="0"/>
            </a:endParaRPr>
          </a:p>
          <a:p>
            <a:pPr marL="171450" indent="-171450" algn="just">
              <a:spcBef>
                <a:spcPts val="300"/>
              </a:spcBef>
              <a:spcAft>
                <a:spcPts val="300"/>
              </a:spcAft>
              <a:buFont typeface="Wingdings" pitchFamily="2" charset="2"/>
              <a:buChar char="§"/>
            </a:pPr>
            <a:r>
              <a:rPr lang="ru-RU" sz="1150" dirty="0" smtClean="0">
                <a:latin typeface="Arial Narrow" pitchFamily="34" charset="0"/>
              </a:rPr>
              <a:t>акчаларды адалдоого жана терроризмди каржылоого каршы аракеттенүү чараларын ишке ашыруунун натыйжалуулугу маселеси;</a:t>
            </a:r>
          </a:p>
          <a:p>
            <a:pPr marL="171450" indent="-171450" algn="just">
              <a:spcBef>
                <a:spcPts val="300"/>
              </a:spcBef>
              <a:spcAft>
                <a:spcPts val="300"/>
              </a:spcAft>
              <a:buFont typeface="Wingdings" pitchFamily="2" charset="2"/>
              <a:buChar char="§"/>
            </a:pPr>
            <a:r>
              <a:rPr lang="ru-RU" sz="1150" dirty="0">
                <a:latin typeface="Arial Narrow" pitchFamily="34" charset="0"/>
              </a:rPr>
              <a:t>а</a:t>
            </a:r>
            <a:r>
              <a:rPr lang="ru-RU" sz="1150" dirty="0" smtClean="0">
                <a:latin typeface="Arial Narrow" pitchFamily="34" charset="0"/>
              </a:rPr>
              <a:t>кчаларды адалдоо жана терроризмди каржылоо тобокелдиктерин түшүнүү </a:t>
            </a:r>
            <a:r>
              <a:rPr lang="ru-RU" sz="1150" dirty="0">
                <a:latin typeface="Arial Narrow" pitchFamily="34" charset="0"/>
              </a:rPr>
              <a:t>(НР.1);</a:t>
            </a:r>
          </a:p>
          <a:p>
            <a:pPr marL="171450" indent="-171450" algn="just">
              <a:spcBef>
                <a:spcPts val="300"/>
              </a:spcBef>
              <a:spcAft>
                <a:spcPts val="300"/>
              </a:spcAft>
              <a:buFont typeface="Wingdings" pitchFamily="2" charset="2"/>
              <a:buChar char="§"/>
            </a:pPr>
            <a:r>
              <a:rPr lang="ru-RU" sz="1150" dirty="0" smtClean="0">
                <a:latin typeface="Arial Narrow" pitchFamily="34" charset="0"/>
              </a:rPr>
              <a:t>ККЛ/ТЭИК тобокелдиктерин аныктоо, идентификациялоо, талдоо жана жоюу маселелери (ТУБ);</a:t>
            </a:r>
            <a:endParaRPr lang="ru-RU" sz="1150" dirty="0">
              <a:latin typeface="Arial Narrow" pitchFamily="34" charset="0"/>
            </a:endParaRPr>
          </a:p>
          <a:p>
            <a:pPr marL="171450" indent="-171450" algn="just">
              <a:spcBef>
                <a:spcPts val="300"/>
              </a:spcBef>
              <a:spcAft>
                <a:spcPts val="300"/>
              </a:spcAft>
              <a:buFont typeface="Wingdings" pitchFamily="2" charset="2"/>
              <a:buChar char="§"/>
            </a:pPr>
            <a:r>
              <a:rPr lang="ru-RU" sz="1150" dirty="0">
                <a:latin typeface="Arial Narrow" pitchFamily="34" charset="0"/>
              </a:rPr>
              <a:t>акчаларды адалдоого жана терроризмди каржылоого каршы аракеттенүү </a:t>
            </a:r>
            <a:r>
              <a:rPr lang="ru-RU" sz="1150" dirty="0" smtClean="0">
                <a:latin typeface="Arial Narrow" pitchFamily="34" charset="0"/>
              </a:rPr>
              <a:t>чөйрөсүндөгү улуттук саясат;</a:t>
            </a:r>
            <a:endParaRPr lang="ru-RU" sz="1150" dirty="0">
              <a:latin typeface="Arial Narrow" pitchFamily="34" charset="0"/>
            </a:endParaRPr>
          </a:p>
          <a:p>
            <a:pPr marL="171450" indent="-171450" algn="just">
              <a:spcBef>
                <a:spcPts val="300"/>
              </a:spcBef>
              <a:spcAft>
                <a:spcPts val="300"/>
              </a:spcAft>
              <a:buFont typeface="Wingdings" pitchFamily="2" charset="2"/>
              <a:buChar char="§"/>
            </a:pPr>
            <a:r>
              <a:rPr lang="ru-RU" sz="1150" dirty="0">
                <a:latin typeface="Arial Narrow" pitchFamily="34" charset="0"/>
              </a:rPr>
              <a:t>координациялоонун жалпы механизмдери жана акчаларды адалдоого жана терроризмди каржылоого каршы </a:t>
            </a:r>
            <a:r>
              <a:rPr lang="ru-RU" sz="1150" dirty="0" smtClean="0">
                <a:latin typeface="Arial Narrow" pitchFamily="34" charset="0"/>
              </a:rPr>
              <a:t>аракеттенүү контекстинде Комиссиянын катышуучулары ортосундагы</a:t>
            </a:r>
            <a:r>
              <a:rPr lang="ky-KG" sz="1150" dirty="0">
                <a:latin typeface="Arial Narrow" pitchFamily="34" charset="0"/>
              </a:rPr>
              <a:t> </a:t>
            </a:r>
            <a:r>
              <a:rPr lang="ky-KG" sz="1150" dirty="0" smtClean="0">
                <a:latin typeface="Arial Narrow" pitchFamily="34" charset="0"/>
              </a:rPr>
              <a:t>өз ара аракеттенүү</a:t>
            </a:r>
            <a:r>
              <a:rPr lang="ru-RU" sz="1150" dirty="0" smtClean="0">
                <a:latin typeface="Arial Narrow" pitchFamily="34" charset="0"/>
              </a:rPr>
              <a:t>.</a:t>
            </a:r>
          </a:p>
          <a:p>
            <a:pPr algn="just">
              <a:spcBef>
                <a:spcPts val="300"/>
              </a:spcBef>
              <a:spcAft>
                <a:spcPts val="300"/>
              </a:spcAft>
            </a:pPr>
            <a:r>
              <a:rPr lang="ru-RU" sz="1150" b="1" dirty="0" smtClean="0">
                <a:solidFill>
                  <a:schemeClr val="accent1">
                    <a:lumMod val="50000"/>
                  </a:schemeClr>
                </a:solidFill>
                <a:latin typeface="Arial Narrow" pitchFamily="34" charset="0"/>
              </a:rPr>
              <a:t>2017-жылдын 6-апрелинде</a:t>
            </a:r>
            <a:r>
              <a:rPr lang="ru-RU" sz="1150" dirty="0" smtClean="0">
                <a:latin typeface="Arial Narrow" pitchFamily="34" charset="0"/>
              </a:rPr>
              <a:t> ЕАТтын </a:t>
            </a:r>
            <a:r>
              <a:rPr lang="ru-RU" sz="1150" dirty="0">
                <a:latin typeface="Arial Narrow" pitchFamily="34" charset="0"/>
              </a:rPr>
              <a:t>баалоочулар командасы менен Кылмыштуу кирешелерди легализациялоого (адалдоого) жана террористтик же экстремисттик ишти каржылоого каршы аракеттенүү маселелери боюнча </a:t>
            </a:r>
            <a:r>
              <a:rPr lang="ru-RU" sz="1150" dirty="0" smtClean="0">
                <a:latin typeface="Arial Narrow" pitchFamily="34" charset="0"/>
              </a:rPr>
              <a:t>комиссиянын </a:t>
            </a:r>
            <a:r>
              <a:rPr lang="ru-RU" sz="1150" dirty="0">
                <a:latin typeface="Arial Narrow" pitchFamily="34" charset="0"/>
              </a:rPr>
              <a:t>мүчөлөрүнүн </a:t>
            </a:r>
            <a:r>
              <a:rPr lang="ru-RU" sz="1150" dirty="0" smtClean="0">
                <a:latin typeface="Arial Narrow" pitchFamily="34" charset="0"/>
              </a:rPr>
              <a:t>кезектеги жолугушуусу болду. Ушул жолугушуунун жүрүшүндө ЕАТтын баалоочулар командасы тарабынан ушул Комиссиянын мүчөлөрүнө сыртка чыгып өткөрүү миссиясы тууралуу отчет (негизги жыйынтыктар) берилди. </a:t>
            </a:r>
          </a:p>
          <a:p>
            <a:pPr algn="just">
              <a:spcBef>
                <a:spcPts val="300"/>
              </a:spcBef>
              <a:spcAft>
                <a:spcPts val="300"/>
              </a:spcAft>
            </a:pPr>
            <a:endParaRPr lang="ru-RU" sz="1150" dirty="0" smtClean="0">
              <a:latin typeface="Arial Narrow" pitchFamily="34" charset="0"/>
            </a:endParaRPr>
          </a:p>
          <a:p>
            <a:pPr algn="just">
              <a:spcBef>
                <a:spcPts val="300"/>
              </a:spcBef>
              <a:spcAft>
                <a:spcPts val="300"/>
              </a:spcAft>
            </a:pPr>
            <a:r>
              <a:rPr lang="ky-KG" sz="1150" b="1" dirty="0" smtClean="0">
                <a:solidFill>
                  <a:schemeClr val="accent1">
                    <a:lumMod val="50000"/>
                  </a:schemeClr>
                </a:solidFill>
                <a:latin typeface="Arial Narrow" pitchFamily="34" charset="0"/>
              </a:rPr>
              <a:t>2017-жылдын </a:t>
            </a:r>
            <a:r>
              <a:rPr lang="ru-RU" sz="1150" b="1" dirty="0" smtClean="0">
                <a:solidFill>
                  <a:schemeClr val="accent1">
                    <a:lumMod val="50000"/>
                  </a:schemeClr>
                </a:solidFill>
                <a:latin typeface="Arial Narrow" pitchFamily="34" charset="0"/>
              </a:rPr>
              <a:t>19-майында </a:t>
            </a:r>
            <a:r>
              <a:rPr lang="ru-RU" sz="1150" dirty="0" smtClean="0">
                <a:latin typeface="Arial Narrow" pitchFamily="34" charset="0"/>
              </a:rPr>
              <a:t> төмөнкү маселелерди кароо боюнча Комиссиянын 7-жыйыны болуп өттү:</a:t>
            </a:r>
            <a:endParaRPr lang="ru-RU" sz="1150" dirty="0">
              <a:latin typeface="Arial Narrow" pitchFamily="34" charset="0"/>
            </a:endParaRPr>
          </a:p>
          <a:p>
            <a:pPr marL="228600" indent="-228600" algn="just">
              <a:spcBef>
                <a:spcPts val="300"/>
              </a:spcBef>
              <a:spcAft>
                <a:spcPts val="300"/>
              </a:spcAft>
              <a:buFont typeface="Wingdings" pitchFamily="2" charset="2"/>
              <a:buChar char="ü"/>
            </a:pPr>
            <a:r>
              <a:rPr lang="ru-RU" sz="1150" dirty="0">
                <a:latin typeface="Arial Narrow" pitchFamily="34" charset="0"/>
              </a:rPr>
              <a:t>Кылмыштуу кирешелерди легализациялоого (адалдоого) жана террористтик же экстремисттик ишти каржылоого каршы аракеттенүү маселелери боюнча </a:t>
            </a:r>
            <a:r>
              <a:rPr lang="ru-RU" sz="1150" dirty="0" smtClean="0">
                <a:latin typeface="Arial Narrow" pitchFamily="34" charset="0"/>
              </a:rPr>
              <a:t>комиссиянын 2017-жылдын 23-мартындагы № 4 протоколун аткаруунун жүрүшү жөнүндө.</a:t>
            </a:r>
            <a:endParaRPr lang="ru-RU" sz="1150" dirty="0">
              <a:latin typeface="Arial Narrow" pitchFamily="34" charset="0"/>
            </a:endParaRPr>
          </a:p>
          <a:p>
            <a:pPr marL="228600" indent="-228600" algn="just">
              <a:spcBef>
                <a:spcPts val="300"/>
              </a:spcBef>
              <a:spcAft>
                <a:spcPts val="300"/>
              </a:spcAft>
              <a:buFont typeface="Wingdings" pitchFamily="2" charset="2"/>
              <a:buChar char="ü"/>
            </a:pPr>
            <a:r>
              <a:rPr lang="ru-RU" sz="1150" dirty="0" smtClean="0">
                <a:latin typeface="Arial Narrow" pitchFamily="34" charset="0"/>
              </a:rPr>
              <a:t>Кыргыз Республикасында кылмыштуу кирешелерди легализациялоо (адалдоо) жана террористтик ишти каржылоо тобокелдиктерин азайтуу боюнча иш-</a:t>
            </a:r>
            <a:r>
              <a:rPr lang="ru-RU" sz="1150" dirty="0" err="1" smtClean="0">
                <a:latin typeface="Arial Narrow" pitchFamily="34" charset="0"/>
              </a:rPr>
              <a:t>аракеттер</a:t>
            </a:r>
            <a:r>
              <a:rPr lang="ru-RU" sz="1150" dirty="0" smtClean="0">
                <a:latin typeface="Arial Narrow" pitchFamily="34" charset="0"/>
              </a:rPr>
              <a:t> планынын долбоору жөнүндө.</a:t>
            </a:r>
            <a:endParaRPr lang="ru-RU" sz="1150" dirty="0">
              <a:latin typeface="Arial Narrow" pitchFamily="34" charset="0"/>
            </a:endParaRPr>
          </a:p>
          <a:p>
            <a:pPr marL="228600" indent="-228600" algn="just">
              <a:spcBef>
                <a:spcPts val="300"/>
              </a:spcBef>
              <a:spcAft>
                <a:spcPts val="300"/>
              </a:spcAft>
              <a:buFont typeface="Wingdings" pitchFamily="2" charset="2"/>
              <a:buChar char="ü"/>
            </a:pPr>
            <a:r>
              <a:rPr lang="ru-RU" sz="1150" dirty="0" smtClean="0">
                <a:latin typeface="Arial Narrow" pitchFamily="34" charset="0"/>
              </a:rPr>
              <a:t>Кылмыштуу кирешелерди легализациялоого жана терроризмди каржылоого каршы аракеттенүү боюнча евразиялык топтун </a:t>
            </a:r>
            <a:r>
              <a:rPr lang="ru-RU" sz="1150" dirty="0">
                <a:latin typeface="Arial Narrow" pitchFamily="34" charset="0"/>
              </a:rPr>
              <a:t>жумушчу топторунун жыйындарын жана 26-Пленардык жыйынын, ошондой эле Көз карандысыз Мамлекеттердин Шериктештигине катышкан мамлекеттердин Финансылык чалгындоо бөлүмдөрүнүн жетекчилер кеңешинин жумушчу топторунун жыйындарын жана 9-жыйынын өткөрүүгө даярдык </a:t>
            </a:r>
            <a:r>
              <a:rPr lang="ru-RU" sz="1150" dirty="0" smtClean="0">
                <a:latin typeface="Arial Narrow" pitchFamily="34" charset="0"/>
              </a:rPr>
              <a:t>көрүүнүн жүрүшү тууралуу.</a:t>
            </a:r>
            <a:endParaRPr lang="ru-RU" sz="1150" dirty="0">
              <a:latin typeface="Arial Narrow" pitchFamily="34" charset="0"/>
            </a:endParaRPr>
          </a:p>
          <a:p>
            <a:pPr marL="228600" indent="-228600" algn="just">
              <a:spcBef>
                <a:spcPts val="300"/>
              </a:spcBef>
              <a:spcAft>
                <a:spcPts val="300"/>
              </a:spcAft>
              <a:buFont typeface="Wingdings" pitchFamily="2" charset="2"/>
              <a:buChar char="ü"/>
            </a:pPr>
            <a:r>
              <a:rPr lang="ru-RU" sz="1150" dirty="0" smtClean="0">
                <a:latin typeface="Arial Narrow" pitchFamily="34" charset="0"/>
              </a:rPr>
              <a:t>Кыргыз Республикасынын мамлекеттик органдарынын маалыматтар базасына ФЧМКнын жетүү маселелери тууралуу.</a:t>
            </a:r>
            <a:endParaRPr lang="ru-RU" sz="1150" dirty="0">
              <a:latin typeface="Arial Narrow" pitchFamily="34" charset="0"/>
            </a:endParaRPr>
          </a:p>
          <a:p>
            <a:pPr marL="228600" indent="-228600" algn="just">
              <a:spcBef>
                <a:spcPts val="300"/>
              </a:spcBef>
              <a:spcAft>
                <a:spcPts val="300"/>
              </a:spcAft>
              <a:buFont typeface="Wingdings" pitchFamily="2" charset="2"/>
              <a:buChar char="ü"/>
            </a:pPr>
            <a:r>
              <a:rPr lang="ru-RU" sz="1150" dirty="0">
                <a:latin typeface="Arial Narrow" pitchFamily="34" charset="0"/>
              </a:rPr>
              <a:t>Кылмыштуу кирешелерди легализациялоого (адалдоого) жана террористтик же экстремисттик ишти каржылоого каршы аракеттенүү маселелери боюнча </a:t>
            </a:r>
            <a:r>
              <a:rPr lang="ru-RU" sz="1150" dirty="0" smtClean="0">
                <a:latin typeface="Arial Narrow" pitchFamily="34" charset="0"/>
              </a:rPr>
              <a:t>комиссиясынын 8-жыйынын өткөрүү датасы жана күн тартибинин маселелери тууралуу.</a:t>
            </a:r>
          </a:p>
          <a:p>
            <a:pPr algn="just">
              <a:spcBef>
                <a:spcPts val="300"/>
              </a:spcBef>
              <a:spcAft>
                <a:spcPts val="300"/>
              </a:spcAft>
            </a:pPr>
            <a:endParaRPr lang="ru-RU" sz="1150" dirty="0" smtClean="0">
              <a:latin typeface="Arial Narrow" pitchFamily="34" charset="0"/>
            </a:endParaRPr>
          </a:p>
          <a:p>
            <a:pPr algn="just">
              <a:spcBef>
                <a:spcPts val="300"/>
              </a:spcBef>
              <a:spcAft>
                <a:spcPts val="300"/>
              </a:spcAft>
            </a:pPr>
            <a:r>
              <a:rPr lang="ru-RU" sz="1150" b="1" dirty="0" smtClean="0">
                <a:solidFill>
                  <a:schemeClr val="accent1">
                    <a:lumMod val="50000"/>
                  </a:schemeClr>
                </a:solidFill>
                <a:latin typeface="Arial Narrow" pitchFamily="34" charset="0"/>
              </a:rPr>
              <a:t>2017-жылдын 14-июлунда </a:t>
            </a:r>
            <a:r>
              <a:rPr lang="ru-RU" sz="1150" dirty="0" smtClean="0">
                <a:latin typeface="Arial Narrow" pitchFamily="34" charset="0"/>
              </a:rPr>
              <a:t>төмөнкү </a:t>
            </a:r>
            <a:r>
              <a:rPr lang="ru-RU" sz="1150" dirty="0">
                <a:latin typeface="Arial Narrow" pitchFamily="34" charset="0"/>
              </a:rPr>
              <a:t>маселелерди кароо боюнча Комиссиянын </a:t>
            </a:r>
            <a:r>
              <a:rPr lang="ru-RU" sz="1150" dirty="0" smtClean="0">
                <a:latin typeface="Arial Narrow" pitchFamily="34" charset="0"/>
              </a:rPr>
              <a:t>8-жыйыны </a:t>
            </a:r>
            <a:r>
              <a:rPr lang="ru-RU" sz="1150" dirty="0">
                <a:latin typeface="Arial Narrow" pitchFamily="34" charset="0"/>
              </a:rPr>
              <a:t>болуп өттү:</a:t>
            </a:r>
          </a:p>
          <a:p>
            <a:pPr marL="228600" indent="-228600" algn="just">
              <a:spcBef>
                <a:spcPts val="300"/>
              </a:spcBef>
              <a:spcAft>
                <a:spcPts val="300"/>
              </a:spcAft>
              <a:buFont typeface="Wingdings" pitchFamily="2" charset="2"/>
              <a:buChar char="ü"/>
            </a:pPr>
            <a:r>
              <a:rPr lang="ru-RU" sz="1150" dirty="0">
                <a:latin typeface="Arial Narrow" pitchFamily="34" charset="0"/>
              </a:rPr>
              <a:t>Кылмыштуу кирешелерди легализациялоого жана терроризмди каржылоого каршы аракеттенүү боюнча евразиялык </a:t>
            </a:r>
            <a:r>
              <a:rPr lang="ru-RU" sz="1150" dirty="0" smtClean="0">
                <a:latin typeface="Arial Narrow" pitchFamily="34" charset="0"/>
              </a:rPr>
              <a:t>топтун 26-Пленардык жыйынынын</a:t>
            </a:r>
            <a:r>
              <a:rPr lang="ru-RU" sz="1150" dirty="0">
                <a:latin typeface="Arial Narrow" pitchFamily="34" charset="0"/>
              </a:rPr>
              <a:t>, ошондой </a:t>
            </a:r>
            <a:r>
              <a:rPr lang="ru-RU" sz="1150" dirty="0" smtClean="0">
                <a:latin typeface="Arial Narrow" pitchFamily="34" charset="0"/>
              </a:rPr>
              <a:t>эле Финансылык </a:t>
            </a:r>
            <a:r>
              <a:rPr lang="ru-RU" sz="1150" dirty="0">
                <a:latin typeface="Arial Narrow" pitchFamily="34" charset="0"/>
              </a:rPr>
              <a:t>чалгындоо бөлүмдөрүнүн жетекчилер кеңешинин </a:t>
            </a:r>
            <a:r>
              <a:rPr lang="ru-RU" sz="1150" dirty="0" smtClean="0">
                <a:latin typeface="Arial Narrow" pitchFamily="34" charset="0"/>
              </a:rPr>
              <a:t>9-жыйынынын натыйжалары жөнүндө.</a:t>
            </a:r>
            <a:endParaRPr lang="ru-RU" sz="1150" dirty="0">
              <a:latin typeface="Arial Narrow" pitchFamily="34" charset="0"/>
            </a:endParaRPr>
          </a:p>
        </p:txBody>
      </p:sp>
    </p:spTree>
    <p:extLst>
      <p:ext uri="{BB962C8B-B14F-4D97-AF65-F5344CB8AC3E}">
        <p14:creationId xmlns:p14="http://schemas.microsoft.com/office/powerpoint/2010/main" val="4131772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4377" y="0"/>
            <a:ext cx="45719" cy="4983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5188" y="115337"/>
            <a:ext cx="383438" cy="307777"/>
          </a:xfrm>
          <a:prstGeom prst="rect">
            <a:avLst/>
          </a:prstGeom>
          <a:noFill/>
        </p:spPr>
        <p:txBody>
          <a:bodyPr wrap="none" rtlCol="0">
            <a:spAutoFit/>
          </a:bodyPr>
          <a:lstStyle/>
          <a:p>
            <a:r>
              <a:rPr lang="ru-RU" sz="1400" dirty="0" smtClean="0">
                <a:solidFill>
                  <a:schemeClr val="accent1">
                    <a:lumMod val="75000"/>
                  </a:schemeClr>
                </a:solidFill>
                <a:latin typeface="Arial" pitchFamily="34" charset="0"/>
                <a:cs typeface="Arial" pitchFamily="34" charset="0"/>
              </a:rPr>
              <a:t>19</a:t>
            </a:r>
            <a:endParaRPr lang="ru-RU" sz="1400" dirty="0">
              <a:solidFill>
                <a:schemeClr val="accent1">
                  <a:lumMod val="75000"/>
                </a:schemeClr>
              </a:solidFill>
              <a:latin typeface="Arial" pitchFamily="34" charset="0"/>
              <a:cs typeface="Arial" pitchFamily="34" charset="0"/>
            </a:endParaRPr>
          </a:p>
        </p:txBody>
      </p:sp>
      <p:sp>
        <p:nvSpPr>
          <p:cNvPr id="6" name="TextBox 5"/>
          <p:cNvSpPr txBox="1"/>
          <p:nvPr/>
        </p:nvSpPr>
        <p:spPr>
          <a:xfrm>
            <a:off x="434344" y="85582"/>
            <a:ext cx="2564007" cy="453970"/>
          </a:xfrm>
          <a:prstGeom prst="rect">
            <a:avLst/>
          </a:prstGeom>
          <a:noFill/>
        </p:spPr>
        <p:txBody>
          <a:bodyPr wrap="square" rtlCol="0">
            <a:spAutoFit/>
          </a:bodyPr>
          <a:lstStyle/>
          <a:p>
            <a:pPr>
              <a:spcAft>
                <a:spcPts val="300"/>
              </a:spcAft>
            </a:pPr>
            <a:r>
              <a:rPr lang="ru-RU" sz="700" b="1" dirty="0" smtClean="0">
                <a:solidFill>
                  <a:schemeClr val="accent1">
                    <a:lumMod val="75000"/>
                  </a:schemeClr>
                </a:solidFill>
                <a:latin typeface="Arial" pitchFamily="34" charset="0"/>
                <a:cs typeface="Arial" pitchFamily="34" charset="0"/>
              </a:rPr>
              <a:t>ИШ ЖӨНҮНДӨ ЖЫЛДЫК ОТЧЕТ – 2017</a:t>
            </a:r>
          </a:p>
          <a:p>
            <a:r>
              <a:rPr lang="ru-RU" sz="700" dirty="0">
                <a:solidFill>
                  <a:schemeClr val="accent1">
                    <a:lumMod val="75000"/>
                  </a:schemeClr>
                </a:solidFill>
                <a:latin typeface="Arial" pitchFamily="34" charset="0"/>
                <a:cs typeface="Arial" pitchFamily="34" charset="0"/>
              </a:rPr>
              <a:t>Кыргыз Республикасынын Өкмөтүнө караштуу </a:t>
            </a:r>
          </a:p>
          <a:p>
            <a:r>
              <a:rPr lang="ky-KG" sz="700" dirty="0">
                <a:solidFill>
                  <a:schemeClr val="accent1">
                    <a:lumMod val="75000"/>
                  </a:schemeClr>
                </a:solidFill>
                <a:latin typeface="Arial" pitchFamily="34" charset="0"/>
                <a:cs typeface="Arial" pitchFamily="34" charset="0"/>
              </a:rPr>
              <a:t>Финансылык </a:t>
            </a:r>
            <a:r>
              <a:rPr lang="ky-KG" sz="700" dirty="0" smtClean="0">
                <a:solidFill>
                  <a:schemeClr val="accent1">
                    <a:lumMod val="75000"/>
                  </a:schemeClr>
                </a:solidFill>
                <a:latin typeface="Arial" pitchFamily="34" charset="0"/>
                <a:cs typeface="Arial" pitchFamily="34" charset="0"/>
              </a:rPr>
              <a:t>чалгындоо </a:t>
            </a:r>
            <a:r>
              <a:rPr lang="ky-KG" sz="700" dirty="0">
                <a:solidFill>
                  <a:schemeClr val="accent1">
                    <a:lumMod val="75000"/>
                  </a:schemeClr>
                </a:solidFill>
                <a:latin typeface="Arial" pitchFamily="34" charset="0"/>
                <a:cs typeface="Arial" pitchFamily="34" charset="0"/>
              </a:rPr>
              <a:t>мамлекеттик </a:t>
            </a:r>
            <a:r>
              <a:rPr lang="ky-KG" sz="700" dirty="0" smtClean="0">
                <a:solidFill>
                  <a:schemeClr val="accent1">
                    <a:lumMod val="75000"/>
                  </a:schemeClr>
                </a:solidFill>
                <a:latin typeface="Arial" pitchFamily="34" charset="0"/>
                <a:cs typeface="Arial" pitchFamily="34" charset="0"/>
              </a:rPr>
              <a:t>кызматы</a:t>
            </a:r>
            <a:endParaRPr lang="ru-RU" sz="700" dirty="0">
              <a:solidFill>
                <a:schemeClr val="accent1">
                  <a:lumMod val="75000"/>
                </a:schemeClr>
              </a:solidFill>
              <a:latin typeface="Arial" pitchFamily="34" charset="0"/>
              <a:cs typeface="Arial" pitchFamily="34"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5119" y="107504"/>
            <a:ext cx="360938" cy="360040"/>
          </a:xfrm>
          <a:prstGeom prst="rect">
            <a:avLst/>
          </a:prstGeom>
        </p:spPr>
      </p:pic>
      <p:sp>
        <p:nvSpPr>
          <p:cNvPr id="8" name="Прямоугольник 7"/>
          <p:cNvSpPr/>
          <p:nvPr/>
        </p:nvSpPr>
        <p:spPr>
          <a:xfrm>
            <a:off x="272619" y="827584"/>
            <a:ext cx="6394132" cy="5247590"/>
          </a:xfrm>
          <a:prstGeom prst="rect">
            <a:avLst/>
          </a:prstGeom>
        </p:spPr>
        <p:txBody>
          <a:bodyPr wrap="square">
            <a:spAutoFit/>
          </a:bodyPr>
          <a:lstStyle/>
          <a:p>
            <a:pPr marL="171450" indent="-171450" algn="just">
              <a:spcBef>
                <a:spcPts val="300"/>
              </a:spcBef>
              <a:spcAft>
                <a:spcPts val="300"/>
              </a:spcAft>
              <a:buFont typeface="Wingdings" pitchFamily="2" charset="2"/>
              <a:buChar char="ü"/>
            </a:pPr>
            <a:r>
              <a:rPr lang="ky-KG" sz="1200" dirty="0" smtClean="0">
                <a:latin typeface="Arial Narrow" pitchFamily="34" charset="0"/>
              </a:rPr>
              <a:t>Кыргыз Республикасын өз ара баалоонун жүрүшү жөнүндө жана кылмыштуу кирешелерди легализациялоого (адалдоого) жана террористтик же экстремисттик ишти каржылоого каршы аракеттенүү чөйрөсүндө Кыргыз Республикасынын мыйзамдарын жакшыртуу броюнча чаралар тууралуу</a:t>
            </a:r>
            <a:r>
              <a:rPr lang="ru-RU" sz="1200" dirty="0" smtClean="0">
                <a:latin typeface="Arial Narrow" pitchFamily="34" charset="0"/>
              </a:rPr>
              <a:t>.</a:t>
            </a:r>
            <a:endParaRPr lang="ru-RU" sz="1200" dirty="0">
              <a:latin typeface="Arial Narrow" pitchFamily="34" charset="0"/>
            </a:endParaRPr>
          </a:p>
          <a:p>
            <a:pPr marL="171450" indent="-171450" algn="just">
              <a:spcBef>
                <a:spcPts val="300"/>
              </a:spcBef>
              <a:spcAft>
                <a:spcPts val="300"/>
              </a:spcAft>
              <a:buFont typeface="Wingdings" pitchFamily="2" charset="2"/>
              <a:buChar char="ü"/>
            </a:pPr>
            <a:r>
              <a:rPr lang="ru-RU" sz="1200" dirty="0" smtClean="0">
                <a:latin typeface="Arial Narrow" pitchFamily="34" charset="0"/>
              </a:rPr>
              <a:t>Кыргыз Республикасынын Өкмөтүнө караштуу Финансылык чалгындоо мамлекеттик кызматынын 2017-жылдын 1-жарым жылдыгындагы иши жөнүндө.</a:t>
            </a:r>
            <a:endParaRPr lang="ru-RU" sz="1200" dirty="0">
              <a:latin typeface="Arial Narrow" pitchFamily="34" charset="0"/>
            </a:endParaRPr>
          </a:p>
          <a:p>
            <a:pPr marL="171450" indent="-171450" algn="just">
              <a:spcBef>
                <a:spcPts val="300"/>
              </a:spcBef>
              <a:spcAft>
                <a:spcPts val="300"/>
              </a:spcAft>
              <a:buFont typeface="Wingdings" pitchFamily="2" charset="2"/>
              <a:buChar char="ü"/>
            </a:pPr>
            <a:r>
              <a:rPr lang="ru-RU" sz="1200" dirty="0" smtClean="0">
                <a:latin typeface="Arial Narrow" pitchFamily="34" charset="0"/>
              </a:rPr>
              <a:t>2015-2016-жылдары жана 2017-жылдын </a:t>
            </a:r>
            <a:r>
              <a:rPr lang="ru-RU" sz="1200" dirty="0">
                <a:latin typeface="Arial Narrow" pitchFamily="34" charset="0"/>
              </a:rPr>
              <a:t>1-жарым </a:t>
            </a:r>
            <a:r>
              <a:rPr lang="ru-RU" sz="1200" dirty="0" smtClean="0">
                <a:latin typeface="Arial Narrow" pitchFamily="34" charset="0"/>
              </a:rPr>
              <a:t>жылдыгында кылмыштуу </a:t>
            </a:r>
            <a:r>
              <a:rPr lang="ru-RU" sz="1200" dirty="0">
                <a:latin typeface="Arial Narrow" pitchFamily="34" charset="0"/>
              </a:rPr>
              <a:t>кирешелерди легализациялоого (адалдоого) жана террористтик же экстремисттик ишти каржылоого каршы аракеттенүү чөйрөсүндө Кыргыз Республикасынын </a:t>
            </a:r>
            <a:r>
              <a:rPr lang="ru-RU" sz="1200" dirty="0" smtClean="0">
                <a:latin typeface="Arial Narrow" pitchFamily="34" charset="0"/>
              </a:rPr>
              <a:t>мыйзамдарынын талаптарын сактоо маселелери боюнча маалымат берүүчү жактарды текшерүү тууралуу Кыргыз Республикасынын көзөмөлдөөчү (контролдоочу) органдарынын маалыматтары жөнүндө. </a:t>
            </a:r>
            <a:endParaRPr lang="ru-RU" sz="1200" dirty="0">
              <a:latin typeface="Arial Narrow" pitchFamily="34" charset="0"/>
            </a:endParaRPr>
          </a:p>
          <a:p>
            <a:pPr marL="171450" indent="-171450" algn="just">
              <a:spcBef>
                <a:spcPts val="300"/>
              </a:spcBef>
              <a:spcAft>
                <a:spcPts val="300"/>
              </a:spcAft>
              <a:buFont typeface="Wingdings" pitchFamily="2" charset="2"/>
              <a:buChar char="ü"/>
            </a:pPr>
            <a:r>
              <a:rPr lang="ru-RU" sz="1200" dirty="0" smtClean="0">
                <a:latin typeface="Arial Narrow" pitchFamily="34" charset="0"/>
              </a:rPr>
              <a:t>2015-2016-жылдары жана 2017-жылдын </a:t>
            </a:r>
            <a:r>
              <a:rPr lang="ru-RU" sz="1200" dirty="0">
                <a:latin typeface="Arial Narrow" pitchFamily="34" charset="0"/>
              </a:rPr>
              <a:t>1-жарым </a:t>
            </a:r>
            <a:r>
              <a:rPr lang="ru-RU" sz="1200" dirty="0" smtClean="0">
                <a:latin typeface="Arial Narrow" pitchFamily="34" charset="0"/>
              </a:rPr>
              <a:t>жылдыгында даярдалган жана берилген жалпыланган материалдар </a:t>
            </a:r>
            <a:r>
              <a:rPr lang="ru-RU" sz="1200" dirty="0">
                <a:latin typeface="Arial Narrow" pitchFamily="34" charset="0"/>
              </a:rPr>
              <a:t>жөнүндө  Кыргыз Республикасынын Өкмөтүнө караштуу Финансылык чалгындоо мамлекеттик кызматынын </a:t>
            </a:r>
            <a:r>
              <a:rPr lang="ru-RU" sz="1200" dirty="0" smtClean="0">
                <a:latin typeface="Arial Narrow" pitchFamily="34" charset="0"/>
              </a:rPr>
              <a:t>маалыматы тууралуу. </a:t>
            </a:r>
            <a:endParaRPr lang="ru-RU" sz="1200" dirty="0">
              <a:latin typeface="Arial Narrow" pitchFamily="34" charset="0"/>
            </a:endParaRPr>
          </a:p>
          <a:p>
            <a:pPr marL="171450" indent="-171450" algn="just">
              <a:spcBef>
                <a:spcPts val="300"/>
              </a:spcBef>
              <a:spcAft>
                <a:spcPts val="300"/>
              </a:spcAft>
              <a:buFont typeface="Wingdings" pitchFamily="2" charset="2"/>
              <a:buChar char="ü"/>
            </a:pPr>
            <a:r>
              <a:rPr lang="ru-RU" sz="1200" dirty="0">
                <a:latin typeface="Arial Narrow" pitchFamily="34" charset="0"/>
              </a:rPr>
              <a:t>2015-2016-жылдары жана 2017-жылдын 1-жарым </a:t>
            </a:r>
            <a:r>
              <a:rPr lang="ru-RU" sz="1200" dirty="0" smtClean="0">
                <a:latin typeface="Arial Narrow" pitchFamily="34" charset="0"/>
              </a:rPr>
              <a:t>жылдыгында Кыргыз </a:t>
            </a:r>
            <a:r>
              <a:rPr lang="ru-RU" sz="1200" dirty="0">
                <a:latin typeface="Arial Narrow" pitchFamily="34" charset="0"/>
              </a:rPr>
              <a:t>Республикасынын Өкмөтүнө караштуу Финансылык чалгындоо мамлекеттик </a:t>
            </a:r>
            <a:r>
              <a:rPr lang="ru-RU" sz="1200" dirty="0" smtClean="0">
                <a:latin typeface="Arial Narrow" pitchFamily="34" charset="0"/>
              </a:rPr>
              <a:t>кызматынан алынган жалпыланган материалдарды ишке ашыруу жөнүндө Кыргыз Республикасынын укук коргоо органдарынын маалыматы тууралуу.</a:t>
            </a:r>
          </a:p>
          <a:p>
            <a:pPr algn="just">
              <a:spcBef>
                <a:spcPts val="300"/>
              </a:spcBef>
              <a:spcAft>
                <a:spcPts val="300"/>
              </a:spcAft>
            </a:pPr>
            <a:endParaRPr lang="ru-RU" sz="1200" dirty="0" smtClean="0">
              <a:latin typeface="Arial Narrow" pitchFamily="34" charset="0"/>
            </a:endParaRPr>
          </a:p>
          <a:p>
            <a:pPr algn="just">
              <a:spcBef>
                <a:spcPts val="300"/>
              </a:spcBef>
              <a:spcAft>
                <a:spcPts val="300"/>
              </a:spcAft>
            </a:pPr>
            <a:r>
              <a:rPr lang="ru-RU" sz="1200" dirty="0" smtClean="0">
                <a:latin typeface="Arial Narrow" pitchFamily="34" charset="0"/>
              </a:rPr>
              <a:t>ФЧМКнын 2017-жылдын 31-июлундагы № 52/Ө буйругу </a:t>
            </a:r>
            <a:r>
              <a:rPr lang="ru-RU" sz="1200" dirty="0">
                <a:latin typeface="Arial Narrow" pitchFamily="34" charset="0"/>
              </a:rPr>
              <a:t>менен кылмыштуу кирешелерди легализациялоого (</a:t>
            </a:r>
            <a:r>
              <a:rPr lang="ru-RU" sz="1200" dirty="0" smtClean="0">
                <a:latin typeface="Arial Narrow" pitchFamily="34" charset="0"/>
              </a:rPr>
              <a:t>адалдоого), террористтик жана </a:t>
            </a:r>
            <a:r>
              <a:rPr lang="ru-RU" sz="1200" dirty="0">
                <a:latin typeface="Arial Narrow" pitchFamily="34" charset="0"/>
              </a:rPr>
              <a:t>экстремисттик ишти </a:t>
            </a:r>
            <a:r>
              <a:rPr lang="ru-RU" sz="1200" dirty="0" smtClean="0">
                <a:latin typeface="Arial Narrow" pitchFamily="34" charset="0"/>
              </a:rPr>
              <a:t>каржылоого, массалык кыргын салуучу куралды таратууну каржылоого каршы </a:t>
            </a:r>
            <a:r>
              <a:rPr lang="ru-RU" sz="1200" dirty="0">
                <a:latin typeface="Arial Narrow" pitchFamily="34" charset="0"/>
              </a:rPr>
              <a:t>аракеттенүү чөйрөсүндө Кыргыз </a:t>
            </a:r>
            <a:r>
              <a:rPr lang="ru-RU" sz="1200" dirty="0" smtClean="0">
                <a:latin typeface="Arial Narrow" pitchFamily="34" charset="0"/>
              </a:rPr>
              <a:t>Республикасынын ченемдик укуктук актыларынын долбоорлорун иштеп чыгуу үчүн ведомстволор аралык жумушчу топ түзүлдү.</a:t>
            </a:r>
          </a:p>
          <a:p>
            <a:pPr algn="just">
              <a:spcBef>
                <a:spcPts val="300"/>
              </a:spcBef>
              <a:spcAft>
                <a:spcPts val="300"/>
              </a:spcAft>
            </a:pPr>
            <a:endParaRPr lang="ru-RU" sz="1200" dirty="0" smtClean="0">
              <a:latin typeface="Arial Narrow" pitchFamily="34" charset="0"/>
            </a:endParaRPr>
          </a:p>
        </p:txBody>
      </p:sp>
    </p:spTree>
    <p:extLst>
      <p:ext uri="{BB962C8B-B14F-4D97-AF65-F5344CB8AC3E}">
        <p14:creationId xmlns:p14="http://schemas.microsoft.com/office/powerpoint/2010/main" val="183655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554506"/>
            <a:ext cx="6858000" cy="33855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4984" y="115337"/>
            <a:ext cx="425273" cy="424215"/>
          </a:xfrm>
          <a:prstGeom prst="rect">
            <a:avLst/>
          </a:prstGeom>
        </p:spPr>
      </p:pic>
      <p:sp>
        <p:nvSpPr>
          <p:cNvPr id="2" name="TextBox 1"/>
          <p:cNvSpPr txBox="1"/>
          <p:nvPr/>
        </p:nvSpPr>
        <p:spPr>
          <a:xfrm>
            <a:off x="268248" y="554506"/>
            <a:ext cx="1207382" cy="338554"/>
          </a:xfrm>
          <a:prstGeom prst="rect">
            <a:avLst/>
          </a:prstGeom>
          <a:noFill/>
        </p:spPr>
        <p:txBody>
          <a:bodyPr wrap="none" rtlCol="0">
            <a:spAutoFit/>
          </a:bodyPr>
          <a:lstStyle/>
          <a:p>
            <a:r>
              <a:rPr lang="ru-RU" sz="1600" b="1" dirty="0" smtClean="0">
                <a:solidFill>
                  <a:schemeClr val="bg1"/>
                </a:solidFill>
                <a:latin typeface="Arial" pitchFamily="34" charset="0"/>
                <a:cs typeface="Arial" pitchFamily="34" charset="0"/>
              </a:rPr>
              <a:t>МАЗМУНУ</a:t>
            </a:r>
            <a:endParaRPr lang="ru-RU" sz="1600" b="1" dirty="0">
              <a:solidFill>
                <a:schemeClr val="bg1"/>
              </a:solidFill>
              <a:latin typeface="Arial" pitchFamily="34" charset="0"/>
              <a:cs typeface="Arial" pitchFamily="34" charset="0"/>
            </a:endParaRPr>
          </a:p>
        </p:txBody>
      </p:sp>
      <p:sp>
        <p:nvSpPr>
          <p:cNvPr id="11" name="Прямоугольник 10"/>
          <p:cNvSpPr/>
          <p:nvPr/>
        </p:nvSpPr>
        <p:spPr>
          <a:xfrm>
            <a:off x="388626" y="0"/>
            <a:ext cx="45719" cy="55450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lumMod val="75000"/>
                </a:schemeClr>
              </a:solidFill>
            </a:endParaRPr>
          </a:p>
        </p:txBody>
      </p:sp>
      <p:sp>
        <p:nvSpPr>
          <p:cNvPr id="13" name="TextBox 12"/>
          <p:cNvSpPr txBox="1"/>
          <p:nvPr/>
        </p:nvSpPr>
        <p:spPr>
          <a:xfrm>
            <a:off x="434344" y="85582"/>
            <a:ext cx="2564007" cy="453970"/>
          </a:xfrm>
          <a:prstGeom prst="rect">
            <a:avLst/>
          </a:prstGeom>
          <a:noFill/>
        </p:spPr>
        <p:txBody>
          <a:bodyPr wrap="square" rtlCol="0">
            <a:spAutoFit/>
          </a:bodyPr>
          <a:lstStyle/>
          <a:p>
            <a:pPr>
              <a:spcAft>
                <a:spcPts val="300"/>
              </a:spcAft>
            </a:pPr>
            <a:r>
              <a:rPr lang="ru-RU" sz="700" b="1" dirty="0" smtClean="0">
                <a:solidFill>
                  <a:schemeClr val="accent1">
                    <a:lumMod val="75000"/>
                  </a:schemeClr>
                </a:solidFill>
                <a:latin typeface="Arial" pitchFamily="34" charset="0"/>
                <a:cs typeface="Arial" pitchFamily="34" charset="0"/>
              </a:rPr>
              <a:t>ИШ ЖӨНҮНДӨ ЖЫЛДЫК ОТЧЕТ - 2017</a:t>
            </a:r>
          </a:p>
          <a:p>
            <a:r>
              <a:rPr lang="ru-RU" sz="700" dirty="0" smtClean="0">
                <a:solidFill>
                  <a:schemeClr val="accent1">
                    <a:lumMod val="75000"/>
                  </a:schemeClr>
                </a:solidFill>
                <a:latin typeface="Arial" pitchFamily="34" charset="0"/>
                <a:cs typeface="Arial" pitchFamily="34" charset="0"/>
              </a:rPr>
              <a:t>Кыргыз Республикасынын Өкмөтүнө караштуу </a:t>
            </a:r>
          </a:p>
          <a:p>
            <a:r>
              <a:rPr lang="ky-KG" sz="700" dirty="0" smtClean="0">
                <a:solidFill>
                  <a:schemeClr val="accent1">
                    <a:lumMod val="75000"/>
                  </a:schemeClr>
                </a:solidFill>
                <a:latin typeface="Arial" pitchFamily="34" charset="0"/>
                <a:cs typeface="Arial" pitchFamily="34" charset="0"/>
              </a:rPr>
              <a:t>Финансылык чалгындоо мамлекеттик кызматы</a:t>
            </a:r>
            <a:endParaRPr lang="ru-RU" sz="700" dirty="0" smtClean="0">
              <a:solidFill>
                <a:schemeClr val="accent1">
                  <a:lumMod val="75000"/>
                </a:schemeClr>
              </a:solidFill>
              <a:latin typeface="Arial" pitchFamily="34" charset="0"/>
              <a:cs typeface="Arial" pitchFamily="34" charset="0"/>
            </a:endParaRPr>
          </a:p>
        </p:txBody>
      </p:sp>
      <p:sp>
        <p:nvSpPr>
          <p:cNvPr id="14" name="TextBox 13"/>
          <p:cNvSpPr txBox="1"/>
          <p:nvPr/>
        </p:nvSpPr>
        <p:spPr>
          <a:xfrm>
            <a:off x="5188" y="115337"/>
            <a:ext cx="284052" cy="307777"/>
          </a:xfrm>
          <a:prstGeom prst="rect">
            <a:avLst/>
          </a:prstGeom>
          <a:noFill/>
        </p:spPr>
        <p:txBody>
          <a:bodyPr wrap="none" rtlCol="0">
            <a:spAutoFit/>
          </a:bodyPr>
          <a:lstStyle/>
          <a:p>
            <a:r>
              <a:rPr lang="ru-RU" sz="1400" dirty="0" smtClean="0">
                <a:solidFill>
                  <a:schemeClr val="accent1">
                    <a:lumMod val="75000"/>
                  </a:schemeClr>
                </a:solidFill>
                <a:latin typeface="Arial" pitchFamily="34" charset="0"/>
                <a:cs typeface="Arial" pitchFamily="34" charset="0"/>
              </a:rPr>
              <a:t>2</a:t>
            </a:r>
            <a:endParaRPr lang="ru-RU" sz="1400" dirty="0">
              <a:solidFill>
                <a:schemeClr val="accent1">
                  <a:lumMod val="75000"/>
                </a:schemeClr>
              </a:solidFill>
              <a:latin typeface="Arial" pitchFamily="34" charset="0"/>
              <a:cs typeface="Arial" pitchFamily="34"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val="1628549777"/>
              </p:ext>
            </p:extLst>
          </p:nvPr>
        </p:nvGraphicFramePr>
        <p:xfrm>
          <a:off x="388625" y="1447566"/>
          <a:ext cx="6281631" cy="5788730"/>
        </p:xfrm>
        <a:graphic>
          <a:graphicData uri="http://schemas.openxmlformats.org/drawingml/2006/table">
            <a:tbl>
              <a:tblPr/>
              <a:tblGrid>
                <a:gridCol w="363544">
                  <a:extLst>
                    <a:ext uri="{9D8B030D-6E8A-4147-A177-3AD203B41FA5}">
                      <a16:colId xmlns:a16="http://schemas.microsoft.com/office/drawing/2014/main" val="2172191699"/>
                    </a:ext>
                  </a:extLst>
                </a:gridCol>
                <a:gridCol w="5467152">
                  <a:extLst>
                    <a:ext uri="{9D8B030D-6E8A-4147-A177-3AD203B41FA5}">
                      <a16:colId xmlns:a16="http://schemas.microsoft.com/office/drawing/2014/main" val="1328669097"/>
                    </a:ext>
                  </a:extLst>
                </a:gridCol>
                <a:gridCol w="450935">
                  <a:extLst>
                    <a:ext uri="{9D8B030D-6E8A-4147-A177-3AD203B41FA5}">
                      <a16:colId xmlns:a16="http://schemas.microsoft.com/office/drawing/2014/main" val="1742753995"/>
                    </a:ext>
                  </a:extLst>
                </a:gridCol>
              </a:tblGrid>
              <a:tr h="285294">
                <a:tc>
                  <a:txBody>
                    <a:bodyPr/>
                    <a:lstStyle/>
                    <a:p>
                      <a:pPr algn="l" rtl="0" fontAlgn="t"/>
                      <a:r>
                        <a:rPr lang="ru-RU" sz="1200" b="1" i="0" u="none" strike="noStrike">
                          <a:solidFill>
                            <a:srgbClr val="10253F"/>
                          </a:solidFill>
                          <a:effectLst/>
                          <a:latin typeface="Arial Narrow" panose="020B0606020202030204" pitchFamily="34" charset="0"/>
                        </a:rPr>
                        <a:t>№</a:t>
                      </a:r>
                    </a:p>
                  </a:txBody>
                  <a:tcPr marL="9525" marR="9525" marT="9525" marB="0">
                    <a:lnL>
                      <a:noFill/>
                    </a:lnL>
                    <a:lnR>
                      <a:noFill/>
                    </a:lnR>
                    <a:lnT>
                      <a:noFill/>
                    </a:lnT>
                    <a:lnB>
                      <a:noFill/>
                    </a:lnB>
                  </a:tcPr>
                </a:tc>
                <a:tc>
                  <a:txBody>
                    <a:bodyPr/>
                    <a:lstStyle/>
                    <a:p>
                      <a:pPr algn="ctr" rtl="0" fontAlgn="t"/>
                      <a:r>
                        <a:rPr lang="ru-RU" sz="1200" b="1" i="0" u="none" strike="noStrike" dirty="0" smtClean="0">
                          <a:solidFill>
                            <a:srgbClr val="10253F"/>
                          </a:solidFill>
                          <a:effectLst/>
                          <a:latin typeface="Arial Narrow" panose="020B0606020202030204" pitchFamily="34" charset="0"/>
                        </a:rPr>
                        <a:t>Аталышы</a:t>
                      </a:r>
                      <a:endParaRPr lang="ru-RU" sz="1200" b="1" i="0" u="none" strike="noStrike" dirty="0">
                        <a:solidFill>
                          <a:srgbClr val="10253F"/>
                        </a:solidFill>
                        <a:effectLst/>
                        <a:latin typeface="Arial Narrow" panose="020B0606020202030204" pitchFamily="34" charset="0"/>
                      </a:endParaRPr>
                    </a:p>
                  </a:txBody>
                  <a:tcPr marL="9525" marR="9525" marT="9525" marB="0">
                    <a:lnL>
                      <a:noFill/>
                    </a:lnL>
                    <a:lnR>
                      <a:noFill/>
                    </a:lnR>
                    <a:lnT>
                      <a:noFill/>
                    </a:lnT>
                    <a:lnB>
                      <a:noFill/>
                    </a:lnB>
                  </a:tcPr>
                </a:tc>
                <a:tc>
                  <a:txBody>
                    <a:bodyPr/>
                    <a:lstStyle/>
                    <a:p>
                      <a:pPr algn="ctr" rtl="0" fontAlgn="t"/>
                      <a:r>
                        <a:rPr lang="ru-RU" sz="1200" b="1" i="0" u="none" strike="noStrike" dirty="0" err="1" smtClean="0">
                          <a:solidFill>
                            <a:srgbClr val="10253F"/>
                          </a:solidFill>
                          <a:effectLst/>
                          <a:latin typeface="Arial Narrow" panose="020B0606020202030204" pitchFamily="34" charset="0"/>
                        </a:rPr>
                        <a:t>Бети</a:t>
                      </a:r>
                      <a:endParaRPr lang="ru-RU" sz="1200" b="1" i="0" u="none" strike="noStrike" dirty="0">
                        <a:solidFill>
                          <a:srgbClr val="10253F"/>
                        </a:solidFill>
                        <a:effectLst/>
                        <a:latin typeface="Arial Narrow" panose="020B0606020202030204" pitchFamily="34" charset="0"/>
                      </a:endParaRPr>
                    </a:p>
                  </a:txBody>
                  <a:tcPr marL="9525" marR="9525" marT="9525" marB="0">
                    <a:lnL>
                      <a:noFill/>
                    </a:lnL>
                    <a:lnR>
                      <a:noFill/>
                    </a:lnR>
                    <a:lnT>
                      <a:noFill/>
                    </a:lnT>
                    <a:lnB>
                      <a:noFill/>
                    </a:lnB>
                  </a:tcPr>
                </a:tc>
                <a:extLst>
                  <a:ext uri="{0D108BD9-81ED-4DB2-BD59-A6C34878D82A}">
                    <a16:rowId xmlns:a16="http://schemas.microsoft.com/office/drawing/2014/main" val="2780882217"/>
                  </a:ext>
                </a:extLst>
              </a:tr>
              <a:tr h="285294">
                <a:tc>
                  <a:txBody>
                    <a:bodyPr/>
                    <a:lstStyle/>
                    <a:p>
                      <a:pPr algn="l" rtl="0" fontAlgn="t"/>
                      <a:endParaRPr lang="ru-RU" sz="1200" b="1" i="0" u="none" strike="noStrike">
                        <a:solidFill>
                          <a:srgbClr val="10253F"/>
                        </a:solidFill>
                        <a:effectLst/>
                        <a:latin typeface="Arial Narrow" panose="020B0606020202030204" pitchFamily="34" charset="0"/>
                      </a:endParaRPr>
                    </a:p>
                  </a:txBody>
                  <a:tcPr marL="9525" marR="9525" marT="9525" marB="0">
                    <a:lnL>
                      <a:noFill/>
                    </a:lnL>
                    <a:lnR>
                      <a:noFill/>
                    </a:lnR>
                    <a:lnT>
                      <a:noFill/>
                    </a:lnT>
                    <a:lnB>
                      <a:noFill/>
                    </a:lnB>
                  </a:tcPr>
                </a:tc>
                <a:tc>
                  <a:txBody>
                    <a:bodyPr/>
                    <a:lstStyle/>
                    <a:p>
                      <a:pPr algn="ctr" rtl="0" fontAlgn="t"/>
                      <a:endParaRPr lang="ru-RU" sz="1200" b="1" i="0" u="none" strike="noStrike">
                        <a:solidFill>
                          <a:srgbClr val="10253F"/>
                        </a:solidFill>
                        <a:effectLst/>
                        <a:latin typeface="Arial Narrow" panose="020B0606020202030204" pitchFamily="34" charset="0"/>
                      </a:endParaRPr>
                    </a:p>
                  </a:txBody>
                  <a:tcPr marL="9525" marR="9525" marT="9525" marB="0">
                    <a:lnL>
                      <a:noFill/>
                    </a:lnL>
                    <a:lnR>
                      <a:noFill/>
                    </a:lnR>
                    <a:lnT>
                      <a:noFill/>
                    </a:lnT>
                    <a:lnB>
                      <a:noFill/>
                    </a:lnB>
                  </a:tcPr>
                </a:tc>
                <a:tc>
                  <a:txBody>
                    <a:bodyPr/>
                    <a:lstStyle/>
                    <a:p>
                      <a:pPr algn="ctr" rtl="0" fontAlgn="t"/>
                      <a:endParaRPr lang="ru-RU" sz="1200" b="1" i="0" u="none" strike="noStrike">
                        <a:solidFill>
                          <a:srgbClr val="10253F"/>
                        </a:solidFill>
                        <a:effectLst/>
                        <a:latin typeface="Arial Narrow" panose="020B0606020202030204" pitchFamily="34" charset="0"/>
                      </a:endParaRPr>
                    </a:p>
                  </a:txBody>
                  <a:tcPr marL="9525" marR="9525" marT="9525" marB="0">
                    <a:lnL>
                      <a:noFill/>
                    </a:lnL>
                    <a:lnR>
                      <a:noFill/>
                    </a:lnR>
                    <a:lnT>
                      <a:noFill/>
                    </a:lnT>
                    <a:lnB>
                      <a:noFill/>
                    </a:lnB>
                  </a:tcPr>
                </a:tc>
                <a:extLst>
                  <a:ext uri="{0D108BD9-81ED-4DB2-BD59-A6C34878D82A}">
                    <a16:rowId xmlns:a16="http://schemas.microsoft.com/office/drawing/2014/main" val="967240268"/>
                  </a:ext>
                </a:extLst>
              </a:tr>
              <a:tr h="274424">
                <a:tc>
                  <a:txBody>
                    <a:bodyPr/>
                    <a:lstStyle/>
                    <a:p>
                      <a:pPr algn="l" rtl="0" fontAlgn="t"/>
                      <a:r>
                        <a:rPr lang="ru-RU" sz="1200" b="0" i="0" u="none" strike="noStrike">
                          <a:solidFill>
                            <a:srgbClr val="10253F"/>
                          </a:solidFill>
                          <a:effectLst/>
                          <a:latin typeface="Arial Narrow" panose="020B0606020202030204" pitchFamily="34" charset="0"/>
                        </a:rPr>
                        <a:t>1</a:t>
                      </a:r>
                    </a:p>
                  </a:txBody>
                  <a:tcPr marL="9525" marR="9525" marT="9525" marB="0">
                    <a:lnL>
                      <a:noFill/>
                    </a:lnL>
                    <a:lnR>
                      <a:noFill/>
                    </a:lnR>
                    <a:lnT>
                      <a:noFill/>
                    </a:lnT>
                    <a:lnB>
                      <a:noFill/>
                    </a:lnB>
                  </a:tcPr>
                </a:tc>
                <a:tc>
                  <a:txBody>
                    <a:bodyPr/>
                    <a:lstStyle/>
                    <a:p>
                      <a:pPr algn="just" rtl="0" fontAlgn="t"/>
                      <a:r>
                        <a:rPr lang="ru-RU" sz="1200" b="0" i="0" u="none" strike="noStrike" dirty="0" smtClean="0">
                          <a:solidFill>
                            <a:srgbClr val="10253F"/>
                          </a:solidFill>
                          <a:effectLst/>
                          <a:latin typeface="Arial Narrow" panose="020B0606020202030204" pitchFamily="34" charset="0"/>
                        </a:rPr>
                        <a:t>Маалыматты топтоо жана талдоо</a:t>
                      </a:r>
                      <a:endParaRPr lang="ru-RU" sz="1200" b="0" i="0" u="none" strike="noStrike" dirty="0">
                        <a:solidFill>
                          <a:srgbClr val="10253F"/>
                        </a:solidFill>
                        <a:effectLst/>
                        <a:latin typeface="Arial Narrow" panose="020B0606020202030204" pitchFamily="34" charset="0"/>
                      </a:endParaRPr>
                    </a:p>
                  </a:txBody>
                  <a:tcPr marL="9525" marR="9525" marT="9525" marB="0">
                    <a:lnL>
                      <a:noFill/>
                    </a:lnL>
                    <a:lnR>
                      <a:noFill/>
                    </a:lnR>
                    <a:lnT>
                      <a:noFill/>
                    </a:lnT>
                    <a:lnB>
                      <a:noFill/>
                    </a:lnB>
                  </a:tcPr>
                </a:tc>
                <a:tc>
                  <a:txBody>
                    <a:bodyPr/>
                    <a:lstStyle/>
                    <a:p>
                      <a:pPr algn="ctr" rtl="0" fontAlgn="t"/>
                      <a:r>
                        <a:rPr lang="ru-RU" sz="1200" b="0" i="0" u="none" strike="noStrike">
                          <a:solidFill>
                            <a:srgbClr val="10253F"/>
                          </a:solidFill>
                          <a:effectLst/>
                          <a:latin typeface="Arial Narrow" panose="020B0606020202030204" pitchFamily="34" charset="0"/>
                        </a:rPr>
                        <a:t>3</a:t>
                      </a:r>
                    </a:p>
                  </a:txBody>
                  <a:tcPr marL="9525" marR="9525" marT="9525" marB="0">
                    <a:lnL>
                      <a:noFill/>
                    </a:lnL>
                    <a:lnR>
                      <a:noFill/>
                    </a:lnR>
                    <a:lnT>
                      <a:noFill/>
                    </a:lnT>
                    <a:lnB>
                      <a:noFill/>
                    </a:lnB>
                  </a:tcPr>
                </a:tc>
                <a:extLst>
                  <a:ext uri="{0D108BD9-81ED-4DB2-BD59-A6C34878D82A}">
                    <a16:rowId xmlns:a16="http://schemas.microsoft.com/office/drawing/2014/main" val="1995874265"/>
                  </a:ext>
                </a:extLst>
              </a:tr>
              <a:tr h="274424">
                <a:tc>
                  <a:txBody>
                    <a:bodyPr/>
                    <a:lstStyle/>
                    <a:p>
                      <a:pPr algn="l" rtl="0" fontAlgn="t"/>
                      <a:r>
                        <a:rPr lang="ru-RU" sz="1200" b="0" i="0" u="none" strike="noStrike">
                          <a:solidFill>
                            <a:srgbClr val="10253F"/>
                          </a:solidFill>
                          <a:effectLst/>
                          <a:latin typeface="Arial Narrow" panose="020B0606020202030204" pitchFamily="34" charset="0"/>
                        </a:rPr>
                        <a:t>2</a:t>
                      </a:r>
                    </a:p>
                  </a:txBody>
                  <a:tcPr marL="9525" marR="9525" marT="9525" marB="0">
                    <a:lnL>
                      <a:noFill/>
                    </a:lnL>
                    <a:lnR>
                      <a:noFill/>
                    </a:lnR>
                    <a:lnT>
                      <a:noFill/>
                    </a:lnT>
                    <a:lnB>
                      <a:noFill/>
                    </a:lnB>
                  </a:tcPr>
                </a:tc>
                <a:tc>
                  <a:txBody>
                    <a:bodyPr/>
                    <a:lstStyle/>
                    <a:p>
                      <a:pPr algn="just" rtl="0" fontAlgn="t"/>
                      <a:r>
                        <a:rPr lang="ru-RU" sz="1200" b="0" i="0" u="none" strike="noStrike" dirty="0" smtClean="0">
                          <a:solidFill>
                            <a:srgbClr val="10253F"/>
                          </a:solidFill>
                          <a:effectLst/>
                          <a:latin typeface="Arial Narrow" panose="020B0606020202030204" pitchFamily="34" charset="0"/>
                        </a:rPr>
                        <a:t>Финансылык иликтөөлөр</a:t>
                      </a:r>
                      <a:endParaRPr lang="ru-RU" sz="1200" b="0" i="0" u="none" strike="noStrike" dirty="0">
                        <a:solidFill>
                          <a:srgbClr val="10253F"/>
                        </a:solidFill>
                        <a:effectLst/>
                        <a:latin typeface="Arial Narrow" panose="020B0606020202030204" pitchFamily="34" charset="0"/>
                      </a:endParaRPr>
                    </a:p>
                  </a:txBody>
                  <a:tcPr marL="9525" marR="9525" marT="9525" marB="0">
                    <a:lnL>
                      <a:noFill/>
                    </a:lnL>
                    <a:lnR>
                      <a:noFill/>
                    </a:lnR>
                    <a:lnT>
                      <a:noFill/>
                    </a:lnT>
                    <a:lnB>
                      <a:noFill/>
                    </a:lnB>
                  </a:tcPr>
                </a:tc>
                <a:tc>
                  <a:txBody>
                    <a:bodyPr/>
                    <a:lstStyle/>
                    <a:p>
                      <a:pPr algn="ctr" rtl="0" fontAlgn="t"/>
                      <a:r>
                        <a:rPr lang="ru-RU" sz="1200" b="0" i="0" u="none" strike="noStrike">
                          <a:solidFill>
                            <a:srgbClr val="10253F"/>
                          </a:solidFill>
                          <a:effectLst/>
                          <a:latin typeface="Arial Narrow" panose="020B0606020202030204" pitchFamily="34" charset="0"/>
                        </a:rPr>
                        <a:t>6</a:t>
                      </a:r>
                    </a:p>
                  </a:txBody>
                  <a:tcPr marL="9525" marR="9525" marT="9525" marB="0">
                    <a:lnL>
                      <a:noFill/>
                    </a:lnL>
                    <a:lnR>
                      <a:noFill/>
                    </a:lnR>
                    <a:lnT>
                      <a:noFill/>
                    </a:lnT>
                    <a:lnB>
                      <a:noFill/>
                    </a:lnB>
                  </a:tcPr>
                </a:tc>
                <a:extLst>
                  <a:ext uri="{0D108BD9-81ED-4DB2-BD59-A6C34878D82A}">
                    <a16:rowId xmlns:a16="http://schemas.microsoft.com/office/drawing/2014/main" val="817021808"/>
                  </a:ext>
                </a:extLst>
              </a:tr>
              <a:tr h="274424">
                <a:tc>
                  <a:txBody>
                    <a:bodyPr/>
                    <a:lstStyle/>
                    <a:p>
                      <a:pPr algn="l" rtl="0" fontAlgn="t"/>
                      <a:r>
                        <a:rPr lang="ru-RU" sz="1000" b="0" i="0" u="none" strike="noStrike">
                          <a:solidFill>
                            <a:srgbClr val="10253F"/>
                          </a:solidFill>
                          <a:effectLst/>
                          <a:latin typeface="Arial Narrow" panose="020B0606020202030204" pitchFamily="34" charset="0"/>
                        </a:rPr>
                        <a:t>2.1.</a:t>
                      </a:r>
                    </a:p>
                  </a:txBody>
                  <a:tcPr marL="9525" marR="9525" marT="9525" marB="0">
                    <a:lnL>
                      <a:noFill/>
                    </a:lnL>
                    <a:lnR>
                      <a:noFill/>
                    </a:lnR>
                    <a:lnT>
                      <a:noFill/>
                    </a:lnT>
                    <a:lnB>
                      <a:noFill/>
                    </a:lnB>
                  </a:tcPr>
                </a:tc>
                <a:tc>
                  <a:txBody>
                    <a:bodyPr/>
                    <a:lstStyle/>
                    <a:p>
                      <a:pPr algn="just" rtl="0" fontAlgn="t"/>
                      <a:r>
                        <a:rPr lang="ru-RU" sz="1200" b="0" i="0" u="none" strike="noStrike" dirty="0" smtClean="0">
                          <a:solidFill>
                            <a:srgbClr val="10253F"/>
                          </a:solidFill>
                          <a:effectLst/>
                          <a:latin typeface="Arial Narrow" panose="020B0606020202030204" pitchFamily="34" charset="0"/>
                        </a:rPr>
                        <a:t>Кылмыштуу кирешелерди легализациялоого (адалдоого) каршы аракеттенүү</a:t>
                      </a:r>
                      <a:endParaRPr lang="ru-RU" sz="1200" b="0" i="0" u="none" strike="noStrike" dirty="0">
                        <a:solidFill>
                          <a:srgbClr val="10253F"/>
                        </a:solidFill>
                        <a:effectLst/>
                        <a:latin typeface="Arial Narrow" panose="020B0606020202030204" pitchFamily="34" charset="0"/>
                      </a:endParaRPr>
                    </a:p>
                  </a:txBody>
                  <a:tcPr marL="9525" marR="9525" marT="9525" marB="0">
                    <a:lnL>
                      <a:noFill/>
                    </a:lnL>
                    <a:lnR>
                      <a:noFill/>
                    </a:lnR>
                    <a:lnT>
                      <a:noFill/>
                    </a:lnT>
                    <a:lnB>
                      <a:noFill/>
                    </a:lnB>
                  </a:tcPr>
                </a:tc>
                <a:tc>
                  <a:txBody>
                    <a:bodyPr/>
                    <a:lstStyle/>
                    <a:p>
                      <a:pPr algn="ctr" rtl="0" fontAlgn="t"/>
                      <a:r>
                        <a:rPr lang="ru-RU" sz="1200" b="0" i="0" u="none" strike="noStrike">
                          <a:solidFill>
                            <a:srgbClr val="10253F"/>
                          </a:solidFill>
                          <a:effectLst/>
                          <a:latin typeface="Arial Narrow" panose="020B0606020202030204" pitchFamily="34" charset="0"/>
                        </a:rPr>
                        <a:t>7</a:t>
                      </a:r>
                    </a:p>
                  </a:txBody>
                  <a:tcPr marL="9525" marR="9525" marT="9525" marB="0">
                    <a:lnL>
                      <a:noFill/>
                    </a:lnL>
                    <a:lnR>
                      <a:noFill/>
                    </a:lnR>
                    <a:lnT>
                      <a:noFill/>
                    </a:lnT>
                    <a:lnB>
                      <a:noFill/>
                    </a:lnB>
                  </a:tcPr>
                </a:tc>
                <a:extLst>
                  <a:ext uri="{0D108BD9-81ED-4DB2-BD59-A6C34878D82A}">
                    <a16:rowId xmlns:a16="http://schemas.microsoft.com/office/drawing/2014/main" val="2906562639"/>
                  </a:ext>
                </a:extLst>
              </a:tr>
              <a:tr h="385996">
                <a:tc>
                  <a:txBody>
                    <a:bodyPr/>
                    <a:lstStyle/>
                    <a:p>
                      <a:pPr algn="l" rtl="0" fontAlgn="t"/>
                      <a:r>
                        <a:rPr lang="ru-RU" sz="1000" b="0" i="0" u="none" strike="noStrike">
                          <a:solidFill>
                            <a:srgbClr val="10253F"/>
                          </a:solidFill>
                          <a:effectLst/>
                          <a:latin typeface="Arial Narrow" panose="020B0606020202030204" pitchFamily="34" charset="0"/>
                        </a:rPr>
                        <a:t>2.2.</a:t>
                      </a:r>
                    </a:p>
                  </a:txBody>
                  <a:tcPr marL="9525" marR="9525" marT="9525" marB="0">
                    <a:lnL>
                      <a:noFill/>
                    </a:lnL>
                    <a:lnR>
                      <a:noFill/>
                    </a:lnR>
                    <a:lnT>
                      <a:noFill/>
                    </a:lnT>
                    <a:lnB>
                      <a:noFill/>
                    </a:lnB>
                  </a:tcPr>
                </a:tc>
                <a:tc>
                  <a:txBody>
                    <a:bodyPr/>
                    <a:lstStyle/>
                    <a:p>
                      <a:pPr algn="l" rtl="0" fontAlgn="t"/>
                      <a:r>
                        <a:rPr lang="ru-RU" sz="1200" b="0" i="0" u="none" strike="noStrike" dirty="0" smtClean="0">
                          <a:solidFill>
                            <a:srgbClr val="10253F"/>
                          </a:solidFill>
                          <a:effectLst/>
                          <a:latin typeface="Arial Narrow" panose="020B0606020202030204" pitchFamily="34" charset="0"/>
                        </a:rPr>
                        <a:t>Террористтик жана экстремисттик ишти</a:t>
                      </a:r>
                      <a:r>
                        <a:rPr lang="ru-RU" sz="1200" b="0" i="0" u="none" strike="noStrike" baseline="0" dirty="0" smtClean="0">
                          <a:solidFill>
                            <a:srgbClr val="10253F"/>
                          </a:solidFill>
                          <a:effectLst/>
                          <a:latin typeface="Arial Narrow" panose="020B0606020202030204" pitchFamily="34" charset="0"/>
                        </a:rPr>
                        <a:t> каржылоого каршы аракеттенүү</a:t>
                      </a:r>
                      <a:r>
                        <a:rPr lang="ru-RU" sz="1200" b="0" i="0" u="none" strike="noStrike" dirty="0">
                          <a:solidFill>
                            <a:srgbClr val="10253F"/>
                          </a:solidFill>
                          <a:effectLst/>
                          <a:latin typeface="Arial Narrow" panose="020B0606020202030204" pitchFamily="34" charset="0"/>
                        </a:rPr>
                        <a:t/>
                      </a:r>
                      <a:br>
                        <a:rPr lang="ru-RU" sz="1200" b="0" i="0" u="none" strike="noStrike" dirty="0">
                          <a:solidFill>
                            <a:srgbClr val="10253F"/>
                          </a:solidFill>
                          <a:effectLst/>
                          <a:latin typeface="Arial Narrow" panose="020B0606020202030204" pitchFamily="34" charset="0"/>
                        </a:rPr>
                      </a:br>
                      <a:endParaRPr lang="ru-RU" sz="1200" b="0" i="0" u="none" strike="noStrike" dirty="0">
                        <a:solidFill>
                          <a:srgbClr val="10253F"/>
                        </a:solidFill>
                        <a:effectLst/>
                        <a:latin typeface="Arial Narrow" panose="020B0606020202030204" pitchFamily="34" charset="0"/>
                      </a:endParaRPr>
                    </a:p>
                  </a:txBody>
                  <a:tcPr marL="9525" marR="9525" marT="9525" marB="0">
                    <a:lnL>
                      <a:noFill/>
                    </a:lnL>
                    <a:lnR>
                      <a:noFill/>
                    </a:lnR>
                    <a:lnT>
                      <a:noFill/>
                    </a:lnT>
                    <a:lnB>
                      <a:noFill/>
                    </a:lnB>
                  </a:tcPr>
                </a:tc>
                <a:tc>
                  <a:txBody>
                    <a:bodyPr/>
                    <a:lstStyle/>
                    <a:p>
                      <a:pPr algn="ctr" rtl="0" fontAlgn="t"/>
                      <a:r>
                        <a:rPr lang="ru-RU" sz="1200" b="0" i="0" u="none" strike="noStrike">
                          <a:solidFill>
                            <a:srgbClr val="10253F"/>
                          </a:solidFill>
                          <a:effectLst/>
                          <a:latin typeface="Arial Narrow" panose="020B0606020202030204" pitchFamily="34" charset="0"/>
                        </a:rPr>
                        <a:t>10</a:t>
                      </a:r>
                    </a:p>
                  </a:txBody>
                  <a:tcPr marL="9525" marR="9525" marT="9525" marB="0">
                    <a:lnL>
                      <a:noFill/>
                    </a:lnL>
                    <a:lnR>
                      <a:noFill/>
                    </a:lnR>
                    <a:lnT>
                      <a:noFill/>
                    </a:lnT>
                    <a:lnB>
                      <a:noFill/>
                    </a:lnB>
                  </a:tcPr>
                </a:tc>
                <a:extLst>
                  <a:ext uri="{0D108BD9-81ED-4DB2-BD59-A6C34878D82A}">
                    <a16:rowId xmlns:a16="http://schemas.microsoft.com/office/drawing/2014/main" val="995413660"/>
                  </a:ext>
                </a:extLst>
              </a:tr>
              <a:tr h="274424">
                <a:tc>
                  <a:txBody>
                    <a:bodyPr/>
                    <a:lstStyle/>
                    <a:p>
                      <a:pPr algn="l" rtl="0" fontAlgn="t"/>
                      <a:r>
                        <a:rPr lang="ru-RU" sz="1200" b="0" i="0" u="none" strike="noStrike">
                          <a:solidFill>
                            <a:srgbClr val="10253F"/>
                          </a:solidFill>
                          <a:effectLst/>
                          <a:latin typeface="Arial Narrow" panose="020B0606020202030204" pitchFamily="34" charset="0"/>
                        </a:rPr>
                        <a:t>3</a:t>
                      </a:r>
                    </a:p>
                  </a:txBody>
                  <a:tcPr marL="9525" marR="9525" marT="9525" marB="0">
                    <a:lnL>
                      <a:noFill/>
                    </a:lnL>
                    <a:lnR>
                      <a:noFill/>
                    </a:lnR>
                    <a:lnT>
                      <a:noFill/>
                    </a:lnT>
                    <a:lnB>
                      <a:noFill/>
                    </a:lnB>
                  </a:tcPr>
                </a:tc>
                <a:tc>
                  <a:txBody>
                    <a:bodyPr/>
                    <a:lstStyle/>
                    <a:p>
                      <a:pPr algn="just" rtl="0" fontAlgn="t"/>
                      <a:r>
                        <a:rPr lang="ru-RU" sz="1200" b="0" i="0" u="none" strike="noStrike" dirty="0" smtClean="0">
                          <a:solidFill>
                            <a:srgbClr val="10253F"/>
                          </a:solidFill>
                          <a:effectLst/>
                          <a:latin typeface="Arial Narrow" panose="020B0606020202030204" pitchFamily="34" charset="0"/>
                        </a:rPr>
                        <a:t>Контролдоо ишин координациялоо</a:t>
                      </a:r>
                      <a:endParaRPr lang="ru-RU" sz="1200" b="0" i="0" u="none" strike="noStrike" dirty="0">
                        <a:solidFill>
                          <a:srgbClr val="10253F"/>
                        </a:solidFill>
                        <a:effectLst/>
                        <a:latin typeface="Arial Narrow" panose="020B0606020202030204" pitchFamily="34" charset="0"/>
                      </a:endParaRPr>
                    </a:p>
                  </a:txBody>
                  <a:tcPr marL="9525" marR="9525" marT="9525" marB="0">
                    <a:lnL>
                      <a:noFill/>
                    </a:lnL>
                    <a:lnR>
                      <a:noFill/>
                    </a:lnR>
                    <a:lnT>
                      <a:noFill/>
                    </a:lnT>
                    <a:lnB>
                      <a:noFill/>
                    </a:lnB>
                  </a:tcPr>
                </a:tc>
                <a:tc>
                  <a:txBody>
                    <a:bodyPr/>
                    <a:lstStyle/>
                    <a:p>
                      <a:pPr algn="ctr" rtl="0" fontAlgn="t"/>
                      <a:r>
                        <a:rPr lang="ru-RU" sz="1200" b="0" i="0" u="none" strike="noStrike">
                          <a:solidFill>
                            <a:srgbClr val="10253F"/>
                          </a:solidFill>
                          <a:effectLst/>
                          <a:latin typeface="Arial Narrow" panose="020B0606020202030204" pitchFamily="34" charset="0"/>
                        </a:rPr>
                        <a:t>13</a:t>
                      </a:r>
                    </a:p>
                  </a:txBody>
                  <a:tcPr marL="9525" marR="9525" marT="9525" marB="0">
                    <a:lnL>
                      <a:noFill/>
                    </a:lnL>
                    <a:lnR>
                      <a:noFill/>
                    </a:lnR>
                    <a:lnT>
                      <a:noFill/>
                    </a:lnT>
                    <a:lnB>
                      <a:noFill/>
                    </a:lnB>
                  </a:tcPr>
                </a:tc>
                <a:extLst>
                  <a:ext uri="{0D108BD9-81ED-4DB2-BD59-A6C34878D82A}">
                    <a16:rowId xmlns:a16="http://schemas.microsoft.com/office/drawing/2014/main" val="2405146045"/>
                  </a:ext>
                </a:extLst>
              </a:tr>
              <a:tr h="274424">
                <a:tc>
                  <a:txBody>
                    <a:bodyPr/>
                    <a:lstStyle/>
                    <a:p>
                      <a:pPr algn="l" rtl="0" fontAlgn="t"/>
                      <a:r>
                        <a:rPr lang="ru-RU" sz="1200" b="0" i="0" u="none" strike="noStrike">
                          <a:solidFill>
                            <a:srgbClr val="10253F"/>
                          </a:solidFill>
                          <a:effectLst/>
                          <a:latin typeface="Arial Narrow" panose="020B0606020202030204" pitchFamily="34" charset="0"/>
                        </a:rPr>
                        <a:t>4</a:t>
                      </a:r>
                    </a:p>
                  </a:txBody>
                  <a:tcPr marL="9525" marR="9525" marT="9525" marB="0">
                    <a:lnL>
                      <a:noFill/>
                    </a:lnL>
                    <a:lnR>
                      <a:noFill/>
                    </a:lnR>
                    <a:lnT>
                      <a:noFill/>
                    </a:lnT>
                    <a:lnB>
                      <a:noFill/>
                    </a:lnB>
                  </a:tcPr>
                </a:tc>
                <a:tc>
                  <a:txBody>
                    <a:bodyPr/>
                    <a:lstStyle/>
                    <a:p>
                      <a:pPr algn="just" rtl="0" fontAlgn="t"/>
                      <a:r>
                        <a:rPr lang="ru-RU" sz="1200" b="0" i="0" u="none" strike="noStrike" dirty="0" smtClean="0">
                          <a:solidFill>
                            <a:srgbClr val="10253F"/>
                          </a:solidFill>
                          <a:effectLst/>
                          <a:latin typeface="Arial Narrow" panose="020B0606020202030204" pitchFamily="34" charset="0"/>
                        </a:rPr>
                        <a:t>Тармактык</a:t>
                      </a:r>
                      <a:r>
                        <a:rPr lang="ru-RU" sz="1200" b="0" i="0" u="none" strike="noStrike" baseline="0" dirty="0" smtClean="0">
                          <a:solidFill>
                            <a:srgbClr val="10253F"/>
                          </a:solidFill>
                          <a:effectLst/>
                          <a:latin typeface="Arial Narrow" panose="020B0606020202030204" pitchFamily="34" charset="0"/>
                        </a:rPr>
                        <a:t> мыйзамдарды жакшыртуу</a:t>
                      </a:r>
                      <a:endParaRPr lang="ru-RU" sz="1200" b="0" i="0" u="none" strike="noStrike" dirty="0">
                        <a:solidFill>
                          <a:srgbClr val="10253F"/>
                        </a:solidFill>
                        <a:effectLst/>
                        <a:latin typeface="Arial Narrow" panose="020B0606020202030204" pitchFamily="34" charset="0"/>
                      </a:endParaRPr>
                    </a:p>
                  </a:txBody>
                  <a:tcPr marL="9525" marR="9525" marT="9525" marB="0">
                    <a:lnL>
                      <a:noFill/>
                    </a:lnL>
                    <a:lnR>
                      <a:noFill/>
                    </a:lnR>
                    <a:lnT>
                      <a:noFill/>
                    </a:lnT>
                    <a:lnB>
                      <a:noFill/>
                    </a:lnB>
                  </a:tcPr>
                </a:tc>
                <a:tc>
                  <a:txBody>
                    <a:bodyPr/>
                    <a:lstStyle/>
                    <a:p>
                      <a:pPr algn="ctr" rtl="0" fontAlgn="t"/>
                      <a:r>
                        <a:rPr lang="ru-RU" sz="1200" b="0" i="0" u="none" strike="noStrike">
                          <a:solidFill>
                            <a:srgbClr val="10253F"/>
                          </a:solidFill>
                          <a:effectLst/>
                          <a:latin typeface="Arial Narrow" panose="020B0606020202030204" pitchFamily="34" charset="0"/>
                        </a:rPr>
                        <a:t>14</a:t>
                      </a:r>
                    </a:p>
                  </a:txBody>
                  <a:tcPr marL="9525" marR="9525" marT="9525" marB="0">
                    <a:lnL>
                      <a:noFill/>
                    </a:lnL>
                    <a:lnR>
                      <a:noFill/>
                    </a:lnR>
                    <a:lnT>
                      <a:noFill/>
                    </a:lnT>
                    <a:lnB>
                      <a:noFill/>
                    </a:lnB>
                  </a:tcPr>
                </a:tc>
                <a:extLst>
                  <a:ext uri="{0D108BD9-81ED-4DB2-BD59-A6C34878D82A}">
                    <a16:rowId xmlns:a16="http://schemas.microsoft.com/office/drawing/2014/main" val="3588583731"/>
                  </a:ext>
                </a:extLst>
              </a:tr>
              <a:tr h="274424">
                <a:tc>
                  <a:txBody>
                    <a:bodyPr/>
                    <a:lstStyle/>
                    <a:p>
                      <a:pPr algn="l" rtl="0" fontAlgn="t"/>
                      <a:r>
                        <a:rPr lang="ru-RU" sz="1200" b="0" i="0" u="none" strike="noStrike">
                          <a:solidFill>
                            <a:srgbClr val="10253F"/>
                          </a:solidFill>
                          <a:effectLst/>
                          <a:latin typeface="Arial Narrow" panose="020B0606020202030204" pitchFamily="34" charset="0"/>
                        </a:rPr>
                        <a:t>5</a:t>
                      </a:r>
                    </a:p>
                  </a:txBody>
                  <a:tcPr marL="9525" marR="9525" marT="9525" marB="0">
                    <a:lnL>
                      <a:noFill/>
                    </a:lnL>
                    <a:lnR>
                      <a:noFill/>
                    </a:lnR>
                    <a:lnT>
                      <a:noFill/>
                    </a:lnT>
                    <a:lnB>
                      <a:noFill/>
                    </a:lnB>
                  </a:tcPr>
                </a:tc>
                <a:tc>
                  <a:txBody>
                    <a:bodyPr/>
                    <a:lstStyle/>
                    <a:p>
                      <a:pPr algn="just" rtl="0" fontAlgn="t"/>
                      <a:r>
                        <a:rPr lang="ru-RU" sz="1200" b="0" i="0" u="none" strike="noStrike" dirty="0" smtClean="0">
                          <a:solidFill>
                            <a:srgbClr val="10253F"/>
                          </a:solidFill>
                          <a:effectLst/>
                          <a:latin typeface="Arial Narrow" panose="020B0606020202030204" pitchFamily="34" charset="0"/>
                        </a:rPr>
                        <a:t>Ведомстволор аралык кызматташтык</a:t>
                      </a:r>
                      <a:endParaRPr lang="ru-RU" sz="1200" b="0" i="0" u="none" strike="noStrike" dirty="0">
                        <a:solidFill>
                          <a:srgbClr val="10253F"/>
                        </a:solidFill>
                        <a:effectLst/>
                        <a:latin typeface="Arial Narrow" panose="020B0606020202030204" pitchFamily="34" charset="0"/>
                      </a:endParaRPr>
                    </a:p>
                  </a:txBody>
                  <a:tcPr marL="9525" marR="9525" marT="9525" marB="0">
                    <a:lnL>
                      <a:noFill/>
                    </a:lnL>
                    <a:lnR>
                      <a:noFill/>
                    </a:lnR>
                    <a:lnT>
                      <a:noFill/>
                    </a:lnT>
                    <a:lnB>
                      <a:noFill/>
                    </a:lnB>
                  </a:tcPr>
                </a:tc>
                <a:tc>
                  <a:txBody>
                    <a:bodyPr/>
                    <a:lstStyle/>
                    <a:p>
                      <a:pPr algn="ctr" rtl="0" fontAlgn="t"/>
                      <a:r>
                        <a:rPr lang="ru-RU" sz="1200" b="0" i="0" u="none" strike="noStrike" dirty="0">
                          <a:solidFill>
                            <a:srgbClr val="10253F"/>
                          </a:solidFill>
                          <a:effectLst/>
                          <a:latin typeface="Arial Narrow" panose="020B0606020202030204" pitchFamily="34" charset="0"/>
                        </a:rPr>
                        <a:t>16</a:t>
                      </a:r>
                    </a:p>
                  </a:txBody>
                  <a:tcPr marL="9525" marR="9525" marT="9525" marB="0">
                    <a:lnL>
                      <a:noFill/>
                    </a:lnL>
                    <a:lnR>
                      <a:noFill/>
                    </a:lnR>
                    <a:lnT>
                      <a:noFill/>
                    </a:lnT>
                    <a:lnB>
                      <a:noFill/>
                    </a:lnB>
                  </a:tcPr>
                </a:tc>
                <a:extLst>
                  <a:ext uri="{0D108BD9-81ED-4DB2-BD59-A6C34878D82A}">
                    <a16:rowId xmlns:a16="http://schemas.microsoft.com/office/drawing/2014/main" val="2840309428"/>
                  </a:ext>
                </a:extLst>
              </a:tr>
              <a:tr h="274424">
                <a:tc>
                  <a:txBody>
                    <a:bodyPr/>
                    <a:lstStyle/>
                    <a:p>
                      <a:pPr algn="l" rtl="0" fontAlgn="t"/>
                      <a:r>
                        <a:rPr lang="ru-RU" sz="1200" b="0" i="0" u="none" strike="noStrike">
                          <a:solidFill>
                            <a:srgbClr val="10253F"/>
                          </a:solidFill>
                          <a:effectLst/>
                          <a:latin typeface="Arial Narrow" panose="020B0606020202030204" pitchFamily="34" charset="0"/>
                        </a:rPr>
                        <a:t>6</a:t>
                      </a:r>
                    </a:p>
                  </a:txBody>
                  <a:tcPr marL="9525" marR="9525" marT="9525" marB="0">
                    <a:lnL>
                      <a:noFill/>
                    </a:lnL>
                    <a:lnR>
                      <a:noFill/>
                    </a:lnR>
                    <a:lnT>
                      <a:noFill/>
                    </a:lnT>
                    <a:lnB>
                      <a:noFill/>
                    </a:lnB>
                  </a:tcPr>
                </a:tc>
                <a:tc>
                  <a:txBody>
                    <a:bodyPr/>
                    <a:lstStyle/>
                    <a:p>
                      <a:pPr algn="just" rtl="0" fontAlgn="t"/>
                      <a:r>
                        <a:rPr lang="ru-RU" sz="1200" b="0" i="0" u="none" strike="noStrike" dirty="0" smtClean="0">
                          <a:solidFill>
                            <a:srgbClr val="10253F"/>
                          </a:solidFill>
                          <a:effectLst/>
                          <a:latin typeface="Arial Narrow" panose="020B0606020202030204" pitchFamily="34" charset="0"/>
                        </a:rPr>
                        <a:t>Эл аралык кызматташтык </a:t>
                      </a:r>
                      <a:endParaRPr lang="ru-RU" sz="1200" b="0" i="0" u="none" strike="noStrike" dirty="0">
                        <a:solidFill>
                          <a:srgbClr val="10253F"/>
                        </a:solidFill>
                        <a:effectLst/>
                        <a:latin typeface="Arial Narrow" panose="020B0606020202030204" pitchFamily="34" charset="0"/>
                      </a:endParaRPr>
                    </a:p>
                  </a:txBody>
                  <a:tcPr marL="9525" marR="9525" marT="9525" marB="0">
                    <a:lnL>
                      <a:noFill/>
                    </a:lnL>
                    <a:lnR>
                      <a:noFill/>
                    </a:lnR>
                    <a:lnT>
                      <a:noFill/>
                    </a:lnT>
                    <a:lnB>
                      <a:noFill/>
                    </a:lnB>
                  </a:tcPr>
                </a:tc>
                <a:tc>
                  <a:txBody>
                    <a:bodyPr/>
                    <a:lstStyle/>
                    <a:p>
                      <a:pPr algn="ctr" rtl="0" fontAlgn="t"/>
                      <a:r>
                        <a:rPr lang="ru-RU" sz="1200" b="0" i="0" u="none" strike="noStrike">
                          <a:solidFill>
                            <a:srgbClr val="10253F"/>
                          </a:solidFill>
                          <a:effectLst/>
                          <a:latin typeface="Arial Narrow" panose="020B0606020202030204" pitchFamily="34" charset="0"/>
                        </a:rPr>
                        <a:t>20</a:t>
                      </a:r>
                    </a:p>
                  </a:txBody>
                  <a:tcPr marL="9525" marR="9525" marT="9525" marB="0">
                    <a:lnL>
                      <a:noFill/>
                    </a:lnL>
                    <a:lnR>
                      <a:noFill/>
                    </a:lnR>
                    <a:lnT>
                      <a:noFill/>
                    </a:lnT>
                    <a:lnB>
                      <a:noFill/>
                    </a:lnB>
                  </a:tcPr>
                </a:tc>
                <a:extLst>
                  <a:ext uri="{0D108BD9-81ED-4DB2-BD59-A6C34878D82A}">
                    <a16:rowId xmlns:a16="http://schemas.microsoft.com/office/drawing/2014/main" val="3488712463"/>
                  </a:ext>
                </a:extLst>
              </a:tr>
              <a:tr h="274424">
                <a:tc>
                  <a:txBody>
                    <a:bodyPr/>
                    <a:lstStyle/>
                    <a:p>
                      <a:pPr algn="l" rtl="0" fontAlgn="t"/>
                      <a:r>
                        <a:rPr lang="ru-RU" sz="1200" b="0" i="0" u="none" strike="noStrike">
                          <a:solidFill>
                            <a:srgbClr val="10253F"/>
                          </a:solidFill>
                          <a:effectLst/>
                          <a:latin typeface="Arial Narrow" panose="020B0606020202030204" pitchFamily="34" charset="0"/>
                        </a:rPr>
                        <a:t>7</a:t>
                      </a:r>
                    </a:p>
                  </a:txBody>
                  <a:tcPr marL="9525" marR="9525" marT="9525" marB="0">
                    <a:lnL>
                      <a:noFill/>
                    </a:lnL>
                    <a:lnR>
                      <a:noFill/>
                    </a:lnR>
                    <a:lnT>
                      <a:noFill/>
                    </a:lnT>
                    <a:lnB>
                      <a:noFill/>
                    </a:lnB>
                  </a:tcPr>
                </a:tc>
                <a:tc>
                  <a:txBody>
                    <a:bodyPr/>
                    <a:lstStyle/>
                    <a:p>
                      <a:pPr algn="just" rtl="0" fontAlgn="t"/>
                      <a:r>
                        <a:rPr lang="ru-RU" sz="1200" b="0" i="0" u="none" strike="noStrike" dirty="0" smtClean="0">
                          <a:solidFill>
                            <a:srgbClr val="10253F"/>
                          </a:solidFill>
                          <a:effectLst/>
                          <a:latin typeface="Arial Narrow" panose="020B0606020202030204" pitchFamily="34" charset="0"/>
                        </a:rPr>
                        <a:t>Алдын алуу жана алдынала</a:t>
                      </a:r>
                      <a:r>
                        <a:rPr lang="ru-RU" sz="1200" b="0" i="0" u="none" strike="noStrike" baseline="0" dirty="0" smtClean="0">
                          <a:solidFill>
                            <a:srgbClr val="10253F"/>
                          </a:solidFill>
                          <a:effectLst/>
                          <a:latin typeface="Arial Narrow" panose="020B0606020202030204" pitchFamily="34" charset="0"/>
                        </a:rPr>
                        <a:t> чаралар</a:t>
                      </a:r>
                      <a:endParaRPr lang="ru-RU" sz="1200" b="0" i="0" u="none" strike="noStrike" dirty="0">
                        <a:solidFill>
                          <a:srgbClr val="10253F"/>
                        </a:solidFill>
                        <a:effectLst/>
                        <a:latin typeface="Arial Narrow" panose="020B0606020202030204" pitchFamily="34" charset="0"/>
                      </a:endParaRPr>
                    </a:p>
                  </a:txBody>
                  <a:tcPr marL="9525" marR="9525" marT="9525" marB="0">
                    <a:lnL>
                      <a:noFill/>
                    </a:lnL>
                    <a:lnR>
                      <a:noFill/>
                    </a:lnR>
                    <a:lnT>
                      <a:noFill/>
                    </a:lnT>
                    <a:lnB>
                      <a:noFill/>
                    </a:lnB>
                  </a:tcPr>
                </a:tc>
                <a:tc>
                  <a:txBody>
                    <a:bodyPr/>
                    <a:lstStyle/>
                    <a:p>
                      <a:pPr algn="ctr" rtl="0" fontAlgn="t"/>
                      <a:r>
                        <a:rPr lang="ru-RU" sz="1200" b="0" i="0" u="none" strike="noStrike" dirty="0" smtClean="0">
                          <a:solidFill>
                            <a:srgbClr val="10253F"/>
                          </a:solidFill>
                          <a:effectLst/>
                          <a:latin typeface="Arial Narrow" panose="020B0606020202030204" pitchFamily="34" charset="0"/>
                        </a:rPr>
                        <a:t>37</a:t>
                      </a:r>
                      <a:endParaRPr lang="ru-RU" sz="1200" b="0" i="0" u="none" strike="noStrike" dirty="0">
                        <a:solidFill>
                          <a:srgbClr val="10253F"/>
                        </a:solidFill>
                        <a:effectLst/>
                        <a:latin typeface="Arial Narrow" panose="020B0606020202030204" pitchFamily="34" charset="0"/>
                      </a:endParaRPr>
                    </a:p>
                  </a:txBody>
                  <a:tcPr marL="9525" marR="9525" marT="9525" marB="0">
                    <a:lnL>
                      <a:noFill/>
                    </a:lnL>
                    <a:lnR>
                      <a:noFill/>
                    </a:lnR>
                    <a:lnT>
                      <a:noFill/>
                    </a:lnT>
                    <a:lnB>
                      <a:noFill/>
                    </a:lnB>
                  </a:tcPr>
                </a:tc>
                <a:extLst>
                  <a:ext uri="{0D108BD9-81ED-4DB2-BD59-A6C34878D82A}">
                    <a16:rowId xmlns:a16="http://schemas.microsoft.com/office/drawing/2014/main" val="4105737017"/>
                  </a:ext>
                </a:extLst>
              </a:tr>
              <a:tr h="274424">
                <a:tc>
                  <a:txBody>
                    <a:bodyPr/>
                    <a:lstStyle/>
                    <a:p>
                      <a:pPr algn="l" rtl="0" fontAlgn="t"/>
                      <a:r>
                        <a:rPr lang="ru-RU" sz="1200" b="0" i="0" u="none" strike="noStrike">
                          <a:solidFill>
                            <a:srgbClr val="10253F"/>
                          </a:solidFill>
                          <a:effectLst/>
                          <a:latin typeface="Arial Narrow" panose="020B0606020202030204" pitchFamily="34" charset="0"/>
                        </a:rPr>
                        <a:t>8</a:t>
                      </a:r>
                    </a:p>
                  </a:txBody>
                  <a:tcPr marL="9525" marR="9525" marT="9525" marB="0">
                    <a:lnL>
                      <a:noFill/>
                    </a:lnL>
                    <a:lnR>
                      <a:noFill/>
                    </a:lnR>
                    <a:lnT>
                      <a:noFill/>
                    </a:lnT>
                    <a:lnB>
                      <a:noFill/>
                    </a:lnB>
                  </a:tcPr>
                </a:tc>
                <a:tc>
                  <a:txBody>
                    <a:bodyPr/>
                    <a:lstStyle/>
                    <a:p>
                      <a:pPr algn="just" rtl="0" fontAlgn="t"/>
                      <a:r>
                        <a:rPr lang="ru-RU" sz="1200" b="0" i="0" u="none" strike="noStrike" dirty="0" smtClean="0">
                          <a:solidFill>
                            <a:srgbClr val="10253F"/>
                          </a:solidFill>
                          <a:effectLst/>
                          <a:latin typeface="Arial Narrow" panose="020B0606020202030204" pitchFamily="34" charset="0"/>
                        </a:rPr>
                        <a:t>ФЧМКнын Окуу-усулдук</a:t>
                      </a:r>
                      <a:r>
                        <a:rPr lang="ru-RU" sz="1200" b="0" i="0" u="none" strike="noStrike" baseline="0" dirty="0" smtClean="0">
                          <a:solidFill>
                            <a:srgbClr val="10253F"/>
                          </a:solidFill>
                          <a:effectLst/>
                          <a:latin typeface="Arial Narrow" panose="020B0606020202030204" pitchFamily="34" charset="0"/>
                        </a:rPr>
                        <a:t> борбору </a:t>
                      </a:r>
                      <a:endParaRPr lang="ru-RU" sz="1200" b="0" i="0" u="none" strike="noStrike" dirty="0">
                        <a:solidFill>
                          <a:srgbClr val="10253F"/>
                        </a:solidFill>
                        <a:effectLst/>
                        <a:latin typeface="Arial Narrow" panose="020B0606020202030204" pitchFamily="34" charset="0"/>
                      </a:endParaRPr>
                    </a:p>
                  </a:txBody>
                  <a:tcPr marL="9525" marR="9525" marT="9525" marB="0">
                    <a:lnL>
                      <a:noFill/>
                    </a:lnL>
                    <a:lnR>
                      <a:noFill/>
                    </a:lnR>
                    <a:lnT>
                      <a:noFill/>
                    </a:lnT>
                    <a:lnB>
                      <a:noFill/>
                    </a:lnB>
                  </a:tcPr>
                </a:tc>
                <a:tc>
                  <a:txBody>
                    <a:bodyPr/>
                    <a:lstStyle/>
                    <a:p>
                      <a:pPr algn="ctr" rtl="0" fontAlgn="t"/>
                      <a:r>
                        <a:rPr lang="ru-RU" sz="1200" b="0" i="0" u="none" strike="noStrike" dirty="0" smtClean="0">
                          <a:solidFill>
                            <a:srgbClr val="10253F"/>
                          </a:solidFill>
                          <a:effectLst/>
                          <a:latin typeface="Arial Narrow" panose="020B0606020202030204" pitchFamily="34" charset="0"/>
                        </a:rPr>
                        <a:t>40</a:t>
                      </a:r>
                      <a:endParaRPr lang="ru-RU" sz="1200" b="0" i="0" u="none" strike="noStrike" dirty="0">
                        <a:solidFill>
                          <a:srgbClr val="10253F"/>
                        </a:solidFill>
                        <a:effectLst/>
                        <a:latin typeface="Arial Narrow" panose="020B0606020202030204" pitchFamily="34" charset="0"/>
                      </a:endParaRPr>
                    </a:p>
                  </a:txBody>
                  <a:tcPr marL="9525" marR="9525" marT="9525" marB="0">
                    <a:lnL>
                      <a:noFill/>
                    </a:lnL>
                    <a:lnR>
                      <a:noFill/>
                    </a:lnR>
                    <a:lnT>
                      <a:noFill/>
                    </a:lnT>
                    <a:lnB>
                      <a:noFill/>
                    </a:lnB>
                  </a:tcPr>
                </a:tc>
                <a:extLst>
                  <a:ext uri="{0D108BD9-81ED-4DB2-BD59-A6C34878D82A}">
                    <a16:rowId xmlns:a16="http://schemas.microsoft.com/office/drawing/2014/main" val="168625297"/>
                  </a:ext>
                </a:extLst>
              </a:tr>
              <a:tr h="197896">
                <a:tc>
                  <a:txBody>
                    <a:bodyPr/>
                    <a:lstStyle/>
                    <a:p>
                      <a:pPr algn="l" rtl="0" fontAlgn="t"/>
                      <a:endParaRPr lang="ru-RU" sz="1200" b="0" i="0" u="none" strike="noStrike">
                        <a:solidFill>
                          <a:srgbClr val="10253F"/>
                        </a:solidFill>
                        <a:effectLst/>
                        <a:latin typeface="Arial Narrow" panose="020B0606020202030204" pitchFamily="34" charset="0"/>
                      </a:endParaRPr>
                    </a:p>
                  </a:txBody>
                  <a:tcPr marL="9525" marR="9525" marT="9525" marB="0">
                    <a:lnL>
                      <a:noFill/>
                    </a:lnL>
                    <a:lnR>
                      <a:noFill/>
                    </a:lnR>
                    <a:lnT>
                      <a:noFill/>
                    </a:lnT>
                    <a:lnB>
                      <a:noFill/>
                    </a:lnB>
                  </a:tcPr>
                </a:tc>
                <a:tc>
                  <a:txBody>
                    <a:bodyPr/>
                    <a:lstStyle/>
                    <a:p>
                      <a:pPr algn="just" rtl="0" fontAlgn="t"/>
                      <a:endParaRPr lang="ru-RU" sz="1200" b="0" i="0" u="none" strike="noStrike">
                        <a:solidFill>
                          <a:srgbClr val="10253F"/>
                        </a:solidFill>
                        <a:effectLst/>
                        <a:latin typeface="Arial Narrow" panose="020B0606020202030204" pitchFamily="34" charset="0"/>
                      </a:endParaRPr>
                    </a:p>
                  </a:txBody>
                  <a:tcPr marL="9525" marR="9525" marT="9525" marB="0">
                    <a:lnL>
                      <a:noFill/>
                    </a:lnL>
                    <a:lnR>
                      <a:noFill/>
                    </a:lnR>
                    <a:lnT>
                      <a:noFill/>
                    </a:lnT>
                    <a:lnB>
                      <a:noFill/>
                    </a:lnB>
                  </a:tcPr>
                </a:tc>
                <a:tc>
                  <a:txBody>
                    <a:bodyPr/>
                    <a:lstStyle/>
                    <a:p>
                      <a:pPr algn="ctr" rtl="0" fontAlgn="t"/>
                      <a:endParaRPr lang="ru-RU" sz="1200" b="0" i="0" u="none" strike="noStrike">
                        <a:solidFill>
                          <a:srgbClr val="10253F"/>
                        </a:solidFill>
                        <a:effectLst/>
                        <a:latin typeface="Arial Narrow" panose="020B0606020202030204" pitchFamily="34" charset="0"/>
                      </a:endParaRPr>
                    </a:p>
                  </a:txBody>
                  <a:tcPr marL="9525" marR="9525" marT="9525" marB="0">
                    <a:lnL>
                      <a:noFill/>
                    </a:lnL>
                    <a:lnR>
                      <a:noFill/>
                    </a:lnR>
                    <a:lnT>
                      <a:noFill/>
                    </a:lnT>
                    <a:lnB>
                      <a:noFill/>
                    </a:lnB>
                  </a:tcPr>
                </a:tc>
                <a:extLst>
                  <a:ext uri="{0D108BD9-81ED-4DB2-BD59-A6C34878D82A}">
                    <a16:rowId xmlns:a16="http://schemas.microsoft.com/office/drawing/2014/main" val="2499578903"/>
                  </a:ext>
                </a:extLst>
              </a:tr>
              <a:tr h="274424">
                <a:tc>
                  <a:txBody>
                    <a:bodyPr/>
                    <a:lstStyle/>
                    <a:p>
                      <a:pPr algn="l" rtl="0" fontAlgn="t"/>
                      <a:r>
                        <a:rPr lang="ru-RU" sz="1200" b="0" i="0" u="none" strike="noStrike">
                          <a:solidFill>
                            <a:srgbClr val="10253F"/>
                          </a:solidFill>
                          <a:effectLst/>
                          <a:latin typeface="Arial Narrow" panose="020B0606020202030204" pitchFamily="34" charset="0"/>
                        </a:rPr>
                        <a:t>9</a:t>
                      </a:r>
                    </a:p>
                  </a:txBody>
                  <a:tcPr marL="9525" marR="9525" marT="9525" marB="0">
                    <a:lnL>
                      <a:noFill/>
                    </a:lnL>
                    <a:lnR>
                      <a:noFill/>
                    </a:lnR>
                    <a:lnT>
                      <a:noFill/>
                    </a:lnT>
                    <a:lnB>
                      <a:noFill/>
                    </a:lnB>
                  </a:tcPr>
                </a:tc>
                <a:tc>
                  <a:txBody>
                    <a:bodyPr/>
                    <a:lstStyle/>
                    <a:p>
                      <a:pPr algn="just" rtl="0" fontAlgn="t"/>
                      <a:r>
                        <a:rPr lang="ru-RU" sz="1200" b="0" i="0" u="none" strike="noStrike" dirty="0" smtClean="0">
                          <a:solidFill>
                            <a:srgbClr val="10253F"/>
                          </a:solidFill>
                          <a:effectLst/>
                          <a:latin typeface="Arial Narrow" panose="020B0606020202030204" pitchFamily="34" charset="0"/>
                        </a:rPr>
                        <a:t>ФЧМКнын ички саясаты </a:t>
                      </a:r>
                      <a:endParaRPr lang="ru-RU" sz="1200" b="0" i="0" u="none" strike="noStrike" dirty="0">
                        <a:solidFill>
                          <a:srgbClr val="10253F"/>
                        </a:solidFill>
                        <a:effectLst/>
                        <a:latin typeface="Arial Narrow" panose="020B0606020202030204" pitchFamily="34" charset="0"/>
                      </a:endParaRPr>
                    </a:p>
                  </a:txBody>
                  <a:tcPr marL="9525" marR="9525" marT="9525" marB="0">
                    <a:lnL>
                      <a:noFill/>
                    </a:lnL>
                    <a:lnR>
                      <a:noFill/>
                    </a:lnR>
                    <a:lnT>
                      <a:noFill/>
                    </a:lnT>
                    <a:lnB>
                      <a:noFill/>
                    </a:lnB>
                  </a:tcPr>
                </a:tc>
                <a:tc>
                  <a:txBody>
                    <a:bodyPr/>
                    <a:lstStyle/>
                    <a:p>
                      <a:pPr algn="ctr" rtl="0" fontAlgn="t"/>
                      <a:r>
                        <a:rPr lang="ru-RU" sz="1200" b="0" i="0" u="none" strike="noStrike">
                          <a:solidFill>
                            <a:srgbClr val="10253F"/>
                          </a:solidFill>
                          <a:effectLst/>
                          <a:latin typeface="Arial Narrow" panose="020B0606020202030204" pitchFamily="34" charset="0"/>
                        </a:rPr>
                        <a:t>44</a:t>
                      </a:r>
                    </a:p>
                  </a:txBody>
                  <a:tcPr marL="9525" marR="9525" marT="9525" marB="0">
                    <a:lnL>
                      <a:noFill/>
                    </a:lnL>
                    <a:lnR>
                      <a:noFill/>
                    </a:lnR>
                    <a:lnT>
                      <a:noFill/>
                    </a:lnT>
                    <a:lnB>
                      <a:noFill/>
                    </a:lnB>
                  </a:tcPr>
                </a:tc>
                <a:extLst>
                  <a:ext uri="{0D108BD9-81ED-4DB2-BD59-A6C34878D82A}">
                    <a16:rowId xmlns:a16="http://schemas.microsoft.com/office/drawing/2014/main" val="4076450911"/>
                  </a:ext>
                </a:extLst>
              </a:tr>
              <a:tr h="335669">
                <a:tc>
                  <a:txBody>
                    <a:bodyPr/>
                    <a:lstStyle/>
                    <a:p>
                      <a:pPr algn="l" rtl="0" fontAlgn="t"/>
                      <a:r>
                        <a:rPr lang="ru-RU" sz="1000" b="0" i="0" u="none" strike="noStrike">
                          <a:solidFill>
                            <a:srgbClr val="10253F"/>
                          </a:solidFill>
                          <a:effectLst/>
                          <a:latin typeface="Arial Narrow" panose="020B0606020202030204" pitchFamily="34" charset="0"/>
                        </a:rPr>
                        <a:t>9.1.</a:t>
                      </a:r>
                    </a:p>
                  </a:txBody>
                  <a:tcPr marL="9525" marR="9525" marT="9525" marB="0">
                    <a:lnL>
                      <a:noFill/>
                    </a:lnL>
                    <a:lnR>
                      <a:noFill/>
                    </a:lnR>
                    <a:lnT>
                      <a:noFill/>
                    </a:lnT>
                    <a:lnB>
                      <a:noFill/>
                    </a:lnB>
                  </a:tcPr>
                </a:tc>
                <a:tc>
                  <a:txBody>
                    <a:bodyPr/>
                    <a:lstStyle/>
                    <a:p>
                      <a:pPr algn="l" rtl="0" fontAlgn="t"/>
                      <a:r>
                        <a:rPr lang="ru-RU" sz="1200" b="0" i="0" u="none" strike="noStrike" dirty="0" smtClean="0">
                          <a:solidFill>
                            <a:srgbClr val="10253F"/>
                          </a:solidFill>
                          <a:effectLst/>
                          <a:latin typeface="Arial Narrow" panose="020B0606020202030204" pitchFamily="34" charset="0"/>
                        </a:rPr>
                        <a:t>Мамлекеттик тилди өнүктүрүү. Ыйман,</a:t>
                      </a:r>
                      <a:r>
                        <a:rPr lang="ru-RU" sz="1200" b="0" i="0" u="none" strike="noStrike" baseline="0" dirty="0" smtClean="0">
                          <a:solidFill>
                            <a:srgbClr val="10253F"/>
                          </a:solidFill>
                          <a:effectLst/>
                          <a:latin typeface="Arial Narrow" panose="020B0606020202030204" pitchFamily="34" charset="0"/>
                        </a:rPr>
                        <a:t> адеп жана маданият жылы</a:t>
                      </a:r>
                      <a:endParaRPr lang="ru-RU" sz="1200" b="0" i="0" u="none" strike="noStrike" dirty="0">
                        <a:solidFill>
                          <a:srgbClr val="10253F"/>
                        </a:solidFill>
                        <a:effectLst/>
                        <a:latin typeface="Arial Narrow" panose="020B0606020202030204" pitchFamily="34" charset="0"/>
                      </a:endParaRPr>
                    </a:p>
                  </a:txBody>
                  <a:tcPr marL="9525" marR="9525" marT="9525" marB="0">
                    <a:lnL>
                      <a:noFill/>
                    </a:lnL>
                    <a:lnR>
                      <a:noFill/>
                    </a:lnR>
                    <a:lnT>
                      <a:noFill/>
                    </a:lnT>
                    <a:lnB>
                      <a:noFill/>
                    </a:lnB>
                  </a:tcPr>
                </a:tc>
                <a:tc>
                  <a:txBody>
                    <a:bodyPr/>
                    <a:lstStyle/>
                    <a:p>
                      <a:pPr algn="ctr" rtl="0" fontAlgn="t"/>
                      <a:r>
                        <a:rPr lang="ru-RU" sz="1200" b="0" i="0" u="none" strike="noStrike">
                          <a:solidFill>
                            <a:srgbClr val="10253F"/>
                          </a:solidFill>
                          <a:effectLst/>
                          <a:latin typeface="Arial Narrow" panose="020B0606020202030204" pitchFamily="34" charset="0"/>
                        </a:rPr>
                        <a:t>44</a:t>
                      </a:r>
                    </a:p>
                  </a:txBody>
                  <a:tcPr marL="9525" marR="9525" marT="9525" marB="0">
                    <a:lnL>
                      <a:noFill/>
                    </a:lnL>
                    <a:lnR>
                      <a:noFill/>
                    </a:lnR>
                    <a:lnT>
                      <a:noFill/>
                    </a:lnT>
                    <a:lnB>
                      <a:noFill/>
                    </a:lnB>
                  </a:tcPr>
                </a:tc>
                <a:extLst>
                  <a:ext uri="{0D108BD9-81ED-4DB2-BD59-A6C34878D82A}">
                    <a16:rowId xmlns:a16="http://schemas.microsoft.com/office/drawing/2014/main" val="634145074"/>
                  </a:ext>
                </a:extLst>
              </a:tr>
              <a:tr h="274424">
                <a:tc>
                  <a:txBody>
                    <a:bodyPr/>
                    <a:lstStyle/>
                    <a:p>
                      <a:pPr algn="l" rtl="0" fontAlgn="t"/>
                      <a:r>
                        <a:rPr lang="ru-RU" sz="1000" b="0" i="0" u="none" strike="noStrike">
                          <a:solidFill>
                            <a:srgbClr val="10253F"/>
                          </a:solidFill>
                          <a:effectLst/>
                          <a:latin typeface="Arial Narrow" panose="020B0606020202030204" pitchFamily="34" charset="0"/>
                        </a:rPr>
                        <a:t>9.2.</a:t>
                      </a:r>
                    </a:p>
                  </a:txBody>
                  <a:tcPr marL="9525" marR="9525" marT="9525" marB="0">
                    <a:lnL>
                      <a:noFill/>
                    </a:lnL>
                    <a:lnR>
                      <a:noFill/>
                    </a:lnR>
                    <a:lnT>
                      <a:noFill/>
                    </a:lnT>
                    <a:lnB>
                      <a:noFill/>
                    </a:lnB>
                  </a:tcPr>
                </a:tc>
                <a:tc>
                  <a:txBody>
                    <a:bodyPr/>
                    <a:lstStyle/>
                    <a:p>
                      <a:pPr algn="just" rtl="0" fontAlgn="t"/>
                      <a:r>
                        <a:rPr lang="ru-RU" sz="1200" b="0" i="0" u="none" strike="noStrike" dirty="0" smtClean="0">
                          <a:solidFill>
                            <a:srgbClr val="10253F"/>
                          </a:solidFill>
                          <a:effectLst/>
                          <a:latin typeface="Arial Narrow" panose="020B0606020202030204" pitchFamily="34" charset="0"/>
                        </a:rPr>
                        <a:t>Коммуникациялык саясат</a:t>
                      </a:r>
                      <a:endParaRPr lang="ru-RU" sz="1200" b="0" i="0" u="none" strike="noStrike" dirty="0">
                        <a:solidFill>
                          <a:srgbClr val="10253F"/>
                        </a:solidFill>
                        <a:effectLst/>
                        <a:latin typeface="Arial Narrow" panose="020B0606020202030204" pitchFamily="34" charset="0"/>
                      </a:endParaRPr>
                    </a:p>
                  </a:txBody>
                  <a:tcPr marL="9525" marR="9525" marT="9525" marB="0">
                    <a:lnL>
                      <a:noFill/>
                    </a:lnL>
                    <a:lnR>
                      <a:noFill/>
                    </a:lnR>
                    <a:lnT>
                      <a:noFill/>
                    </a:lnT>
                    <a:lnB>
                      <a:noFill/>
                    </a:lnB>
                  </a:tcPr>
                </a:tc>
                <a:tc>
                  <a:txBody>
                    <a:bodyPr/>
                    <a:lstStyle/>
                    <a:p>
                      <a:pPr algn="ctr" rtl="0" fontAlgn="t"/>
                      <a:r>
                        <a:rPr lang="ru-RU" sz="1200" b="0" i="0" u="none" strike="noStrike">
                          <a:solidFill>
                            <a:srgbClr val="10253F"/>
                          </a:solidFill>
                          <a:effectLst/>
                          <a:latin typeface="Arial Narrow" panose="020B0606020202030204" pitchFamily="34" charset="0"/>
                        </a:rPr>
                        <a:t>45</a:t>
                      </a:r>
                    </a:p>
                  </a:txBody>
                  <a:tcPr marL="9525" marR="9525" marT="9525" marB="0">
                    <a:lnL>
                      <a:noFill/>
                    </a:lnL>
                    <a:lnR>
                      <a:noFill/>
                    </a:lnR>
                    <a:lnT>
                      <a:noFill/>
                    </a:lnT>
                    <a:lnB>
                      <a:noFill/>
                    </a:lnB>
                  </a:tcPr>
                </a:tc>
                <a:extLst>
                  <a:ext uri="{0D108BD9-81ED-4DB2-BD59-A6C34878D82A}">
                    <a16:rowId xmlns:a16="http://schemas.microsoft.com/office/drawing/2014/main" val="1844900682"/>
                  </a:ext>
                </a:extLst>
              </a:tr>
              <a:tr h="274424">
                <a:tc>
                  <a:txBody>
                    <a:bodyPr/>
                    <a:lstStyle/>
                    <a:p>
                      <a:pPr algn="l" rtl="0" fontAlgn="t"/>
                      <a:r>
                        <a:rPr lang="ru-RU" sz="1000" b="0" i="0" u="none" strike="noStrike">
                          <a:solidFill>
                            <a:srgbClr val="10253F"/>
                          </a:solidFill>
                          <a:effectLst/>
                          <a:latin typeface="Arial Narrow" panose="020B0606020202030204" pitchFamily="34" charset="0"/>
                        </a:rPr>
                        <a:t>9.3.</a:t>
                      </a:r>
                    </a:p>
                  </a:txBody>
                  <a:tcPr marL="9525" marR="9525" marT="9525" marB="0">
                    <a:lnL>
                      <a:noFill/>
                    </a:lnL>
                    <a:lnR>
                      <a:noFill/>
                    </a:lnR>
                    <a:lnT>
                      <a:noFill/>
                    </a:lnT>
                    <a:lnB>
                      <a:noFill/>
                    </a:lnB>
                  </a:tcPr>
                </a:tc>
                <a:tc>
                  <a:txBody>
                    <a:bodyPr/>
                    <a:lstStyle/>
                    <a:p>
                      <a:pPr algn="just" rtl="0" fontAlgn="t"/>
                      <a:r>
                        <a:rPr lang="ru-RU" sz="1200" b="0" i="0" u="none" strike="noStrike" dirty="0" smtClean="0">
                          <a:solidFill>
                            <a:srgbClr val="10253F"/>
                          </a:solidFill>
                          <a:effectLst/>
                          <a:latin typeface="Arial Narrow" panose="020B0606020202030204" pitchFamily="34" charset="0"/>
                        </a:rPr>
                        <a:t>Коррупцияга каршы саясат</a:t>
                      </a:r>
                      <a:endParaRPr lang="ru-RU" sz="1200" b="0" i="0" u="none" strike="noStrike" dirty="0">
                        <a:solidFill>
                          <a:srgbClr val="10253F"/>
                        </a:solidFill>
                        <a:effectLst/>
                        <a:latin typeface="Arial Narrow" panose="020B0606020202030204" pitchFamily="34" charset="0"/>
                      </a:endParaRPr>
                    </a:p>
                  </a:txBody>
                  <a:tcPr marL="9525" marR="9525" marT="9525" marB="0">
                    <a:lnL>
                      <a:noFill/>
                    </a:lnL>
                    <a:lnR>
                      <a:noFill/>
                    </a:lnR>
                    <a:lnT>
                      <a:noFill/>
                    </a:lnT>
                    <a:lnB>
                      <a:noFill/>
                    </a:lnB>
                  </a:tcPr>
                </a:tc>
                <a:tc>
                  <a:txBody>
                    <a:bodyPr/>
                    <a:lstStyle/>
                    <a:p>
                      <a:pPr algn="ctr" rtl="0" fontAlgn="t"/>
                      <a:r>
                        <a:rPr lang="ru-RU" sz="1200" b="0" i="0" u="none" strike="noStrike">
                          <a:solidFill>
                            <a:srgbClr val="10253F"/>
                          </a:solidFill>
                          <a:effectLst/>
                          <a:latin typeface="Arial Narrow" panose="020B0606020202030204" pitchFamily="34" charset="0"/>
                        </a:rPr>
                        <a:t>45</a:t>
                      </a:r>
                    </a:p>
                  </a:txBody>
                  <a:tcPr marL="9525" marR="9525" marT="9525" marB="0">
                    <a:lnL>
                      <a:noFill/>
                    </a:lnL>
                    <a:lnR>
                      <a:noFill/>
                    </a:lnR>
                    <a:lnT>
                      <a:noFill/>
                    </a:lnT>
                    <a:lnB>
                      <a:noFill/>
                    </a:lnB>
                  </a:tcPr>
                </a:tc>
                <a:extLst>
                  <a:ext uri="{0D108BD9-81ED-4DB2-BD59-A6C34878D82A}">
                    <a16:rowId xmlns:a16="http://schemas.microsoft.com/office/drawing/2014/main" val="3158252451"/>
                  </a:ext>
                </a:extLst>
              </a:tr>
              <a:tr h="274424">
                <a:tc>
                  <a:txBody>
                    <a:bodyPr/>
                    <a:lstStyle/>
                    <a:p>
                      <a:pPr algn="l" rtl="0" fontAlgn="t"/>
                      <a:r>
                        <a:rPr lang="ru-RU" sz="1000" b="0" i="0" u="none" strike="noStrike">
                          <a:solidFill>
                            <a:srgbClr val="10253F"/>
                          </a:solidFill>
                          <a:effectLst/>
                          <a:latin typeface="Arial Narrow" panose="020B0606020202030204" pitchFamily="34" charset="0"/>
                        </a:rPr>
                        <a:t>9.4.</a:t>
                      </a:r>
                    </a:p>
                  </a:txBody>
                  <a:tcPr marL="9525" marR="9525" marT="9525" marB="0">
                    <a:lnL>
                      <a:noFill/>
                    </a:lnL>
                    <a:lnR>
                      <a:noFill/>
                    </a:lnR>
                    <a:lnT>
                      <a:noFill/>
                    </a:lnT>
                    <a:lnB>
                      <a:noFill/>
                    </a:lnB>
                  </a:tcPr>
                </a:tc>
                <a:tc>
                  <a:txBody>
                    <a:bodyPr/>
                    <a:lstStyle/>
                    <a:p>
                      <a:pPr algn="just" rtl="0" fontAlgn="t"/>
                      <a:r>
                        <a:rPr lang="ru-RU" sz="1200" b="0" i="0" u="none" strike="noStrike" dirty="0" smtClean="0">
                          <a:solidFill>
                            <a:srgbClr val="10253F"/>
                          </a:solidFill>
                          <a:effectLst/>
                          <a:latin typeface="Arial Narrow" panose="020B0606020202030204" pitchFamily="34" charset="0"/>
                        </a:rPr>
                        <a:t>Кадрдык иш</a:t>
                      </a:r>
                      <a:endParaRPr lang="ru-RU" sz="1200" b="0" i="0" u="none" strike="noStrike" dirty="0">
                        <a:solidFill>
                          <a:srgbClr val="10253F"/>
                        </a:solidFill>
                        <a:effectLst/>
                        <a:latin typeface="Arial Narrow" panose="020B0606020202030204" pitchFamily="34" charset="0"/>
                      </a:endParaRPr>
                    </a:p>
                  </a:txBody>
                  <a:tcPr marL="9525" marR="9525" marT="9525" marB="0">
                    <a:lnL>
                      <a:noFill/>
                    </a:lnL>
                    <a:lnR>
                      <a:noFill/>
                    </a:lnR>
                    <a:lnT>
                      <a:noFill/>
                    </a:lnT>
                    <a:lnB>
                      <a:noFill/>
                    </a:lnB>
                  </a:tcPr>
                </a:tc>
                <a:tc>
                  <a:txBody>
                    <a:bodyPr/>
                    <a:lstStyle/>
                    <a:p>
                      <a:pPr algn="ctr" rtl="0" fontAlgn="t"/>
                      <a:r>
                        <a:rPr lang="ru-RU" sz="1200" b="0" i="0" u="none" strike="noStrike">
                          <a:solidFill>
                            <a:srgbClr val="10253F"/>
                          </a:solidFill>
                          <a:effectLst/>
                          <a:latin typeface="Arial Narrow" panose="020B0606020202030204" pitchFamily="34" charset="0"/>
                        </a:rPr>
                        <a:t>47</a:t>
                      </a:r>
                    </a:p>
                  </a:txBody>
                  <a:tcPr marL="9525" marR="9525" marT="9525" marB="0">
                    <a:lnL>
                      <a:noFill/>
                    </a:lnL>
                    <a:lnR>
                      <a:noFill/>
                    </a:lnR>
                    <a:lnT>
                      <a:noFill/>
                    </a:lnT>
                    <a:lnB>
                      <a:noFill/>
                    </a:lnB>
                  </a:tcPr>
                </a:tc>
                <a:extLst>
                  <a:ext uri="{0D108BD9-81ED-4DB2-BD59-A6C34878D82A}">
                    <a16:rowId xmlns:a16="http://schemas.microsoft.com/office/drawing/2014/main" val="1033026535"/>
                  </a:ext>
                </a:extLst>
              </a:tr>
              <a:tr h="274424">
                <a:tc>
                  <a:txBody>
                    <a:bodyPr/>
                    <a:lstStyle/>
                    <a:p>
                      <a:pPr algn="l" rtl="0" fontAlgn="t"/>
                      <a:r>
                        <a:rPr lang="ru-RU" sz="1000" b="0" i="0" u="none" strike="noStrike">
                          <a:solidFill>
                            <a:srgbClr val="10253F"/>
                          </a:solidFill>
                          <a:effectLst/>
                          <a:latin typeface="Arial Narrow" panose="020B0606020202030204" pitchFamily="34" charset="0"/>
                        </a:rPr>
                        <a:t>9.5.</a:t>
                      </a:r>
                    </a:p>
                  </a:txBody>
                  <a:tcPr marL="9525" marR="9525" marT="9525" marB="0">
                    <a:lnL>
                      <a:noFill/>
                    </a:lnL>
                    <a:lnR>
                      <a:noFill/>
                    </a:lnR>
                    <a:lnT>
                      <a:noFill/>
                    </a:lnT>
                    <a:lnB>
                      <a:noFill/>
                    </a:lnB>
                  </a:tcPr>
                </a:tc>
                <a:tc>
                  <a:txBody>
                    <a:bodyPr/>
                    <a:lstStyle/>
                    <a:p>
                      <a:pPr algn="just" rtl="0" fontAlgn="t"/>
                      <a:r>
                        <a:rPr lang="ru-RU" sz="1200" b="0" i="0" u="none" strike="noStrike" dirty="0" smtClean="0">
                          <a:solidFill>
                            <a:srgbClr val="10253F"/>
                          </a:solidFill>
                          <a:effectLst/>
                          <a:latin typeface="Arial Narrow" panose="020B0606020202030204" pitchFamily="34" charset="0"/>
                        </a:rPr>
                        <a:t>Аткаруучуулук тартип</a:t>
                      </a:r>
                      <a:endParaRPr lang="ru-RU" sz="1200" b="0" i="0" u="none" strike="noStrike" dirty="0">
                        <a:solidFill>
                          <a:srgbClr val="10253F"/>
                        </a:solidFill>
                        <a:effectLst/>
                        <a:latin typeface="Arial Narrow" panose="020B0606020202030204" pitchFamily="34" charset="0"/>
                      </a:endParaRPr>
                    </a:p>
                  </a:txBody>
                  <a:tcPr marL="9525" marR="9525" marT="9525" marB="0">
                    <a:lnL>
                      <a:noFill/>
                    </a:lnL>
                    <a:lnR>
                      <a:noFill/>
                    </a:lnR>
                    <a:lnT>
                      <a:noFill/>
                    </a:lnT>
                    <a:lnB>
                      <a:noFill/>
                    </a:lnB>
                  </a:tcPr>
                </a:tc>
                <a:tc>
                  <a:txBody>
                    <a:bodyPr/>
                    <a:lstStyle/>
                    <a:p>
                      <a:pPr algn="ctr" rtl="0" fontAlgn="t"/>
                      <a:r>
                        <a:rPr lang="ru-RU" sz="1200" b="0" i="0" u="none" strike="noStrike">
                          <a:solidFill>
                            <a:srgbClr val="10253F"/>
                          </a:solidFill>
                          <a:effectLst/>
                          <a:latin typeface="Arial Narrow" panose="020B0606020202030204" pitchFamily="34" charset="0"/>
                        </a:rPr>
                        <a:t>48</a:t>
                      </a:r>
                    </a:p>
                  </a:txBody>
                  <a:tcPr marL="9525" marR="9525" marT="9525" marB="0">
                    <a:lnL>
                      <a:noFill/>
                    </a:lnL>
                    <a:lnR>
                      <a:noFill/>
                    </a:lnR>
                    <a:lnT>
                      <a:noFill/>
                    </a:lnT>
                    <a:lnB>
                      <a:noFill/>
                    </a:lnB>
                  </a:tcPr>
                </a:tc>
                <a:extLst>
                  <a:ext uri="{0D108BD9-81ED-4DB2-BD59-A6C34878D82A}">
                    <a16:rowId xmlns:a16="http://schemas.microsoft.com/office/drawing/2014/main" val="2461146079"/>
                  </a:ext>
                </a:extLst>
              </a:tr>
              <a:tr h="182221">
                <a:tc>
                  <a:txBody>
                    <a:bodyPr/>
                    <a:lstStyle/>
                    <a:p>
                      <a:pPr algn="ctr" fontAlgn="t"/>
                      <a:endParaRPr lang="ru-RU" sz="1100" b="0" i="0" u="none" strike="noStrike">
                        <a:solidFill>
                          <a:srgbClr val="000000"/>
                        </a:solidFill>
                        <a:effectLst/>
                        <a:latin typeface="Arial Narrow" panose="020B0606020202030204" pitchFamily="34" charset="0"/>
                      </a:endParaRPr>
                    </a:p>
                  </a:txBody>
                  <a:tcPr marL="9525" marR="9525" marT="9525" marB="0">
                    <a:lnL>
                      <a:noFill/>
                    </a:lnL>
                    <a:lnR>
                      <a:noFill/>
                    </a:lnR>
                    <a:lnT>
                      <a:noFill/>
                    </a:lnT>
                    <a:lnB>
                      <a:noFill/>
                    </a:lnB>
                  </a:tcPr>
                </a:tc>
                <a:tc>
                  <a:txBody>
                    <a:bodyPr/>
                    <a:lstStyle/>
                    <a:p>
                      <a:pPr algn="l" fontAlgn="b"/>
                      <a:endParaRPr lang="ru-RU" sz="1100" b="0" i="0" u="none" strike="noStrike">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algn="l" fontAlgn="b"/>
                      <a:endParaRPr lang="ru-RU" sz="1100" b="0" i="0" u="none" strike="noStrike">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565096883"/>
                  </a:ext>
                </a:extLst>
              </a:tr>
              <a:tr h="274424">
                <a:tc>
                  <a:txBody>
                    <a:bodyPr/>
                    <a:lstStyle/>
                    <a:p>
                      <a:pPr algn="l" rtl="0" fontAlgn="t"/>
                      <a:r>
                        <a:rPr lang="ru-RU" sz="1200" b="0" i="0" u="none" strike="noStrike">
                          <a:solidFill>
                            <a:srgbClr val="10253F"/>
                          </a:solidFill>
                          <a:effectLst/>
                          <a:latin typeface="Arial Narrow" panose="020B0606020202030204" pitchFamily="34" charset="0"/>
                        </a:rPr>
                        <a:t>10</a:t>
                      </a:r>
                    </a:p>
                  </a:txBody>
                  <a:tcPr marL="9525" marR="9525" marT="9525" marB="0">
                    <a:lnL>
                      <a:noFill/>
                    </a:lnL>
                    <a:lnR>
                      <a:noFill/>
                    </a:lnR>
                    <a:lnT>
                      <a:noFill/>
                    </a:lnT>
                    <a:lnB>
                      <a:noFill/>
                    </a:lnB>
                  </a:tcPr>
                </a:tc>
                <a:tc>
                  <a:txBody>
                    <a:bodyPr/>
                    <a:lstStyle/>
                    <a:p>
                      <a:pPr algn="just" rtl="0" fontAlgn="t"/>
                      <a:r>
                        <a:rPr lang="ru-RU" sz="1200" b="0" i="0" u="none" strike="noStrike" dirty="0" smtClean="0">
                          <a:solidFill>
                            <a:srgbClr val="10253F"/>
                          </a:solidFill>
                          <a:effectLst/>
                          <a:latin typeface="Arial Narrow" panose="020B0606020202030204" pitchFamily="34" charset="0"/>
                        </a:rPr>
                        <a:t>2018-2020-жылдарга</a:t>
                      </a:r>
                      <a:r>
                        <a:rPr lang="ru-RU" sz="1200" b="0" i="0" u="none" strike="noStrike" baseline="0" dirty="0" smtClean="0">
                          <a:solidFill>
                            <a:srgbClr val="10253F"/>
                          </a:solidFill>
                          <a:effectLst/>
                          <a:latin typeface="Arial Narrow" panose="020B0606020202030204" pitchFamily="34" charset="0"/>
                        </a:rPr>
                        <a:t> ФЧМКнын максаттары</a:t>
                      </a:r>
                      <a:endParaRPr lang="ru-RU" sz="1200" b="0" i="0" u="none" strike="noStrike" dirty="0">
                        <a:solidFill>
                          <a:srgbClr val="10253F"/>
                        </a:solidFill>
                        <a:effectLst/>
                        <a:latin typeface="Arial Narrow" panose="020B0606020202030204" pitchFamily="34" charset="0"/>
                      </a:endParaRPr>
                    </a:p>
                  </a:txBody>
                  <a:tcPr marL="9525" marR="9525" marT="9525" marB="0">
                    <a:lnL>
                      <a:noFill/>
                    </a:lnL>
                    <a:lnR>
                      <a:noFill/>
                    </a:lnR>
                    <a:lnT>
                      <a:noFill/>
                    </a:lnT>
                    <a:lnB>
                      <a:noFill/>
                    </a:lnB>
                  </a:tcPr>
                </a:tc>
                <a:tc>
                  <a:txBody>
                    <a:bodyPr/>
                    <a:lstStyle/>
                    <a:p>
                      <a:pPr algn="ctr" rtl="0" fontAlgn="t"/>
                      <a:r>
                        <a:rPr lang="ru-RU" sz="1200" b="0" i="0" u="none" strike="noStrike" dirty="0">
                          <a:solidFill>
                            <a:srgbClr val="10253F"/>
                          </a:solidFill>
                          <a:effectLst/>
                          <a:latin typeface="Arial Narrow" panose="020B0606020202030204" pitchFamily="34" charset="0"/>
                        </a:rPr>
                        <a:t>50</a:t>
                      </a:r>
                    </a:p>
                  </a:txBody>
                  <a:tcPr marL="9525" marR="9525" marT="9525" marB="0">
                    <a:lnL>
                      <a:noFill/>
                    </a:lnL>
                    <a:lnR>
                      <a:noFill/>
                    </a:lnR>
                    <a:lnT>
                      <a:noFill/>
                    </a:lnT>
                    <a:lnB>
                      <a:noFill/>
                    </a:lnB>
                  </a:tcPr>
                </a:tc>
                <a:extLst>
                  <a:ext uri="{0D108BD9-81ED-4DB2-BD59-A6C34878D82A}">
                    <a16:rowId xmlns:a16="http://schemas.microsoft.com/office/drawing/2014/main" val="3648497356"/>
                  </a:ext>
                </a:extLst>
              </a:tr>
            </a:tbl>
          </a:graphicData>
        </a:graphic>
      </p:graphicFrame>
    </p:spTree>
    <p:extLst>
      <p:ext uri="{BB962C8B-B14F-4D97-AF65-F5344CB8AC3E}">
        <p14:creationId xmlns:p14="http://schemas.microsoft.com/office/powerpoint/2010/main" val="30599564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7879"/>
            <a:ext cx="6858000" cy="853108"/>
          </a:xfrm>
          <a:prstGeom prst="rect">
            <a:avLst/>
          </a:prstGeom>
        </p:spPr>
      </p:pic>
      <p:sp>
        <p:nvSpPr>
          <p:cNvPr id="4" name="Прямоугольник 3"/>
          <p:cNvSpPr/>
          <p:nvPr/>
        </p:nvSpPr>
        <p:spPr>
          <a:xfrm>
            <a:off x="324377" y="0"/>
            <a:ext cx="45719" cy="4983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5188" y="115337"/>
            <a:ext cx="383438" cy="307777"/>
          </a:xfrm>
          <a:prstGeom prst="rect">
            <a:avLst/>
          </a:prstGeom>
          <a:noFill/>
        </p:spPr>
        <p:txBody>
          <a:bodyPr wrap="none" rtlCol="0">
            <a:spAutoFit/>
          </a:bodyPr>
          <a:lstStyle/>
          <a:p>
            <a:r>
              <a:rPr lang="ru-RU" sz="1400" dirty="0" smtClean="0">
                <a:solidFill>
                  <a:schemeClr val="accent1">
                    <a:lumMod val="75000"/>
                  </a:schemeClr>
                </a:solidFill>
                <a:latin typeface="Arial" pitchFamily="34" charset="0"/>
                <a:cs typeface="Arial" pitchFamily="34" charset="0"/>
              </a:rPr>
              <a:t>20</a:t>
            </a:r>
            <a:endParaRPr lang="ru-RU" sz="1400" dirty="0">
              <a:solidFill>
                <a:schemeClr val="accent1">
                  <a:lumMod val="75000"/>
                </a:schemeClr>
              </a:solidFill>
              <a:latin typeface="Arial" pitchFamily="34" charset="0"/>
              <a:cs typeface="Arial" pitchFamily="34" charset="0"/>
            </a:endParaRPr>
          </a:p>
        </p:txBody>
      </p:sp>
      <p:sp>
        <p:nvSpPr>
          <p:cNvPr id="6" name="TextBox 5"/>
          <p:cNvSpPr txBox="1"/>
          <p:nvPr/>
        </p:nvSpPr>
        <p:spPr>
          <a:xfrm>
            <a:off x="434344" y="85582"/>
            <a:ext cx="2564007" cy="453970"/>
          </a:xfrm>
          <a:prstGeom prst="rect">
            <a:avLst/>
          </a:prstGeom>
          <a:noFill/>
        </p:spPr>
        <p:txBody>
          <a:bodyPr wrap="square" rtlCol="0">
            <a:spAutoFit/>
          </a:bodyPr>
          <a:lstStyle/>
          <a:p>
            <a:pPr>
              <a:spcAft>
                <a:spcPts val="300"/>
              </a:spcAft>
            </a:pPr>
            <a:r>
              <a:rPr lang="ru-RU" sz="700" b="1" dirty="0" smtClean="0">
                <a:solidFill>
                  <a:schemeClr val="accent1">
                    <a:lumMod val="75000"/>
                  </a:schemeClr>
                </a:solidFill>
                <a:latin typeface="Arial" pitchFamily="34" charset="0"/>
                <a:cs typeface="Arial" pitchFamily="34" charset="0"/>
              </a:rPr>
              <a:t>ИШ ЖӨНҮНДӨ ЖЫЛДЫК ОТЧЕТ – 2017</a:t>
            </a:r>
          </a:p>
          <a:p>
            <a:r>
              <a:rPr lang="ru-RU" sz="700" dirty="0">
                <a:solidFill>
                  <a:schemeClr val="accent1">
                    <a:lumMod val="75000"/>
                  </a:schemeClr>
                </a:solidFill>
                <a:latin typeface="Arial" pitchFamily="34" charset="0"/>
                <a:cs typeface="Arial" pitchFamily="34" charset="0"/>
              </a:rPr>
              <a:t>Кыргыз Республикасынын Өкмөтүнө караштуу </a:t>
            </a:r>
          </a:p>
          <a:p>
            <a:r>
              <a:rPr lang="ky-KG" sz="700" dirty="0">
                <a:solidFill>
                  <a:schemeClr val="accent1">
                    <a:lumMod val="75000"/>
                  </a:schemeClr>
                </a:solidFill>
                <a:latin typeface="Arial" pitchFamily="34" charset="0"/>
                <a:cs typeface="Arial" pitchFamily="34" charset="0"/>
              </a:rPr>
              <a:t>Финансылык </a:t>
            </a:r>
            <a:r>
              <a:rPr lang="ky-KG" sz="700" dirty="0" smtClean="0">
                <a:solidFill>
                  <a:schemeClr val="accent1">
                    <a:lumMod val="75000"/>
                  </a:schemeClr>
                </a:solidFill>
                <a:latin typeface="Arial" pitchFamily="34" charset="0"/>
                <a:cs typeface="Arial" pitchFamily="34" charset="0"/>
              </a:rPr>
              <a:t>чалгындоо </a:t>
            </a:r>
            <a:r>
              <a:rPr lang="ky-KG" sz="700" dirty="0">
                <a:solidFill>
                  <a:schemeClr val="accent1">
                    <a:lumMod val="75000"/>
                  </a:schemeClr>
                </a:solidFill>
                <a:latin typeface="Arial" pitchFamily="34" charset="0"/>
                <a:cs typeface="Arial" pitchFamily="34" charset="0"/>
              </a:rPr>
              <a:t>мамлекеттик </a:t>
            </a:r>
            <a:r>
              <a:rPr lang="ky-KG" sz="700" dirty="0" smtClean="0">
                <a:solidFill>
                  <a:schemeClr val="accent1">
                    <a:lumMod val="75000"/>
                  </a:schemeClr>
                </a:solidFill>
                <a:latin typeface="Arial" pitchFamily="34" charset="0"/>
                <a:cs typeface="Arial" pitchFamily="34" charset="0"/>
              </a:rPr>
              <a:t>кызматы</a:t>
            </a:r>
            <a:endParaRPr lang="ru-RU" sz="700" dirty="0">
              <a:solidFill>
                <a:schemeClr val="accent1">
                  <a:lumMod val="75000"/>
                </a:schemeClr>
              </a:solidFill>
              <a:latin typeface="Arial" pitchFamily="34" charset="0"/>
              <a:cs typeface="Arial" pitchFamily="34" charset="0"/>
            </a:endParaRPr>
          </a:p>
        </p:txBody>
      </p:sp>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5119" y="107504"/>
            <a:ext cx="360938" cy="360040"/>
          </a:xfrm>
          <a:prstGeom prst="rect">
            <a:avLst/>
          </a:prstGeom>
        </p:spPr>
      </p:pic>
      <p:sp>
        <p:nvSpPr>
          <p:cNvPr id="9" name="TextBox 8"/>
          <p:cNvSpPr txBox="1"/>
          <p:nvPr/>
        </p:nvSpPr>
        <p:spPr>
          <a:xfrm>
            <a:off x="182627" y="747845"/>
            <a:ext cx="6622254" cy="523220"/>
          </a:xfrm>
          <a:prstGeom prst="rect">
            <a:avLst/>
          </a:prstGeom>
          <a:noFill/>
        </p:spPr>
        <p:txBody>
          <a:bodyPr wrap="square" rtlCol="0">
            <a:spAutoFit/>
          </a:bodyPr>
          <a:lstStyle/>
          <a:p>
            <a:r>
              <a:rPr lang="ru-RU" sz="2800" b="1" dirty="0" smtClean="0">
                <a:solidFill>
                  <a:schemeClr val="accent1">
                    <a:lumMod val="50000"/>
                  </a:schemeClr>
                </a:solidFill>
                <a:latin typeface="Arial" pitchFamily="34" charset="0"/>
                <a:cs typeface="Arial" pitchFamily="34" charset="0"/>
              </a:rPr>
              <a:t>6</a:t>
            </a:r>
            <a:r>
              <a:rPr lang="en-US" sz="2800" b="1" dirty="0" smtClean="0">
                <a:solidFill>
                  <a:schemeClr val="accent1">
                    <a:lumMod val="50000"/>
                  </a:schemeClr>
                </a:solidFill>
                <a:latin typeface="Arial" pitchFamily="34" charset="0"/>
                <a:cs typeface="Arial" pitchFamily="34" charset="0"/>
              </a:rPr>
              <a:t>. </a:t>
            </a:r>
            <a:r>
              <a:rPr lang="ru-RU" sz="2800" b="1" dirty="0" smtClean="0">
                <a:solidFill>
                  <a:schemeClr val="accent1">
                    <a:lumMod val="50000"/>
                  </a:schemeClr>
                </a:solidFill>
                <a:latin typeface="Arial" pitchFamily="34" charset="0"/>
                <a:cs typeface="Arial" pitchFamily="34" charset="0"/>
              </a:rPr>
              <a:t>Эл аралык кызматташтык</a:t>
            </a:r>
            <a:endParaRPr lang="ru-RU" sz="2800" b="1" dirty="0">
              <a:solidFill>
                <a:schemeClr val="accent1">
                  <a:lumMod val="50000"/>
                </a:schemeClr>
              </a:solidFill>
              <a:latin typeface="Arial" pitchFamily="34" charset="0"/>
              <a:cs typeface="Arial" pitchFamily="34" charset="0"/>
            </a:endParaRPr>
          </a:p>
        </p:txBody>
      </p:sp>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261" y="2715652"/>
            <a:ext cx="1382222" cy="926195"/>
          </a:xfrm>
          <a:prstGeom prst="rect">
            <a:avLst/>
          </a:prstGeom>
        </p:spPr>
      </p:pic>
      <p:sp>
        <p:nvSpPr>
          <p:cNvPr id="12" name="TextBox 11"/>
          <p:cNvSpPr txBox="1"/>
          <p:nvPr/>
        </p:nvSpPr>
        <p:spPr>
          <a:xfrm>
            <a:off x="323910" y="2267567"/>
            <a:ext cx="6473584" cy="523220"/>
          </a:xfrm>
          <a:prstGeom prst="rect">
            <a:avLst/>
          </a:prstGeom>
          <a:noFill/>
        </p:spPr>
        <p:txBody>
          <a:bodyPr wrap="square" rtlCol="0">
            <a:spAutoFit/>
          </a:bodyPr>
          <a:lstStyle/>
          <a:p>
            <a:pPr algn="just"/>
            <a:r>
              <a:rPr lang="ru-RU" sz="1400" b="1" dirty="0">
                <a:solidFill>
                  <a:schemeClr val="tx1">
                    <a:lumMod val="65000"/>
                    <a:lumOff val="35000"/>
                  </a:schemeClr>
                </a:solidFill>
                <a:latin typeface="Arial Narrow" pitchFamily="34" charset="0"/>
                <a:cs typeface="Arial" pitchFamily="34" charset="0"/>
              </a:rPr>
              <a:t>Кылмыштуу кирешелерди легализациялоого жана терроризмди каржылоого каршы аракеттенүү боюнча евразиялык топтун </a:t>
            </a:r>
            <a:r>
              <a:rPr lang="ru-RU" sz="1400" b="1" dirty="0" smtClean="0">
                <a:solidFill>
                  <a:schemeClr val="tx1">
                    <a:lumMod val="65000"/>
                    <a:lumOff val="35000"/>
                  </a:schemeClr>
                </a:solidFill>
                <a:latin typeface="Arial Narrow" pitchFamily="34" charset="0"/>
                <a:cs typeface="Arial" pitchFamily="34" charset="0"/>
              </a:rPr>
              <a:t>алкагындагы </a:t>
            </a:r>
            <a:r>
              <a:rPr lang="ru-RU" sz="1400" b="1" dirty="0">
                <a:solidFill>
                  <a:schemeClr val="tx1">
                    <a:lumMod val="65000"/>
                    <a:lumOff val="35000"/>
                  </a:schemeClr>
                </a:solidFill>
                <a:latin typeface="Arial Narrow" pitchFamily="34" charset="0"/>
                <a:cs typeface="Arial" pitchFamily="34" charset="0"/>
              </a:rPr>
              <a:t>ишмердүүлүк </a:t>
            </a:r>
            <a:r>
              <a:rPr lang="ru-RU" sz="1400" b="1" dirty="0" smtClean="0">
                <a:solidFill>
                  <a:schemeClr val="tx1">
                    <a:lumMod val="65000"/>
                    <a:lumOff val="35000"/>
                  </a:schemeClr>
                </a:solidFill>
                <a:latin typeface="Arial Narrow" pitchFamily="34" charset="0"/>
                <a:cs typeface="Arial" pitchFamily="34" charset="0"/>
              </a:rPr>
              <a:t> </a:t>
            </a:r>
            <a:endParaRPr lang="ru-RU" sz="1400" b="1" dirty="0">
              <a:solidFill>
                <a:schemeClr val="tx1">
                  <a:lumMod val="65000"/>
                  <a:lumOff val="35000"/>
                </a:schemeClr>
              </a:solidFill>
              <a:latin typeface="Arial Narrow" pitchFamily="34" charset="0"/>
              <a:cs typeface="Arial" pitchFamily="34" charset="0"/>
            </a:endParaRPr>
          </a:p>
        </p:txBody>
      </p:sp>
      <p:sp>
        <p:nvSpPr>
          <p:cNvPr id="13" name="Прямоугольник 12"/>
          <p:cNvSpPr/>
          <p:nvPr/>
        </p:nvSpPr>
        <p:spPr>
          <a:xfrm>
            <a:off x="294187" y="5222824"/>
            <a:ext cx="6412363" cy="1015663"/>
          </a:xfrm>
          <a:prstGeom prst="rect">
            <a:avLst/>
          </a:prstGeom>
        </p:spPr>
        <p:txBody>
          <a:bodyPr wrap="square">
            <a:spAutoFit/>
          </a:bodyPr>
          <a:lstStyle/>
          <a:p>
            <a:pPr algn="just"/>
            <a:r>
              <a:rPr lang="ru-RU" sz="1200" dirty="0" smtClean="0">
                <a:latin typeface="Arial Narrow" pitchFamily="34" charset="0"/>
                <a:cs typeface="Arial" panose="020B0604020202020204" pitchFamily="34" charset="0"/>
              </a:rPr>
              <a:t>2017-жылдын биринчи кварталында ФЧМК </a:t>
            </a:r>
            <a:r>
              <a:rPr lang="ru-RU" sz="1200" b="1" dirty="0" smtClean="0">
                <a:solidFill>
                  <a:schemeClr val="tx2">
                    <a:lumMod val="50000"/>
                  </a:schemeClr>
                </a:solidFill>
                <a:latin typeface="Arial Narrow" pitchFamily="34" charset="0"/>
                <a:cs typeface="Arial" panose="020B0604020202020204" pitchFamily="34" charset="0"/>
              </a:rPr>
              <a:t>Кыргыз Республикасынын ККЛ/ТЭИКК улуттук системасын ФАТФтын эл аралык стандарттарына шайкеш келүүсүн өз ара баалоонун 2-раундун</a:t>
            </a:r>
            <a:r>
              <a:rPr lang="ru-RU" sz="1200" dirty="0" smtClean="0">
                <a:latin typeface="Arial Narrow" pitchFamily="34" charset="0"/>
                <a:cs typeface="Arial" panose="020B0604020202020204" pitchFamily="34" charset="0"/>
              </a:rPr>
              <a:t> өткөрүүнүн алкагында Кылмыштуу кирешелерди легализациялоого жана терроризмди каржылоого каршы аракеттенүү боюнча евразиялык топтун (ЕАТ) баалоочу эксперттеринин Кыргызстанга болгон сыртка чыгып өткөрүү миссиясына активдүү даярдык көрүүнү жүргүздү.   </a:t>
            </a:r>
            <a:endParaRPr lang="ru-RU" sz="1200" b="1" dirty="0">
              <a:latin typeface="Arial Narrow" pitchFamily="34" charset="0"/>
              <a:cs typeface="Arial" panose="020B0604020202020204" pitchFamily="34" charset="0"/>
            </a:endParaRPr>
          </a:p>
        </p:txBody>
      </p:sp>
      <p:sp>
        <p:nvSpPr>
          <p:cNvPr id="14" name="Прямоугольник 13"/>
          <p:cNvSpPr/>
          <p:nvPr/>
        </p:nvSpPr>
        <p:spPr>
          <a:xfrm>
            <a:off x="304975" y="6223511"/>
            <a:ext cx="6401575" cy="1015663"/>
          </a:xfrm>
          <a:prstGeom prst="rect">
            <a:avLst/>
          </a:prstGeom>
        </p:spPr>
        <p:txBody>
          <a:bodyPr wrap="square">
            <a:spAutoFit/>
          </a:bodyPr>
          <a:lstStyle/>
          <a:p>
            <a:pPr algn="just">
              <a:spcBef>
                <a:spcPts val="600"/>
              </a:spcBef>
              <a:spcAft>
                <a:spcPts val="300"/>
              </a:spcAft>
            </a:pPr>
            <a:r>
              <a:rPr lang="ru-RU" sz="1200" b="1" dirty="0" smtClean="0">
                <a:solidFill>
                  <a:schemeClr val="accent1">
                    <a:lumMod val="50000"/>
                  </a:schemeClr>
                </a:solidFill>
                <a:latin typeface="Arial Narrow" pitchFamily="34" charset="0"/>
                <a:cs typeface="Arial" panose="020B0604020202020204" pitchFamily="34" charset="0"/>
              </a:rPr>
              <a:t>2017-жылдын 27-мартынан 6-апрелине чейинки мезгилинде Бишкекке </a:t>
            </a:r>
            <a:r>
              <a:rPr lang="ru-RU" sz="1200" dirty="0" smtClean="0">
                <a:latin typeface="Arial Narrow" pitchFamily="34" charset="0"/>
                <a:cs typeface="Arial" panose="020B0604020202020204" pitchFamily="34" charset="0"/>
              </a:rPr>
              <a:t>ЕАТтын баалоочу эксперттеринин сыртка чыгып өткөрүү миссиясы келди, миссиянын алкагында ФЧМКнын, Улуттук банктын, Кыргыз Республикасынын көзөмөлдөө, укук коргоо, фискалдык, сот, мыйзам чыгаруу жана башка мамлекеттик органдарынын өкүлдөрү менен, ошондой эле менчик сектордун, коммерциялык банктардын жана өкмөттүк эмес уюмдардын өкүлдөрү менен кошо жолугушуулар өткөрүлдү. </a:t>
            </a:r>
          </a:p>
        </p:txBody>
      </p:sp>
      <p:sp>
        <p:nvSpPr>
          <p:cNvPr id="15" name="Прямоугольник 14"/>
          <p:cNvSpPr/>
          <p:nvPr/>
        </p:nvSpPr>
        <p:spPr>
          <a:xfrm>
            <a:off x="1132227" y="2830867"/>
            <a:ext cx="5513783" cy="985206"/>
          </a:xfrm>
          <a:prstGeom prst="rect">
            <a:avLst/>
          </a:prstGeom>
        </p:spPr>
        <p:txBody>
          <a:bodyPr wrap="square">
            <a:spAutoFit/>
          </a:bodyPr>
          <a:lstStyle/>
          <a:p>
            <a:pPr marL="457200" indent="-9525" algn="just">
              <a:lnSpc>
                <a:spcPct val="115000"/>
              </a:lnSpc>
              <a:spcAft>
                <a:spcPts val="0"/>
              </a:spcAft>
            </a:pPr>
            <a:r>
              <a:rPr lang="x-none" sz="850" i="1" dirty="0" smtClean="0">
                <a:latin typeface="Arial Narrow" panose="020B0606020202030204" pitchFamily="34" charset="0"/>
                <a:ea typeface="Times New Roman" panose="02020603050405020304" pitchFamily="18" charset="0"/>
                <a:cs typeface="Times New Roman" panose="02020603050405020304" pitchFamily="18" charset="0"/>
              </a:rPr>
              <a:t>Кыргыз Республика</a:t>
            </a:r>
            <a:r>
              <a:rPr lang="ky-KG" sz="850" i="1" dirty="0" smtClean="0">
                <a:latin typeface="Arial Narrow" panose="020B0606020202030204" pitchFamily="34" charset="0"/>
                <a:ea typeface="Times New Roman" panose="02020603050405020304" pitchFamily="18" charset="0"/>
                <a:cs typeface="Times New Roman" panose="02020603050405020304" pitchFamily="18" charset="0"/>
              </a:rPr>
              <a:t>сы Москвада 2004-жылы Уюмдаштыруу  Конференциясында Евразиялык топту түзүү тууралуу декларацияга кол койгон</a:t>
            </a:r>
            <a:r>
              <a:rPr lang="ru-RU" sz="850" i="1" dirty="0" smtClean="0">
                <a:latin typeface="Arial Narrow" panose="020B0606020202030204" pitchFamily="34" charset="0"/>
                <a:ea typeface="Times New Roman" panose="02020603050405020304" pitchFamily="18" charset="0"/>
                <a:cs typeface="Times New Roman" panose="02020603050405020304" pitchFamily="18" charset="0"/>
              </a:rPr>
              <a:t>. ЕАТка кирүү Кыргыз Республикасы үчүн кылмыштуу кирешелерди легализациялоого жана терроризмди каржылоого каршы аракеттенүү улуттук системасынын калыптануусуна болгон биринчи кадамы болду. Мына так ушу Кыргызстандан баштап Евразиялык топ өзүнүн мүчө мамлекеттерине өз ара баалоону жүргүзүп баштады</a:t>
            </a:r>
            <a:r>
              <a:rPr lang="ru-RU" sz="850" i="1" dirty="0" smtClean="0">
                <a:latin typeface="Arial Narrow" panose="020B0606020202030204" pitchFamily="34" charset="0"/>
              </a:rPr>
              <a:t>: Кыргыз Республикасы биринчи болуп бул жол-жобону өттү.</a:t>
            </a:r>
            <a:endParaRPr lang="ru-RU" sz="850" i="1" dirty="0">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16" name="Прямоугольник 15"/>
          <p:cNvSpPr/>
          <p:nvPr/>
        </p:nvSpPr>
        <p:spPr>
          <a:xfrm>
            <a:off x="304975" y="3641847"/>
            <a:ext cx="6344981" cy="1222258"/>
          </a:xfrm>
          <a:prstGeom prst="rect">
            <a:avLst/>
          </a:prstGeom>
        </p:spPr>
        <p:txBody>
          <a:bodyPr wrap="square">
            <a:spAutoFit/>
          </a:bodyPr>
          <a:lstStyle/>
          <a:p>
            <a:pPr algn="just">
              <a:lnSpc>
                <a:spcPct val="115000"/>
              </a:lnSpc>
              <a:spcBef>
                <a:spcPts val="600"/>
              </a:spcBef>
            </a:pPr>
            <a:r>
              <a:rPr lang="ru-RU" sz="850" b="1" i="1" dirty="0" smtClean="0">
                <a:solidFill>
                  <a:schemeClr val="tx1">
                    <a:lumMod val="65000"/>
                    <a:lumOff val="35000"/>
                  </a:schemeClr>
                </a:solidFill>
                <a:latin typeface="Arial Narrow" pitchFamily="34" charset="0"/>
                <a:ea typeface="Times New Roman" panose="02020603050405020304" pitchFamily="18" charset="0"/>
                <a:cs typeface="Arial" panose="020B0604020202020204" pitchFamily="34" charset="0"/>
              </a:rPr>
              <a:t>Өз ара баалоонун 1-раунду </a:t>
            </a:r>
            <a:endParaRPr lang="ru-RU" sz="850" b="1" i="1" dirty="0">
              <a:solidFill>
                <a:schemeClr val="tx1">
                  <a:lumMod val="65000"/>
                  <a:lumOff val="35000"/>
                </a:schemeClr>
              </a:solidFill>
              <a:latin typeface="Arial Narrow" pitchFamily="34" charset="0"/>
              <a:ea typeface="Times New Roman" panose="02020603050405020304" pitchFamily="18" charset="0"/>
              <a:cs typeface="Arial" panose="020B0604020202020204" pitchFamily="34" charset="0"/>
            </a:endParaRPr>
          </a:p>
          <a:p>
            <a:pPr algn="just">
              <a:lnSpc>
                <a:spcPct val="115000"/>
              </a:lnSpc>
              <a:spcBef>
                <a:spcPts val="600"/>
              </a:spcBef>
              <a:spcAft>
                <a:spcPts val="600"/>
              </a:spcAft>
            </a:pPr>
            <a:r>
              <a:rPr lang="ru-RU" sz="850" i="1" dirty="0" smtClean="0">
                <a:latin typeface="Arial Narrow" panose="020B0606020202030204" pitchFamily="34" charset="0"/>
              </a:rPr>
              <a:t>2007-жылы Кыргыз Республикасы кылмыштуу кирешелерди легализациялоого, террористтик жана экстремисттик ишти каржылоого каршы аракеттенүү боюнча улуттук системаны </a:t>
            </a:r>
            <a:r>
              <a:rPr lang="ru-RU" sz="850" b="1" i="1" dirty="0" smtClean="0">
                <a:solidFill>
                  <a:schemeClr val="accent1">
                    <a:lumMod val="50000"/>
                  </a:schemeClr>
                </a:solidFill>
                <a:latin typeface="Arial Narrow" panose="020B0606020202030204" pitchFamily="34" charset="0"/>
              </a:rPr>
              <a:t>ЕАТтын өз ара баалоосунун биринчи раундунан  </a:t>
            </a:r>
            <a:r>
              <a:rPr lang="ru-RU" sz="850" i="1" dirty="0" smtClean="0">
                <a:latin typeface="Arial Narrow" panose="020B0606020202030204" pitchFamily="34" charset="0"/>
              </a:rPr>
              <a:t>өттү. Жыйынтыгында эл аралык баалоочу эксперттер тарабынан ушул чөйрөдөгү стратегиялык кемчиликтер аныкталып, бардык келип чыгуучу кесепеттери</a:t>
            </a:r>
            <a:r>
              <a:rPr lang="ru-RU" sz="850" i="1" dirty="0">
                <a:latin typeface="Arial Narrow" panose="020B0606020202030204" pitchFamily="34" charset="0"/>
              </a:rPr>
              <a:t> </a:t>
            </a:r>
            <a:r>
              <a:rPr lang="ru-RU" sz="850" i="1" dirty="0" smtClean="0">
                <a:latin typeface="Arial Narrow" panose="020B0606020202030204" pitchFamily="34" charset="0"/>
              </a:rPr>
              <a:t>(чет мамлекеттердин Кыргыз Республикасынын жеке жана юридикалык жактары менен болгон операциялардагы иш мамилелерин текшерүү боюнча адекваттуу чараларды көрүүсү) менен бирге Кыргыз Республикасынын ЕАТтын күчөтүлгөн мониторингдөө режиминде болуусуна жана ФАТФтын «боз тизмесине» кирүүсүнө алып келди).</a:t>
            </a:r>
            <a:r>
              <a:rPr lang="ru-RU" sz="850" i="1" dirty="0">
                <a:latin typeface="Arial Narrow" panose="020B0606020202030204" pitchFamily="34" charset="0"/>
              </a:rPr>
              <a:t> </a:t>
            </a:r>
          </a:p>
        </p:txBody>
      </p:sp>
      <p:sp>
        <p:nvSpPr>
          <p:cNvPr id="19" name="TextBox 18"/>
          <p:cNvSpPr txBox="1"/>
          <p:nvPr/>
        </p:nvSpPr>
        <p:spPr>
          <a:xfrm>
            <a:off x="297955" y="4961537"/>
            <a:ext cx="2571538" cy="276999"/>
          </a:xfrm>
          <a:prstGeom prst="rect">
            <a:avLst/>
          </a:prstGeom>
          <a:noFill/>
        </p:spPr>
        <p:txBody>
          <a:bodyPr wrap="none" rtlCol="0">
            <a:spAutoFit/>
          </a:bodyPr>
          <a:lstStyle/>
          <a:p>
            <a:r>
              <a:rPr lang="ru-RU" sz="1200" b="1" dirty="0" smtClean="0">
                <a:solidFill>
                  <a:schemeClr val="accent1">
                    <a:lumMod val="50000"/>
                  </a:schemeClr>
                </a:solidFill>
                <a:latin typeface="Arial Narrow" panose="020B0606020202030204" pitchFamily="34" charset="0"/>
              </a:rPr>
              <a:t>ЕАТтын өз ара баалоосунун 2-раунду</a:t>
            </a:r>
            <a:endParaRPr lang="ru-RU" sz="1200" b="1" dirty="0">
              <a:solidFill>
                <a:schemeClr val="accent1">
                  <a:lumMod val="50000"/>
                </a:schemeClr>
              </a:solidFill>
              <a:latin typeface="Arial Narrow" panose="020B0606020202030204" pitchFamily="34" charset="0"/>
            </a:endParaRPr>
          </a:p>
        </p:txBody>
      </p:sp>
      <p:pic>
        <p:nvPicPr>
          <p:cNvPr id="20" name="Рисунок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8" y="7330336"/>
            <a:ext cx="6858000" cy="2125980"/>
          </a:xfrm>
          <a:prstGeom prst="rect">
            <a:avLst/>
          </a:prstGeom>
        </p:spPr>
      </p:pic>
    </p:spTree>
    <p:extLst>
      <p:ext uri="{BB962C8B-B14F-4D97-AF65-F5344CB8AC3E}">
        <p14:creationId xmlns:p14="http://schemas.microsoft.com/office/powerpoint/2010/main" val="20351938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0" y="7596336"/>
            <a:ext cx="6858000" cy="1553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225516" y="654889"/>
            <a:ext cx="6406968" cy="8302273"/>
          </a:xfrm>
          <a:prstGeom prst="rect">
            <a:avLst/>
          </a:prstGeom>
        </p:spPr>
        <p:txBody>
          <a:bodyPr wrap="square">
            <a:spAutoFit/>
          </a:bodyPr>
          <a:lstStyle/>
          <a:p>
            <a:pPr algn="just">
              <a:spcBef>
                <a:spcPts val="200"/>
              </a:spcBef>
              <a:spcAft>
                <a:spcPts val="200"/>
              </a:spcAft>
            </a:pPr>
            <a:r>
              <a:rPr lang="ru-RU" sz="1200" b="1" dirty="0" smtClean="0">
                <a:solidFill>
                  <a:schemeClr val="accent1">
                    <a:lumMod val="50000"/>
                  </a:schemeClr>
                </a:solidFill>
                <a:latin typeface="Arial Narrow" pitchFamily="34" charset="0"/>
                <a:cs typeface="Arial" panose="020B0604020202020204" pitchFamily="34" charset="0"/>
              </a:rPr>
              <a:t>Аталган жолугушуулардын негизги темалары төмөнкү маселелерге тиешелүү болду:</a:t>
            </a:r>
            <a:endParaRPr lang="ru-RU" sz="1200" b="1" dirty="0">
              <a:solidFill>
                <a:schemeClr val="accent1">
                  <a:lumMod val="50000"/>
                </a:schemeClr>
              </a:solidFill>
              <a:latin typeface="Arial Narrow" pitchFamily="34" charset="0"/>
              <a:cs typeface="Arial" panose="020B0604020202020204" pitchFamily="34" charset="0"/>
            </a:endParaRPr>
          </a:p>
          <a:p>
            <a:pPr marL="171450" indent="-171450" algn="just">
              <a:spcBef>
                <a:spcPts val="200"/>
              </a:spcBef>
              <a:spcAft>
                <a:spcPts val="200"/>
              </a:spcAft>
              <a:buFont typeface="Wingdings" panose="05000000000000000000" pitchFamily="2" charset="2"/>
              <a:buChar char="§"/>
            </a:pPr>
            <a:r>
              <a:rPr lang="ru-RU" sz="1200" dirty="0" smtClean="0">
                <a:latin typeface="Arial Narrow" pitchFamily="34" charset="0"/>
                <a:cs typeface="Arial" panose="020B0604020202020204" pitchFamily="34" charset="0"/>
              </a:rPr>
              <a:t>компетенттүү органдар менен ФЧМКга маалымат берүүчү жактардын кылмыштуу кирешелерди легализациялоо (адалдоо) жана террористтик ишти каржылоо тобокелдиктерин түшүнүү деңгээли; </a:t>
            </a:r>
            <a:endParaRPr lang="ru-RU" sz="1200" dirty="0">
              <a:latin typeface="Arial Narrow" pitchFamily="34" charset="0"/>
              <a:cs typeface="Arial" panose="020B0604020202020204" pitchFamily="34" charset="0"/>
            </a:endParaRPr>
          </a:p>
          <a:p>
            <a:pPr marL="171450" indent="-171450" algn="just">
              <a:spcBef>
                <a:spcPts val="200"/>
              </a:spcBef>
              <a:spcAft>
                <a:spcPts val="200"/>
              </a:spcAft>
              <a:buFont typeface="Wingdings" panose="05000000000000000000" pitchFamily="2" charset="2"/>
              <a:buChar char="§"/>
            </a:pPr>
            <a:r>
              <a:rPr lang="ru-RU" sz="1200" dirty="0">
                <a:latin typeface="Arial Narrow" pitchFamily="34" charset="0"/>
                <a:cs typeface="Arial" panose="020B0604020202020204" pitchFamily="34" charset="0"/>
              </a:rPr>
              <a:t>м</a:t>
            </a:r>
            <a:r>
              <a:rPr lang="ru-RU" sz="1200" dirty="0" smtClean="0">
                <a:latin typeface="Arial Narrow" pitchFamily="34" charset="0"/>
                <a:cs typeface="Arial" panose="020B0604020202020204" pitchFamily="34" charset="0"/>
              </a:rPr>
              <a:t>аалымат берүүчү жактардан шектүү операциялар (бүтүмдөр</a:t>
            </a:r>
            <a:r>
              <a:rPr lang="ru-RU" sz="1200" dirty="0">
                <a:latin typeface="Arial Narrow" pitchFamily="34" charset="0"/>
                <a:cs typeface="Arial" panose="020B0604020202020204" pitchFamily="34" charset="0"/>
              </a:rPr>
              <a:t>) </a:t>
            </a:r>
            <a:r>
              <a:rPr lang="ru-RU" sz="1200" dirty="0" smtClean="0">
                <a:latin typeface="Arial Narrow" pitchFamily="34" charset="0"/>
                <a:cs typeface="Arial" panose="020B0604020202020204" pitchFamily="34" charset="0"/>
              </a:rPr>
              <a:t>тууралуу келип түшкөн билдирүүлөрдү талдоо;</a:t>
            </a:r>
            <a:endParaRPr lang="ru-RU" sz="1200" dirty="0">
              <a:latin typeface="Arial Narrow" pitchFamily="34" charset="0"/>
              <a:cs typeface="Arial" panose="020B0604020202020204" pitchFamily="34" charset="0"/>
            </a:endParaRPr>
          </a:p>
          <a:p>
            <a:pPr marL="171450" indent="-171450" algn="just">
              <a:spcBef>
                <a:spcPts val="200"/>
              </a:spcBef>
              <a:spcAft>
                <a:spcPts val="200"/>
              </a:spcAft>
              <a:buFont typeface="Wingdings" panose="05000000000000000000" pitchFamily="2" charset="2"/>
              <a:buChar char="§"/>
            </a:pPr>
            <a:r>
              <a:rPr lang="ru-RU" sz="1200" dirty="0" smtClean="0">
                <a:latin typeface="Arial Narrow" pitchFamily="34" charset="0"/>
                <a:cs typeface="Arial" panose="020B0604020202020204" pitchFamily="34" charset="0"/>
              </a:rPr>
              <a:t>ФЧМКнын Кыргыз Республикасынын укук коргоо, көзөмөлдөө жана башка мамлекеттик органдары менен, чет мамлекеттердин финансылык чалгындоо бөлүмдөрү менен өз ара аракеттенүүсү;</a:t>
            </a:r>
            <a:endParaRPr lang="ru-RU" sz="1200" dirty="0">
              <a:latin typeface="Arial Narrow" pitchFamily="34" charset="0"/>
              <a:cs typeface="Arial" panose="020B0604020202020204" pitchFamily="34" charset="0"/>
            </a:endParaRPr>
          </a:p>
          <a:p>
            <a:pPr marL="171450" indent="-171450" algn="just">
              <a:spcBef>
                <a:spcPts val="200"/>
              </a:spcBef>
              <a:spcAft>
                <a:spcPts val="200"/>
              </a:spcAft>
              <a:buFont typeface="Wingdings" panose="05000000000000000000" pitchFamily="2" charset="2"/>
              <a:buChar char="§"/>
            </a:pPr>
            <a:r>
              <a:rPr lang="ru-RU" sz="1200" dirty="0" smtClean="0">
                <a:latin typeface="Arial Narrow" pitchFamily="34" charset="0"/>
                <a:cs typeface="Arial" panose="020B0604020202020204" pitchFamily="34" charset="0"/>
              </a:rPr>
              <a:t>кылмыштуу кирешелерди легализациялоо жана террористтик ишти каржылоо менен байланышкан иштерди иликтөөлөрдү натыйжалуулугу (</a:t>
            </a:r>
            <a:r>
              <a:rPr lang="ru-RU" sz="1200" dirty="0">
                <a:latin typeface="Arial Narrow" pitchFamily="34" charset="0"/>
                <a:cs typeface="Arial" panose="020B0604020202020204" pitchFamily="34" charset="0"/>
              </a:rPr>
              <a:t>статистика, </a:t>
            </a:r>
            <a:r>
              <a:rPr lang="ru-RU" sz="1200" dirty="0" smtClean="0">
                <a:latin typeface="Arial Narrow" pitchFamily="34" charset="0"/>
                <a:cs typeface="Arial" panose="020B0604020202020204" pitchFamily="34" charset="0"/>
              </a:rPr>
              <a:t>өкүмдөр, ийгиликтүү иштердин мисалдары);</a:t>
            </a:r>
            <a:endParaRPr lang="ru-RU" sz="1200" dirty="0">
              <a:latin typeface="Arial Narrow" pitchFamily="34" charset="0"/>
              <a:cs typeface="Arial" panose="020B0604020202020204" pitchFamily="34" charset="0"/>
            </a:endParaRPr>
          </a:p>
          <a:p>
            <a:pPr marL="171450" indent="-171450" algn="just">
              <a:spcBef>
                <a:spcPts val="200"/>
              </a:spcBef>
              <a:spcAft>
                <a:spcPts val="200"/>
              </a:spcAft>
              <a:buFont typeface="Wingdings" panose="05000000000000000000" pitchFamily="2" charset="2"/>
              <a:buChar char="§"/>
            </a:pPr>
            <a:r>
              <a:rPr lang="ru-RU" sz="1200" dirty="0" smtClean="0">
                <a:latin typeface="Arial Narrow" pitchFamily="34" charset="0"/>
                <a:cs typeface="Arial" panose="020B0604020202020204" pitchFamily="34" charset="0"/>
              </a:rPr>
              <a:t>өлкөдөгү акчаларды адалдоо жана терроризмди каржылоо тобокелдиктерин баалоо системасы;</a:t>
            </a:r>
            <a:endParaRPr lang="ru-RU" sz="1200" dirty="0">
              <a:latin typeface="Arial Narrow" pitchFamily="34" charset="0"/>
              <a:cs typeface="Arial" panose="020B0604020202020204" pitchFamily="34" charset="0"/>
            </a:endParaRPr>
          </a:p>
          <a:p>
            <a:pPr marL="171450" indent="-171450" algn="just">
              <a:spcBef>
                <a:spcPts val="200"/>
              </a:spcBef>
              <a:spcAft>
                <a:spcPts val="200"/>
              </a:spcAft>
              <a:buFont typeface="Wingdings" panose="05000000000000000000" pitchFamily="2" charset="2"/>
              <a:buChar char="§"/>
            </a:pPr>
            <a:r>
              <a:rPr lang="ru-RU" sz="1200" dirty="0">
                <a:latin typeface="Arial Narrow" pitchFamily="34" charset="0"/>
                <a:cs typeface="Arial" panose="020B0604020202020204" pitchFamily="34" charset="0"/>
              </a:rPr>
              <a:t>а</a:t>
            </a:r>
            <a:r>
              <a:rPr lang="ru-RU" sz="1200" dirty="0" smtClean="0">
                <a:latin typeface="Arial Narrow" pitchFamily="34" charset="0"/>
                <a:cs typeface="Arial" panose="020B0604020202020204" pitchFamily="34" charset="0"/>
              </a:rPr>
              <a:t>ныкталган тобокелдиктерди башкаруу жана азайтуу тартиби;</a:t>
            </a:r>
            <a:endParaRPr lang="ru-RU" sz="1200" dirty="0">
              <a:latin typeface="Arial Narrow" pitchFamily="34" charset="0"/>
              <a:cs typeface="Arial" panose="020B0604020202020204" pitchFamily="34" charset="0"/>
            </a:endParaRPr>
          </a:p>
          <a:p>
            <a:pPr marL="171450" indent="-171450" algn="just">
              <a:spcBef>
                <a:spcPts val="200"/>
              </a:spcBef>
              <a:spcAft>
                <a:spcPts val="200"/>
              </a:spcAft>
              <a:buFont typeface="Wingdings" panose="05000000000000000000" pitchFamily="2" charset="2"/>
              <a:buChar char="§"/>
            </a:pPr>
            <a:r>
              <a:rPr lang="ru-RU" sz="1200" dirty="0">
                <a:latin typeface="Arial Narrow" pitchFamily="34" charset="0"/>
                <a:cs typeface="Arial" panose="020B0604020202020204" pitchFamily="34" charset="0"/>
              </a:rPr>
              <a:t>т</a:t>
            </a:r>
            <a:r>
              <a:rPr lang="ru-RU" sz="1200" dirty="0" smtClean="0">
                <a:latin typeface="Arial Narrow" pitchFamily="34" charset="0"/>
                <a:cs typeface="Arial" panose="020B0604020202020204" pitchFamily="34" charset="0"/>
              </a:rPr>
              <a:t>обокелдиктерди баалоонун жыйынтыктарын жалпылоо жана жарыялоо механизмдери;</a:t>
            </a:r>
            <a:endParaRPr lang="ru-RU" sz="1200" dirty="0">
              <a:latin typeface="Arial Narrow" pitchFamily="34" charset="0"/>
              <a:cs typeface="Arial" panose="020B0604020202020204" pitchFamily="34" charset="0"/>
            </a:endParaRPr>
          </a:p>
          <a:p>
            <a:pPr marL="171450" indent="-171450" algn="just">
              <a:spcBef>
                <a:spcPts val="200"/>
              </a:spcBef>
              <a:spcAft>
                <a:spcPts val="200"/>
              </a:spcAft>
              <a:buFont typeface="Wingdings" panose="05000000000000000000" pitchFamily="2" charset="2"/>
              <a:buChar char="§"/>
            </a:pPr>
            <a:r>
              <a:rPr lang="ru-RU" sz="1200" dirty="0" smtClean="0">
                <a:latin typeface="Arial Narrow" pitchFamily="34" charset="0"/>
                <a:cs typeface="Arial" panose="020B0604020202020204" pitchFamily="34" charset="0"/>
              </a:rPr>
              <a:t>ФЧМКнын маалыматын укук коргоо органдарынын пайдалануусу;</a:t>
            </a:r>
            <a:endParaRPr lang="ru-RU" sz="1200" dirty="0">
              <a:latin typeface="Arial Narrow" pitchFamily="34" charset="0"/>
              <a:cs typeface="Arial" panose="020B0604020202020204" pitchFamily="34" charset="0"/>
            </a:endParaRPr>
          </a:p>
          <a:p>
            <a:pPr marL="171450" indent="-171450" algn="just">
              <a:spcBef>
                <a:spcPts val="200"/>
              </a:spcBef>
              <a:spcAft>
                <a:spcPts val="200"/>
              </a:spcAft>
              <a:buFont typeface="Wingdings" panose="05000000000000000000" pitchFamily="2" charset="2"/>
              <a:buChar char="§"/>
            </a:pPr>
            <a:r>
              <a:rPr lang="ru-RU" sz="1200" dirty="0">
                <a:latin typeface="Arial Narrow" pitchFamily="34" charset="0"/>
                <a:cs typeface="Arial" panose="020B0604020202020204" pitchFamily="34" charset="0"/>
              </a:rPr>
              <a:t>а</a:t>
            </a:r>
            <a:r>
              <a:rPr lang="ru-RU" sz="1200" dirty="0" smtClean="0">
                <a:latin typeface="Arial Narrow" pitchFamily="34" charset="0"/>
                <a:cs typeface="Arial" panose="020B0604020202020204" pitchFamily="34" charset="0"/>
              </a:rPr>
              <a:t>кча каражаттарын жана активдерди бир калыпта кармоо жол-жоболору жана механизмдери;</a:t>
            </a:r>
            <a:endParaRPr lang="ru-RU" sz="1200" dirty="0">
              <a:latin typeface="Arial Narrow" pitchFamily="34" charset="0"/>
              <a:cs typeface="Arial" panose="020B0604020202020204" pitchFamily="34" charset="0"/>
            </a:endParaRPr>
          </a:p>
          <a:p>
            <a:pPr marL="171450" indent="-171450" algn="just">
              <a:spcBef>
                <a:spcPts val="200"/>
              </a:spcBef>
              <a:spcAft>
                <a:spcPts val="200"/>
              </a:spcAft>
              <a:buFont typeface="Wingdings" panose="05000000000000000000" pitchFamily="2" charset="2"/>
              <a:buChar char="§"/>
            </a:pPr>
            <a:r>
              <a:rPr lang="ru-RU" sz="1200" dirty="0">
                <a:latin typeface="Arial Narrow" pitchFamily="34" charset="0"/>
                <a:cs typeface="Arial" panose="020B0604020202020204" pitchFamily="34" charset="0"/>
              </a:rPr>
              <a:t>к</a:t>
            </a:r>
            <a:r>
              <a:rPr lang="ru-RU" sz="1200" dirty="0" smtClean="0">
                <a:latin typeface="Arial Narrow" pitchFamily="34" charset="0"/>
                <a:cs typeface="Arial" panose="020B0604020202020204" pitchFamily="34" charset="0"/>
              </a:rPr>
              <a:t>онфискациялоо тартиби жана мүлктү пайдалануу;</a:t>
            </a:r>
            <a:r>
              <a:rPr lang="ru-RU" sz="1200" dirty="0" smtClean="0">
                <a:latin typeface="Arial Narrow" pitchFamily="34" charset="0"/>
              </a:rPr>
              <a:t> </a:t>
            </a:r>
            <a:endParaRPr lang="ru-RU" sz="1200" dirty="0">
              <a:latin typeface="Arial Narrow" pitchFamily="34" charset="0"/>
            </a:endParaRPr>
          </a:p>
          <a:p>
            <a:pPr marL="171450" indent="-171450" algn="just">
              <a:spcBef>
                <a:spcPts val="200"/>
              </a:spcBef>
              <a:spcAft>
                <a:spcPts val="200"/>
              </a:spcAft>
              <a:buFont typeface="Wingdings" panose="05000000000000000000" pitchFamily="2" charset="2"/>
              <a:buChar char="§"/>
            </a:pPr>
            <a:r>
              <a:rPr lang="ru-RU" sz="1200" dirty="0">
                <a:latin typeface="Arial Narrow" pitchFamily="34" charset="0"/>
                <a:cs typeface="Arial" panose="020B0604020202020204" pitchFamily="34" charset="0"/>
              </a:rPr>
              <a:t>э</a:t>
            </a:r>
            <a:r>
              <a:rPr lang="ru-RU" sz="1200" dirty="0" smtClean="0">
                <a:latin typeface="Arial Narrow" pitchFamily="34" charset="0"/>
                <a:cs typeface="Arial" panose="020B0604020202020204" pitchFamily="34" charset="0"/>
              </a:rPr>
              <a:t>л аралык кызматташтыкты жүзөгө ашыруу (өз ара укуктук жардам жана экстрадиция</a:t>
            </a:r>
            <a:r>
              <a:rPr lang="ru-RU" sz="1200" dirty="0">
                <a:latin typeface="Arial Narrow" pitchFamily="34" charset="0"/>
                <a:cs typeface="Arial" panose="020B0604020202020204" pitchFamily="34" charset="0"/>
              </a:rPr>
              <a:t>);</a:t>
            </a:r>
          </a:p>
          <a:p>
            <a:pPr marL="171450" indent="-171450" algn="just">
              <a:spcBef>
                <a:spcPts val="200"/>
              </a:spcBef>
              <a:spcAft>
                <a:spcPts val="200"/>
              </a:spcAft>
              <a:buFont typeface="Wingdings" panose="05000000000000000000" pitchFamily="2" charset="2"/>
              <a:buChar char="§"/>
            </a:pPr>
            <a:r>
              <a:rPr lang="ru-RU" sz="1200" dirty="0" smtClean="0">
                <a:latin typeface="Arial Narrow" pitchFamily="34" charset="0"/>
                <a:cs typeface="Arial" panose="020B0604020202020204" pitchFamily="34" charset="0"/>
              </a:rPr>
              <a:t>Жеке жана юридикалык жактардын улуттук тизмесинен, анын ичинде Жактардын эл аралык тизмесинен (Бириккен Улуттар Уюмунун Коопсуздук Кеңешинин Топтомо секциялык тизмеси) террористтик же экстремисттик ишке катышы бар жактарга киргизүү/чыгаруу жол-жоболору;</a:t>
            </a:r>
            <a:endParaRPr lang="en-US" sz="1200" dirty="0" smtClean="0">
              <a:latin typeface="Arial Narrow" pitchFamily="34" charset="0"/>
              <a:cs typeface="Arial" panose="020B0604020202020204" pitchFamily="34" charset="0"/>
            </a:endParaRPr>
          </a:p>
          <a:p>
            <a:pPr marL="171450" indent="-171450" algn="just">
              <a:spcBef>
                <a:spcPts val="200"/>
              </a:spcBef>
              <a:spcAft>
                <a:spcPts val="200"/>
              </a:spcAft>
              <a:buFont typeface="Wingdings" panose="05000000000000000000" pitchFamily="2" charset="2"/>
              <a:buChar char="§"/>
            </a:pPr>
            <a:r>
              <a:rPr lang="ru-RU" sz="1200" dirty="0">
                <a:latin typeface="Arial Narrow" pitchFamily="34" charset="0"/>
                <a:cs typeface="Arial" panose="020B0604020202020204" pitchFamily="34" charset="0"/>
              </a:rPr>
              <a:t>к</a:t>
            </a:r>
            <a:r>
              <a:rPr lang="ru-RU" sz="1200" dirty="0" smtClean="0">
                <a:latin typeface="Arial Narrow" pitchFamily="34" charset="0"/>
                <a:cs typeface="Arial" panose="020B0604020202020204" pitchFamily="34" charset="0"/>
              </a:rPr>
              <a:t>өзөмөлдө </a:t>
            </a:r>
            <a:r>
              <a:rPr lang="ru-RU" sz="1200" dirty="0">
                <a:latin typeface="Arial Narrow" pitchFamily="34" charset="0"/>
                <a:cs typeface="Arial" panose="020B0604020202020204" pitchFamily="34" charset="0"/>
              </a:rPr>
              <a:t>турган </a:t>
            </a:r>
            <a:r>
              <a:rPr lang="ru-RU" sz="1200" dirty="0" smtClean="0">
                <a:latin typeface="Arial Narrow" pitchFamily="34" charset="0"/>
                <a:cs typeface="Arial" panose="020B0604020202020204" pitchFamily="34" charset="0"/>
              </a:rPr>
              <a:t>субъекттерге карата көзөмөлдөөнүн жана жөнгө салуунун натыйжалуулугу боюнча маселелер;</a:t>
            </a:r>
            <a:endParaRPr lang="ru-RU" sz="1200" dirty="0">
              <a:latin typeface="Arial Narrow" pitchFamily="34" charset="0"/>
              <a:cs typeface="Arial" panose="020B0604020202020204" pitchFamily="34" charset="0"/>
            </a:endParaRPr>
          </a:p>
          <a:p>
            <a:pPr marL="171450" indent="-171450" algn="just">
              <a:spcBef>
                <a:spcPts val="200"/>
              </a:spcBef>
              <a:spcAft>
                <a:spcPts val="200"/>
              </a:spcAft>
              <a:buFont typeface="Wingdings" panose="05000000000000000000" pitchFamily="2" charset="2"/>
              <a:buChar char="§"/>
            </a:pPr>
            <a:r>
              <a:rPr lang="ru-RU" sz="1200" dirty="0" smtClean="0">
                <a:latin typeface="Arial Narrow" pitchFamily="34" charset="0"/>
                <a:cs typeface="Arial" panose="020B0604020202020204" pitchFamily="34" charset="0"/>
              </a:rPr>
              <a:t>ККЛ/ТЭИКК чөйрөсүндөгү бузуулар үчүн текшерүүлөрдүн көптүгү жана санкциялардын саны;</a:t>
            </a:r>
            <a:endParaRPr lang="ru-RU" sz="1200" dirty="0">
              <a:latin typeface="Arial Narrow" pitchFamily="34" charset="0"/>
              <a:cs typeface="Arial" panose="020B0604020202020204" pitchFamily="34" charset="0"/>
            </a:endParaRPr>
          </a:p>
          <a:p>
            <a:pPr marL="171450" indent="-171450" algn="just">
              <a:spcBef>
                <a:spcPts val="200"/>
              </a:spcBef>
              <a:spcAft>
                <a:spcPts val="200"/>
              </a:spcAft>
              <a:buFont typeface="Wingdings" panose="05000000000000000000" pitchFamily="2" charset="2"/>
              <a:buChar char="§"/>
            </a:pPr>
            <a:r>
              <a:rPr lang="ru-RU" sz="1200" dirty="0">
                <a:latin typeface="Arial Narrow" pitchFamily="34" charset="0"/>
                <a:cs typeface="Arial" panose="020B0604020202020204" pitchFamily="34" charset="0"/>
              </a:rPr>
              <a:t>т</a:t>
            </a:r>
            <a:r>
              <a:rPr lang="ru-RU" sz="1200" dirty="0" smtClean="0">
                <a:latin typeface="Arial Narrow" pitchFamily="34" charset="0"/>
                <a:cs typeface="Arial" panose="020B0604020202020204" pitchFamily="34" charset="0"/>
              </a:rPr>
              <a:t>обокелдикке багытталган көзөмөлдү жайылтуу;</a:t>
            </a:r>
            <a:endParaRPr lang="ru-RU" sz="1200" dirty="0">
              <a:latin typeface="Arial Narrow" pitchFamily="34" charset="0"/>
              <a:cs typeface="Arial" panose="020B0604020202020204" pitchFamily="34" charset="0"/>
            </a:endParaRPr>
          </a:p>
          <a:p>
            <a:pPr marL="171450" indent="-171450" algn="just">
              <a:spcBef>
                <a:spcPts val="200"/>
              </a:spcBef>
              <a:spcAft>
                <a:spcPts val="200"/>
              </a:spcAft>
              <a:buFont typeface="Wingdings" panose="05000000000000000000" pitchFamily="2" charset="2"/>
              <a:buChar char="§"/>
            </a:pPr>
            <a:r>
              <a:rPr lang="ru-RU" sz="1200" dirty="0" smtClean="0">
                <a:latin typeface="Arial Narrow" pitchFamily="34" charset="0"/>
                <a:cs typeface="Arial" panose="020B0604020202020204" pitchFamily="34" charset="0"/>
              </a:rPr>
              <a:t>коркунучтарды алдын алуу жана токтотуу алдын алма чараларын жүзөгө ашыруу; </a:t>
            </a:r>
            <a:endParaRPr lang="ru-RU" sz="1200" dirty="0">
              <a:latin typeface="Arial Narrow" pitchFamily="34" charset="0"/>
              <a:cs typeface="Arial" panose="020B0604020202020204" pitchFamily="34" charset="0"/>
            </a:endParaRPr>
          </a:p>
          <a:p>
            <a:pPr marL="171450" indent="-171450" algn="just">
              <a:spcBef>
                <a:spcPts val="200"/>
              </a:spcBef>
              <a:spcAft>
                <a:spcPts val="200"/>
              </a:spcAft>
              <a:buFont typeface="Wingdings" panose="05000000000000000000" pitchFamily="2" charset="2"/>
              <a:buChar char="§"/>
            </a:pPr>
            <a:r>
              <a:rPr lang="ru-RU" sz="1200" dirty="0" smtClean="0">
                <a:latin typeface="Arial Narrow" pitchFamily="34" charset="0"/>
                <a:cs typeface="Arial" panose="020B0604020202020204" pitchFamily="34" charset="0"/>
              </a:rPr>
              <a:t>террористтик уюмдарды каржылоого жана массалык кыргын салуучу куралды таратуу максаттары үчүн  </a:t>
            </a:r>
            <a:r>
              <a:rPr lang="ru-RU" sz="1200" dirty="0">
                <a:latin typeface="Arial Narrow" pitchFamily="34" charset="0"/>
                <a:cs typeface="Arial" panose="020B0604020202020204" pitchFamily="34" charset="0"/>
              </a:rPr>
              <a:t>да каражаттарды </a:t>
            </a:r>
            <a:r>
              <a:rPr lang="ru-RU" sz="1200" dirty="0" smtClean="0">
                <a:latin typeface="Arial Narrow" pitchFamily="34" charset="0"/>
                <a:cs typeface="Arial" panose="020B0604020202020204" pitchFamily="34" charset="0"/>
              </a:rPr>
              <a:t>топтоого тоскоолдук кылуу системасы жана ыкмалары;</a:t>
            </a:r>
            <a:endParaRPr lang="ru-RU" sz="1200" dirty="0">
              <a:latin typeface="Arial Narrow" pitchFamily="34" charset="0"/>
              <a:cs typeface="Arial" panose="020B0604020202020204" pitchFamily="34" charset="0"/>
            </a:endParaRPr>
          </a:p>
          <a:p>
            <a:pPr marL="171450" indent="-171450" algn="just">
              <a:spcBef>
                <a:spcPts val="200"/>
              </a:spcBef>
              <a:spcAft>
                <a:spcPts val="200"/>
              </a:spcAft>
              <a:buFont typeface="Wingdings" panose="05000000000000000000" pitchFamily="2" charset="2"/>
              <a:buChar char="§"/>
            </a:pPr>
            <a:r>
              <a:rPr lang="ru-RU" sz="1200" dirty="0" smtClean="0">
                <a:latin typeface="Arial Narrow" pitchFamily="34" charset="0"/>
                <a:cs typeface="Arial" panose="020B0604020202020204" pitchFamily="34" charset="0"/>
              </a:rPr>
              <a:t>мамлекеттин мыйзамдарынын ФАТФтын эл аралык стандарттарына техникалык шайкеш келүүсүнүн параметрлери; </a:t>
            </a:r>
            <a:endParaRPr lang="ru-RU" sz="1200" dirty="0">
              <a:latin typeface="Arial Narrow" pitchFamily="34" charset="0"/>
              <a:cs typeface="Arial" panose="020B0604020202020204" pitchFamily="34" charset="0"/>
            </a:endParaRPr>
          </a:p>
          <a:p>
            <a:pPr marL="171450" indent="-171450" algn="just">
              <a:spcBef>
                <a:spcPts val="200"/>
              </a:spcBef>
              <a:spcAft>
                <a:spcPts val="200"/>
              </a:spcAft>
              <a:buFont typeface="Wingdings" panose="05000000000000000000" pitchFamily="2" charset="2"/>
              <a:buChar char="§"/>
            </a:pPr>
            <a:r>
              <a:rPr lang="ru-RU" sz="1200" dirty="0">
                <a:latin typeface="Arial Narrow" pitchFamily="34" charset="0"/>
                <a:cs typeface="Arial" panose="020B0604020202020204" pitchFamily="34" charset="0"/>
              </a:rPr>
              <a:t>у</a:t>
            </a:r>
            <a:r>
              <a:rPr lang="ru-RU" sz="1200" dirty="0" smtClean="0">
                <a:latin typeface="Arial Narrow" pitchFamily="34" charset="0"/>
                <a:cs typeface="Arial" panose="020B0604020202020204" pitchFamily="34" charset="0"/>
              </a:rPr>
              <a:t>шул чөйрөлөрдө Кыргыз Республикасынын улуттук системасынын иштешинин натыйжалуулугун жалпысынан баалоо ж.б.</a:t>
            </a:r>
            <a:endParaRPr lang="en-US" sz="1200" dirty="0" smtClean="0">
              <a:latin typeface="Arial Narrow" pitchFamily="34" charset="0"/>
              <a:cs typeface="Arial" panose="020B0604020202020204" pitchFamily="34" charset="0"/>
            </a:endParaRPr>
          </a:p>
          <a:p>
            <a:pPr algn="just">
              <a:spcBef>
                <a:spcPts val="600"/>
              </a:spcBef>
              <a:spcAft>
                <a:spcPts val="300"/>
              </a:spcAft>
            </a:pPr>
            <a:endParaRPr lang="ru-RU" sz="1200" dirty="0" smtClean="0">
              <a:latin typeface="Arial Narrow" pitchFamily="34" charset="0"/>
              <a:cs typeface="Arial" panose="020B0604020202020204" pitchFamily="34" charset="0"/>
            </a:endParaRPr>
          </a:p>
          <a:p>
            <a:pPr algn="just">
              <a:spcBef>
                <a:spcPts val="600"/>
              </a:spcBef>
              <a:spcAft>
                <a:spcPts val="300"/>
              </a:spcAft>
            </a:pPr>
            <a:r>
              <a:rPr lang="ru-RU" sz="1200" dirty="0" smtClean="0">
                <a:latin typeface="Arial Narrow" pitchFamily="34" charset="0"/>
                <a:cs typeface="Arial" panose="020B0604020202020204" pitchFamily="34" charset="0"/>
              </a:rPr>
              <a:t>Миссиянын аягында ЕАТтын баалоочу эксперттеринин командасы ФАТФтын эл аралык стандарттарын өлкөнүн улуттук мыйзамдарына имплементациялоо жана мамлекеттин финансылык </a:t>
            </a:r>
            <a:r>
              <a:rPr lang="ru-RU" sz="1200" dirty="0">
                <a:latin typeface="Arial Narrow" pitchFamily="34" charset="0"/>
                <a:cs typeface="Arial" panose="020B0604020202020204" pitchFamily="34" charset="0"/>
              </a:rPr>
              <a:t>системасынын </a:t>
            </a:r>
            <a:r>
              <a:rPr lang="ru-RU" sz="1200" dirty="0" smtClean="0">
                <a:latin typeface="Arial Narrow" pitchFamily="34" charset="0"/>
                <a:cs typeface="Arial" panose="020B0604020202020204" pitchFamily="34" charset="0"/>
              </a:rPr>
              <a:t>коопсуздугун, туруктуулугун </a:t>
            </a:r>
            <a:r>
              <a:rPr lang="ru-RU" sz="1200" dirty="0">
                <a:latin typeface="Arial Narrow" pitchFamily="34" charset="0"/>
                <a:cs typeface="Arial" panose="020B0604020202020204" pitchFamily="34" charset="0"/>
              </a:rPr>
              <a:t>жана айкындыгын </a:t>
            </a:r>
            <a:r>
              <a:rPr lang="ru-RU" sz="1200" dirty="0" smtClean="0">
                <a:latin typeface="Arial Narrow" pitchFamily="34" charset="0"/>
                <a:cs typeface="Arial" panose="020B0604020202020204" pitchFamily="34" charset="0"/>
              </a:rPr>
              <a:t>камсыздоодо ФЧМКнын дараметин ачып берүүнүн алкагында, ККЛ/ТЭИКК мыйзамдар базасын жакшыртуу же «Кылмыштуу кирешелерди легализациялоого (адалдоого), террористтик жана экстремисттик ишти каржылоого каршы аракеттенүү жөнүндө» Кыргыз Республикасынын Мыйзамынын жаңы редакциясын кабыл алуу маселелерин талкуулоо максатында            Кыргыз Республикасынын Жогорку Кеңешинин депутаттары менен жолугушуу өткөрдү.</a:t>
            </a:r>
            <a:endParaRPr lang="ru-RU" sz="1200" dirty="0">
              <a:latin typeface="Arial Narrow" pitchFamily="34" charset="0"/>
              <a:cs typeface="Arial" panose="020B0604020202020204" pitchFamily="34" charset="0"/>
            </a:endParaRPr>
          </a:p>
        </p:txBody>
      </p:sp>
      <p:sp>
        <p:nvSpPr>
          <p:cNvPr id="7" name="Прямоугольник 6"/>
          <p:cNvSpPr/>
          <p:nvPr/>
        </p:nvSpPr>
        <p:spPr>
          <a:xfrm>
            <a:off x="324377" y="0"/>
            <a:ext cx="45719" cy="4983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5188" y="115337"/>
            <a:ext cx="383438" cy="307777"/>
          </a:xfrm>
          <a:prstGeom prst="rect">
            <a:avLst/>
          </a:prstGeom>
          <a:noFill/>
        </p:spPr>
        <p:txBody>
          <a:bodyPr wrap="none" rtlCol="0">
            <a:spAutoFit/>
          </a:bodyPr>
          <a:lstStyle/>
          <a:p>
            <a:r>
              <a:rPr lang="ru-RU" sz="1400" dirty="0" smtClean="0">
                <a:solidFill>
                  <a:schemeClr val="accent1">
                    <a:lumMod val="75000"/>
                  </a:schemeClr>
                </a:solidFill>
                <a:latin typeface="Arial" pitchFamily="34" charset="0"/>
                <a:cs typeface="Arial" pitchFamily="34" charset="0"/>
              </a:rPr>
              <a:t>21</a:t>
            </a:r>
            <a:endParaRPr lang="ru-RU" sz="1400" dirty="0">
              <a:solidFill>
                <a:schemeClr val="accent1">
                  <a:lumMod val="75000"/>
                </a:schemeClr>
              </a:solidFill>
              <a:latin typeface="Arial" pitchFamily="34" charset="0"/>
              <a:cs typeface="Arial" pitchFamily="34" charset="0"/>
            </a:endParaRPr>
          </a:p>
        </p:txBody>
      </p:sp>
      <p:sp>
        <p:nvSpPr>
          <p:cNvPr id="9" name="TextBox 8"/>
          <p:cNvSpPr txBox="1"/>
          <p:nvPr/>
        </p:nvSpPr>
        <p:spPr>
          <a:xfrm>
            <a:off x="434344" y="85582"/>
            <a:ext cx="2564007" cy="453970"/>
          </a:xfrm>
          <a:prstGeom prst="rect">
            <a:avLst/>
          </a:prstGeom>
          <a:noFill/>
        </p:spPr>
        <p:txBody>
          <a:bodyPr wrap="square" rtlCol="0">
            <a:spAutoFit/>
          </a:bodyPr>
          <a:lstStyle/>
          <a:p>
            <a:pPr>
              <a:spcAft>
                <a:spcPts val="300"/>
              </a:spcAft>
            </a:pPr>
            <a:r>
              <a:rPr lang="ru-RU" sz="700" b="1" dirty="0" smtClean="0">
                <a:solidFill>
                  <a:schemeClr val="accent1">
                    <a:lumMod val="75000"/>
                  </a:schemeClr>
                </a:solidFill>
                <a:latin typeface="Arial" pitchFamily="34" charset="0"/>
                <a:cs typeface="Arial" pitchFamily="34" charset="0"/>
              </a:rPr>
              <a:t>ИШ ЖӨНҮНДӨ ЖЫЛДЫК ОТЧЕТ – 2017</a:t>
            </a:r>
          </a:p>
          <a:p>
            <a:r>
              <a:rPr lang="ru-RU" sz="700" dirty="0">
                <a:solidFill>
                  <a:schemeClr val="accent1">
                    <a:lumMod val="75000"/>
                  </a:schemeClr>
                </a:solidFill>
                <a:latin typeface="Arial" pitchFamily="34" charset="0"/>
                <a:cs typeface="Arial" pitchFamily="34" charset="0"/>
              </a:rPr>
              <a:t>Кыргыз Республикасынын Өкмөтүнө караштуу </a:t>
            </a:r>
          </a:p>
          <a:p>
            <a:r>
              <a:rPr lang="ky-KG" sz="700" dirty="0">
                <a:solidFill>
                  <a:schemeClr val="accent1">
                    <a:lumMod val="75000"/>
                  </a:schemeClr>
                </a:solidFill>
                <a:latin typeface="Arial" pitchFamily="34" charset="0"/>
                <a:cs typeface="Arial" pitchFamily="34" charset="0"/>
              </a:rPr>
              <a:t>Финансылык </a:t>
            </a:r>
            <a:r>
              <a:rPr lang="ky-KG" sz="700" dirty="0" smtClean="0">
                <a:solidFill>
                  <a:schemeClr val="accent1">
                    <a:lumMod val="75000"/>
                  </a:schemeClr>
                </a:solidFill>
                <a:latin typeface="Arial" pitchFamily="34" charset="0"/>
                <a:cs typeface="Arial" pitchFamily="34" charset="0"/>
              </a:rPr>
              <a:t>чалгындоо </a:t>
            </a:r>
            <a:r>
              <a:rPr lang="ky-KG" sz="700" dirty="0">
                <a:solidFill>
                  <a:schemeClr val="accent1">
                    <a:lumMod val="75000"/>
                  </a:schemeClr>
                </a:solidFill>
                <a:latin typeface="Arial" pitchFamily="34" charset="0"/>
                <a:cs typeface="Arial" pitchFamily="34" charset="0"/>
              </a:rPr>
              <a:t>мамлекеттик </a:t>
            </a:r>
            <a:r>
              <a:rPr lang="ky-KG" sz="700" dirty="0" smtClean="0">
                <a:solidFill>
                  <a:schemeClr val="accent1">
                    <a:lumMod val="75000"/>
                  </a:schemeClr>
                </a:solidFill>
                <a:latin typeface="Arial" pitchFamily="34" charset="0"/>
                <a:cs typeface="Arial" pitchFamily="34" charset="0"/>
              </a:rPr>
              <a:t>кызматы</a:t>
            </a:r>
            <a:endParaRPr lang="ru-RU" sz="700" dirty="0">
              <a:solidFill>
                <a:schemeClr val="accent1">
                  <a:lumMod val="75000"/>
                </a:schemeClr>
              </a:solidFill>
              <a:latin typeface="Arial" pitchFamily="34" charset="0"/>
              <a:cs typeface="Arial" pitchFamily="34" charset="0"/>
            </a:endParaRPr>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5119" y="107504"/>
            <a:ext cx="360938" cy="360040"/>
          </a:xfrm>
          <a:prstGeom prst="rect">
            <a:avLst/>
          </a:prstGeom>
        </p:spPr>
      </p:pic>
    </p:spTree>
    <p:extLst>
      <p:ext uri="{BB962C8B-B14F-4D97-AF65-F5344CB8AC3E}">
        <p14:creationId xmlns:p14="http://schemas.microsoft.com/office/powerpoint/2010/main" val="21007162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0" y="6732241"/>
            <a:ext cx="6858000" cy="241176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5119" y="107504"/>
            <a:ext cx="360938" cy="360040"/>
          </a:xfrm>
          <a:prstGeom prst="rect">
            <a:avLst/>
          </a:prstGeom>
        </p:spPr>
      </p:pic>
      <p:sp>
        <p:nvSpPr>
          <p:cNvPr id="7" name="Прямоугольник 6"/>
          <p:cNvSpPr/>
          <p:nvPr/>
        </p:nvSpPr>
        <p:spPr>
          <a:xfrm>
            <a:off x="324377" y="0"/>
            <a:ext cx="45719" cy="4983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5188" y="115337"/>
            <a:ext cx="383438" cy="307777"/>
          </a:xfrm>
          <a:prstGeom prst="rect">
            <a:avLst/>
          </a:prstGeom>
          <a:noFill/>
        </p:spPr>
        <p:txBody>
          <a:bodyPr wrap="none" rtlCol="0">
            <a:spAutoFit/>
          </a:bodyPr>
          <a:lstStyle/>
          <a:p>
            <a:r>
              <a:rPr lang="ru-RU" sz="1400" dirty="0" smtClean="0">
                <a:solidFill>
                  <a:schemeClr val="accent1">
                    <a:lumMod val="75000"/>
                  </a:schemeClr>
                </a:solidFill>
                <a:latin typeface="Arial" pitchFamily="34" charset="0"/>
                <a:cs typeface="Arial" pitchFamily="34" charset="0"/>
              </a:rPr>
              <a:t>22</a:t>
            </a:r>
            <a:endParaRPr lang="ru-RU" sz="1400" dirty="0">
              <a:solidFill>
                <a:schemeClr val="accent1">
                  <a:lumMod val="75000"/>
                </a:schemeClr>
              </a:solidFill>
              <a:latin typeface="Arial" pitchFamily="34" charset="0"/>
              <a:cs typeface="Arial" pitchFamily="34" charset="0"/>
            </a:endParaRPr>
          </a:p>
        </p:txBody>
      </p:sp>
      <p:sp>
        <p:nvSpPr>
          <p:cNvPr id="9" name="TextBox 8"/>
          <p:cNvSpPr txBox="1"/>
          <p:nvPr/>
        </p:nvSpPr>
        <p:spPr>
          <a:xfrm>
            <a:off x="434344" y="85582"/>
            <a:ext cx="2564007" cy="453970"/>
          </a:xfrm>
          <a:prstGeom prst="rect">
            <a:avLst/>
          </a:prstGeom>
          <a:noFill/>
        </p:spPr>
        <p:txBody>
          <a:bodyPr wrap="square" rtlCol="0">
            <a:spAutoFit/>
          </a:bodyPr>
          <a:lstStyle/>
          <a:p>
            <a:pPr>
              <a:spcAft>
                <a:spcPts val="300"/>
              </a:spcAft>
            </a:pPr>
            <a:r>
              <a:rPr lang="ru-RU" sz="700" b="1" dirty="0" smtClean="0">
                <a:solidFill>
                  <a:schemeClr val="accent1">
                    <a:lumMod val="75000"/>
                  </a:schemeClr>
                </a:solidFill>
                <a:latin typeface="Arial" pitchFamily="34" charset="0"/>
                <a:cs typeface="Arial" pitchFamily="34" charset="0"/>
              </a:rPr>
              <a:t>ИШ ЖӨНҮНДӨ ЖЫЛДЫК ОТЧЕТ – 2017</a:t>
            </a:r>
          </a:p>
          <a:p>
            <a:r>
              <a:rPr lang="ru-RU" sz="700" dirty="0">
                <a:solidFill>
                  <a:schemeClr val="accent1">
                    <a:lumMod val="75000"/>
                  </a:schemeClr>
                </a:solidFill>
                <a:latin typeface="Arial" pitchFamily="34" charset="0"/>
                <a:cs typeface="Arial" pitchFamily="34" charset="0"/>
              </a:rPr>
              <a:t>Кыргыз Республикасынын Өкмөтүнө караштуу </a:t>
            </a:r>
          </a:p>
          <a:p>
            <a:r>
              <a:rPr lang="ky-KG" sz="700" dirty="0">
                <a:solidFill>
                  <a:schemeClr val="accent1">
                    <a:lumMod val="75000"/>
                  </a:schemeClr>
                </a:solidFill>
                <a:latin typeface="Arial" pitchFamily="34" charset="0"/>
                <a:cs typeface="Arial" pitchFamily="34" charset="0"/>
              </a:rPr>
              <a:t>Финансылык </a:t>
            </a:r>
            <a:r>
              <a:rPr lang="ky-KG" sz="700" dirty="0" smtClean="0">
                <a:solidFill>
                  <a:schemeClr val="accent1">
                    <a:lumMod val="75000"/>
                  </a:schemeClr>
                </a:solidFill>
                <a:latin typeface="Arial" pitchFamily="34" charset="0"/>
                <a:cs typeface="Arial" pitchFamily="34" charset="0"/>
              </a:rPr>
              <a:t>чалгындоо </a:t>
            </a:r>
            <a:r>
              <a:rPr lang="ky-KG" sz="700" dirty="0">
                <a:solidFill>
                  <a:schemeClr val="accent1">
                    <a:lumMod val="75000"/>
                  </a:schemeClr>
                </a:solidFill>
                <a:latin typeface="Arial" pitchFamily="34" charset="0"/>
                <a:cs typeface="Arial" pitchFamily="34" charset="0"/>
              </a:rPr>
              <a:t>мамлекеттик </a:t>
            </a:r>
            <a:r>
              <a:rPr lang="ky-KG" sz="700" dirty="0" smtClean="0">
                <a:solidFill>
                  <a:schemeClr val="accent1">
                    <a:lumMod val="75000"/>
                  </a:schemeClr>
                </a:solidFill>
                <a:latin typeface="Arial" pitchFamily="34" charset="0"/>
                <a:cs typeface="Arial" pitchFamily="34" charset="0"/>
              </a:rPr>
              <a:t>кызматы</a:t>
            </a:r>
            <a:endParaRPr lang="ru-RU" sz="700" dirty="0">
              <a:solidFill>
                <a:schemeClr val="accent1">
                  <a:lumMod val="75000"/>
                </a:schemeClr>
              </a:solidFill>
              <a:latin typeface="Arial" pitchFamily="34" charset="0"/>
              <a:cs typeface="Arial" pitchFamily="34" charset="0"/>
            </a:endParaRPr>
          </a:p>
        </p:txBody>
      </p:sp>
      <p:sp>
        <p:nvSpPr>
          <p:cNvPr id="15" name="Прямоугольник 14"/>
          <p:cNvSpPr/>
          <p:nvPr/>
        </p:nvSpPr>
        <p:spPr>
          <a:xfrm>
            <a:off x="248698" y="741700"/>
            <a:ext cx="6467359" cy="8614666"/>
          </a:xfrm>
          <a:prstGeom prst="rect">
            <a:avLst/>
          </a:prstGeom>
        </p:spPr>
        <p:txBody>
          <a:bodyPr wrap="square">
            <a:spAutoFit/>
          </a:bodyPr>
          <a:lstStyle/>
          <a:p>
            <a:pPr algn="just">
              <a:spcBef>
                <a:spcPts val="1200"/>
              </a:spcBef>
            </a:pPr>
            <a:r>
              <a:rPr lang="ru-RU" sz="1200" b="1" dirty="0" smtClean="0">
                <a:solidFill>
                  <a:schemeClr val="accent1">
                    <a:lumMod val="50000"/>
                  </a:schemeClr>
                </a:solidFill>
                <a:latin typeface="Arial Narrow" pitchFamily="34" charset="0"/>
                <a:cs typeface="Arial" panose="020B0604020202020204" pitchFamily="34" charset="0"/>
              </a:rPr>
              <a:t>2017-жылдын 22-майынан 26-майына чейин Бишкек шаарында  (Кыргыз Республикасы) </a:t>
            </a:r>
            <a:r>
              <a:rPr lang="ru-RU" sz="1200" dirty="0" smtClean="0">
                <a:latin typeface="Arial Narrow" pitchFamily="34" charset="0"/>
                <a:cs typeface="Arial" panose="020B0604020202020204" pitchFamily="34" charset="0"/>
              </a:rPr>
              <a:t>ЕАТтын 26-Пленардык жыйынынын ишинин алкагында жумушчу топтордун жыйындары жана  Чет </a:t>
            </a:r>
            <a:r>
              <a:rPr lang="ru-RU" sz="1200" dirty="0">
                <a:latin typeface="Arial Narrow" pitchFamily="34" charset="0"/>
                <a:cs typeface="Arial" panose="020B0604020202020204" pitchFamily="34" charset="0"/>
              </a:rPr>
              <a:t>өлкөлүк жоочу террористтерди аныктоо тажрыйбаларын алмашуу жана аларга максаттуу финансылык санкцияларды колдонуу боюнча БУУ </a:t>
            </a:r>
            <a:r>
              <a:rPr lang="ru-RU" sz="1200" dirty="0" smtClean="0">
                <a:latin typeface="Arial Narrow" pitchFamily="34" charset="0"/>
                <a:cs typeface="Arial" panose="020B0604020202020204" pitchFamily="34" charset="0"/>
              </a:rPr>
              <a:t>Террорчулукка каршы комитетинин Аткаруучу директораты менен </a:t>
            </a:r>
            <a:r>
              <a:rPr lang="ru-RU" sz="1200" dirty="0">
                <a:latin typeface="Arial Narrow" pitchFamily="34" charset="0"/>
                <a:cs typeface="Arial" panose="020B0604020202020204" pitchFamily="34" charset="0"/>
              </a:rPr>
              <a:t>кызматташтыкта </a:t>
            </a:r>
            <a:r>
              <a:rPr lang="ru-RU" sz="1200" dirty="0" smtClean="0">
                <a:latin typeface="Arial Narrow" pitchFamily="34" charset="0"/>
                <a:cs typeface="Arial" panose="020B0604020202020204" pitchFamily="34" charset="0"/>
              </a:rPr>
              <a:t>Евразиялык топтун/КМШ Терроризмге каршы борборунун/Россия Федерациясынын Росфинмониторингине караштуу Эл аралык окуу-</a:t>
            </a:r>
            <a:r>
              <a:rPr lang="ru-RU" sz="1200" dirty="0" err="1" smtClean="0">
                <a:latin typeface="Arial Narrow" pitchFamily="34" charset="0"/>
                <a:cs typeface="Arial" panose="020B0604020202020204" pitchFamily="34" charset="0"/>
              </a:rPr>
              <a:t>методикалык</a:t>
            </a:r>
            <a:r>
              <a:rPr lang="ru-RU" sz="1200" dirty="0" smtClean="0">
                <a:latin typeface="Arial Narrow" pitchFamily="34" charset="0"/>
                <a:cs typeface="Arial" panose="020B0604020202020204" pitchFamily="34" charset="0"/>
              </a:rPr>
              <a:t> борборунун семинары өткөрүлдү. </a:t>
            </a:r>
          </a:p>
          <a:p>
            <a:pPr algn="just">
              <a:spcBef>
                <a:spcPts val="600"/>
              </a:spcBef>
            </a:pPr>
            <a:r>
              <a:rPr lang="ru-RU" sz="1200" dirty="0" smtClean="0">
                <a:latin typeface="Arial Narrow" pitchFamily="34" charset="0"/>
                <a:cs typeface="Arial" panose="020B0604020202020204" pitchFamily="34" charset="0"/>
              </a:rPr>
              <a:t>Иш-</a:t>
            </a:r>
            <a:r>
              <a:rPr lang="ru-RU" sz="1200" dirty="0" err="1" smtClean="0">
                <a:latin typeface="Arial Narrow" pitchFamily="34" charset="0"/>
                <a:cs typeface="Arial" panose="020B0604020202020204" pitchFamily="34" charset="0"/>
              </a:rPr>
              <a:t>чараларга</a:t>
            </a:r>
            <a:r>
              <a:rPr lang="ru-RU" sz="1200" dirty="0" smtClean="0">
                <a:latin typeface="Arial Narrow" pitchFamily="34" charset="0"/>
                <a:cs typeface="Arial" panose="020B0604020202020204" pitchFamily="34" charset="0"/>
              </a:rPr>
              <a:t> ЕАТка мүчө мамлекеттердин делегациялары катышты: </a:t>
            </a:r>
            <a:r>
              <a:rPr lang="ru-RU" sz="1200" dirty="0">
                <a:latin typeface="Arial Narrow" pitchFamily="34" charset="0"/>
                <a:cs typeface="Arial" panose="020B0604020202020204" pitchFamily="34" charset="0"/>
              </a:rPr>
              <a:t>Беларусь, Индия, </a:t>
            </a:r>
            <a:r>
              <a:rPr lang="ru-RU" sz="1200" dirty="0" smtClean="0">
                <a:latin typeface="Arial Narrow" pitchFamily="34" charset="0"/>
                <a:cs typeface="Arial" panose="020B0604020202020204" pitchFamily="34" charset="0"/>
              </a:rPr>
              <a:t>Казакстан</a:t>
            </a:r>
            <a:r>
              <a:rPr lang="ru-RU" sz="1200" dirty="0">
                <a:latin typeface="Arial Narrow" pitchFamily="34" charset="0"/>
                <a:cs typeface="Arial" panose="020B0604020202020204" pitchFamily="34" charset="0"/>
              </a:rPr>
              <a:t>, </a:t>
            </a:r>
            <a:r>
              <a:rPr lang="ru-RU" sz="1200" dirty="0" smtClean="0">
                <a:latin typeface="Arial Narrow" pitchFamily="34" charset="0"/>
                <a:cs typeface="Arial" panose="020B0604020202020204" pitchFamily="34" charset="0"/>
              </a:rPr>
              <a:t>Кытай</a:t>
            </a:r>
            <a:r>
              <a:rPr lang="ru-RU" sz="1200" dirty="0">
                <a:latin typeface="Arial Narrow" pitchFamily="34" charset="0"/>
                <a:cs typeface="Arial" panose="020B0604020202020204" pitchFamily="34" charset="0"/>
              </a:rPr>
              <a:t>, Кыргызстан, Россия, </a:t>
            </a:r>
            <a:r>
              <a:rPr lang="ru-RU" sz="1200" dirty="0" smtClean="0">
                <a:latin typeface="Arial Narrow" pitchFamily="34" charset="0"/>
                <a:cs typeface="Arial" panose="020B0604020202020204" pitchFamily="34" charset="0"/>
              </a:rPr>
              <a:t>Тажикстан</a:t>
            </a:r>
            <a:r>
              <a:rPr lang="ru-RU" sz="1200" dirty="0">
                <a:latin typeface="Arial Narrow" pitchFamily="34" charset="0"/>
                <a:cs typeface="Arial" panose="020B0604020202020204" pitchFamily="34" charset="0"/>
              </a:rPr>
              <a:t>, </a:t>
            </a:r>
            <a:r>
              <a:rPr lang="ru-RU" sz="1200" dirty="0" smtClean="0">
                <a:latin typeface="Arial Narrow" pitchFamily="34" charset="0"/>
                <a:cs typeface="Arial" panose="020B0604020202020204" pitchFamily="34" charset="0"/>
              </a:rPr>
              <a:t>Түркмөнстан жана Өзбекстан</a:t>
            </a:r>
            <a:r>
              <a:rPr lang="ru-RU" sz="1200" dirty="0">
                <a:latin typeface="Arial Narrow" pitchFamily="34" charset="0"/>
                <a:cs typeface="Arial" panose="020B0604020202020204" pitchFamily="34" charset="0"/>
              </a:rPr>
              <a:t>, </a:t>
            </a:r>
            <a:r>
              <a:rPr lang="ru-RU" sz="1200" dirty="0" smtClean="0">
                <a:latin typeface="Arial Narrow" pitchFamily="34" charset="0"/>
                <a:cs typeface="Arial" panose="020B0604020202020204" pitchFamily="34" charset="0"/>
              </a:rPr>
              <a:t>ошондой эле ЕАТта байкоочу мамлекеттердин жана уюмдардын өкүлдөрү: </a:t>
            </a:r>
            <a:r>
              <a:rPr lang="ru-RU" sz="1200" dirty="0">
                <a:latin typeface="Arial Narrow" pitchFamily="34" charset="0"/>
                <a:cs typeface="Arial" panose="020B0604020202020204" pitchFamily="34" charset="0"/>
              </a:rPr>
              <a:t>Армения, Иран, Италия, Корея, Монголия, Польша, Сербия, </a:t>
            </a:r>
            <a:r>
              <a:rPr lang="ru-RU" sz="1200" dirty="0" smtClean="0">
                <a:latin typeface="Arial Narrow" pitchFamily="34" charset="0"/>
                <a:cs typeface="Arial" panose="020B0604020202020204" pitchFamily="34" charset="0"/>
              </a:rPr>
              <a:t>АКШ, Түркия</a:t>
            </a:r>
            <a:r>
              <a:rPr lang="ru-RU" sz="1200" dirty="0">
                <a:latin typeface="Arial Narrow" pitchFamily="34" charset="0"/>
                <a:cs typeface="Arial" panose="020B0604020202020204" pitchFamily="34" charset="0"/>
              </a:rPr>
              <a:t>, Франция, Черногория, ФАТФ, АТГ, МЕНАФАТФ, </a:t>
            </a:r>
            <a:r>
              <a:rPr lang="ru-RU" sz="1200" dirty="0" smtClean="0">
                <a:latin typeface="Arial Narrow" pitchFamily="34" charset="0"/>
                <a:cs typeface="Arial" panose="020B0604020202020204" pitchFamily="34" charset="0"/>
              </a:rPr>
              <a:t>«</a:t>
            </a:r>
            <a:r>
              <a:rPr lang="ru-RU" sz="1200" dirty="0">
                <a:latin typeface="Arial Narrow" pitchFamily="34" charset="0"/>
                <a:cs typeface="Arial" panose="020B0604020202020204" pitchFamily="34" charset="0"/>
              </a:rPr>
              <a:t>Эгмонт</a:t>
            </a:r>
            <a:r>
              <a:rPr lang="ru-RU" sz="1200" dirty="0" smtClean="0">
                <a:latin typeface="Arial Narrow" pitchFamily="34" charset="0"/>
                <a:cs typeface="Arial" panose="020B0604020202020204" pitchFamily="34" charset="0"/>
              </a:rPr>
              <a:t>» тобу, КМШ Терроризмге каршы борбору (КМШ ТКБ), Евразиялык экономикалык </a:t>
            </a:r>
            <a:r>
              <a:rPr lang="ru-RU" sz="1200" dirty="0">
                <a:latin typeface="Arial Narrow" pitchFamily="34" charset="0"/>
                <a:cs typeface="Arial" panose="020B0604020202020204" pitchFamily="34" charset="0"/>
              </a:rPr>
              <a:t>комиссия (ЕЭК), </a:t>
            </a:r>
            <a:r>
              <a:rPr lang="ru-RU" sz="1200" dirty="0" smtClean="0">
                <a:latin typeface="Arial Narrow" pitchFamily="34" charset="0"/>
                <a:cs typeface="Arial" panose="020B0604020202020204" pitchFamily="34" charset="0"/>
              </a:rPr>
              <a:t>Евразиялык өнүгүү банкы </a:t>
            </a:r>
            <a:r>
              <a:rPr lang="ru-RU" sz="1200" dirty="0">
                <a:latin typeface="Arial Narrow" pitchFamily="34" charset="0"/>
                <a:cs typeface="Arial" panose="020B0604020202020204" pitchFamily="34" charset="0"/>
              </a:rPr>
              <a:t>(</a:t>
            </a:r>
            <a:r>
              <a:rPr lang="ru-RU" sz="1200" dirty="0" smtClean="0">
                <a:latin typeface="Arial Narrow" pitchFamily="34" charset="0"/>
                <a:cs typeface="Arial" panose="020B0604020202020204" pitchFamily="34" charset="0"/>
              </a:rPr>
              <a:t>ЕАӨБ), Европалык кайра куруу жана өнүктүрүү банкы (ЕКӨБ), БУУ Террорчулукка каршы комитети (БУУ ТКК), Эл аралык валюталык </a:t>
            </a:r>
            <a:r>
              <a:rPr lang="ru-RU" sz="1200" dirty="0">
                <a:latin typeface="Arial Narrow" pitchFamily="34" charset="0"/>
                <a:cs typeface="Arial" panose="020B0604020202020204" pitchFamily="34" charset="0"/>
              </a:rPr>
              <a:t>фонд </a:t>
            </a:r>
            <a:r>
              <a:rPr lang="ru-RU" sz="1200" dirty="0" smtClean="0">
                <a:latin typeface="Arial Narrow" pitchFamily="34" charset="0"/>
                <a:cs typeface="Arial" panose="020B0604020202020204" pitchFamily="34" charset="0"/>
              </a:rPr>
              <a:t>(ЭВФ</a:t>
            </a:r>
            <a:r>
              <a:rPr lang="ru-RU" sz="1200" dirty="0">
                <a:latin typeface="Arial Narrow" pitchFamily="34" charset="0"/>
                <a:cs typeface="Arial" panose="020B0604020202020204" pitchFamily="34" charset="0"/>
              </a:rPr>
              <a:t>), </a:t>
            </a:r>
            <a:r>
              <a:rPr lang="ru-RU" sz="1200" dirty="0" smtClean="0">
                <a:latin typeface="Arial Narrow" pitchFamily="34" charset="0"/>
                <a:cs typeface="Arial" panose="020B0604020202020204" pitchFamily="34" charset="0"/>
              </a:rPr>
              <a:t>БУУ Баңгизаттар жана кылмыштуулук боюнча башкармалыгы (БУУ БКБ),  Шанхай кызматташтык уюму (Шанхай кызматташтык уюмунун Регионалдык терроризмге каршы түзүмү тарабынан көрсөтүлдү) (ШКУ РТКТ).</a:t>
            </a:r>
          </a:p>
          <a:p>
            <a:pPr algn="just">
              <a:spcBef>
                <a:spcPts val="1200"/>
              </a:spcBef>
            </a:pPr>
            <a:endParaRPr lang="ru-RU" sz="1200" dirty="0" smtClean="0">
              <a:latin typeface="Arial Narrow" pitchFamily="34" charset="0"/>
              <a:cs typeface="Arial" panose="020B0604020202020204" pitchFamily="34" charset="0"/>
            </a:endParaRPr>
          </a:p>
          <a:p>
            <a:pPr algn="just">
              <a:spcBef>
                <a:spcPts val="1200"/>
              </a:spcBef>
            </a:pPr>
            <a:endParaRPr lang="ru-RU" sz="1200" dirty="0" smtClean="0">
              <a:latin typeface="Arial Narrow" pitchFamily="34" charset="0"/>
              <a:cs typeface="Arial" panose="020B0604020202020204" pitchFamily="34" charset="0"/>
            </a:endParaRPr>
          </a:p>
          <a:p>
            <a:pPr algn="just">
              <a:spcBef>
                <a:spcPts val="1200"/>
              </a:spcBef>
            </a:pPr>
            <a:endParaRPr lang="ru-RU" sz="1200" dirty="0" smtClean="0">
              <a:latin typeface="Arial Narrow" pitchFamily="34" charset="0"/>
              <a:cs typeface="Arial" panose="020B0604020202020204" pitchFamily="34" charset="0"/>
            </a:endParaRPr>
          </a:p>
          <a:p>
            <a:pPr algn="just">
              <a:spcBef>
                <a:spcPts val="1200"/>
              </a:spcBef>
            </a:pPr>
            <a:endParaRPr lang="ru-RU" sz="1200" dirty="0">
              <a:latin typeface="Arial Narrow" pitchFamily="34" charset="0"/>
              <a:cs typeface="Arial" panose="020B0604020202020204" pitchFamily="34" charset="0"/>
            </a:endParaRPr>
          </a:p>
          <a:p>
            <a:pPr algn="just">
              <a:spcBef>
                <a:spcPts val="1200"/>
              </a:spcBef>
            </a:pPr>
            <a:endParaRPr lang="ru-RU" sz="1200" dirty="0" smtClean="0">
              <a:latin typeface="Arial Narrow" pitchFamily="34" charset="0"/>
              <a:cs typeface="Arial" panose="020B0604020202020204" pitchFamily="34" charset="0"/>
            </a:endParaRPr>
          </a:p>
          <a:p>
            <a:pPr algn="just">
              <a:spcBef>
                <a:spcPts val="1200"/>
              </a:spcBef>
            </a:pPr>
            <a:endParaRPr lang="ru-RU" sz="1200" dirty="0">
              <a:latin typeface="Arial Narrow" pitchFamily="34" charset="0"/>
              <a:cs typeface="Arial" panose="020B0604020202020204" pitchFamily="34" charset="0"/>
            </a:endParaRPr>
          </a:p>
          <a:p>
            <a:pPr algn="just">
              <a:spcBef>
                <a:spcPts val="1200"/>
              </a:spcBef>
            </a:pPr>
            <a:endParaRPr lang="ru-RU" sz="1200" dirty="0" smtClean="0">
              <a:latin typeface="Arial Narrow" pitchFamily="34" charset="0"/>
              <a:cs typeface="Arial" panose="020B0604020202020204" pitchFamily="34" charset="0"/>
            </a:endParaRPr>
          </a:p>
          <a:p>
            <a:pPr algn="just"/>
            <a:r>
              <a:rPr lang="ru-RU" sz="1200" dirty="0" smtClean="0">
                <a:latin typeface="Arial Narrow" pitchFamily="34" charset="0"/>
                <a:cs typeface="Arial" panose="020B0604020202020204" pitchFamily="34" charset="0"/>
              </a:rPr>
              <a:t>Пленардык жыйын ИГИЛ террордук уюмунун иши менен байланышкан маселелерди карады жана мүчө мамлекеттерди аны каржылоого каршы күрөшүүдө күч аракеттерди активдештирүүнү жогорулатуу үчүн интеграциялык биригүүгө, ошондой эле БУУ Коопсуздук Кеңешинин тийиштүү Резолюцияларын натыйжалуу жана өз убагында имплементациялооого чакырды.</a:t>
            </a:r>
          </a:p>
          <a:p>
            <a:pPr algn="just">
              <a:lnSpc>
                <a:spcPct val="115000"/>
              </a:lnSpc>
              <a:spcBef>
                <a:spcPts val="600"/>
              </a:spcBef>
              <a:spcAft>
                <a:spcPts val="0"/>
              </a:spcAft>
            </a:pPr>
            <a:r>
              <a:rPr lang="ru-RU" sz="1200" b="1" dirty="0" smtClean="0">
                <a:solidFill>
                  <a:schemeClr val="accent1">
                    <a:lumMod val="50000"/>
                  </a:schemeClr>
                </a:solidFill>
                <a:latin typeface="Arial Narrow" pitchFamily="34" charset="0"/>
                <a:ea typeface="Times New Roman" panose="02020603050405020304" pitchFamily="18" charset="0"/>
                <a:cs typeface="Arial" panose="020B0604020202020204" pitchFamily="34" charset="0"/>
              </a:rPr>
              <a:t>2017-жылдын 18-июлунда </a:t>
            </a:r>
            <a:r>
              <a:rPr lang="ru-RU" sz="1200" dirty="0" smtClean="0">
                <a:latin typeface="Arial Narrow" pitchFamily="34" charset="0"/>
                <a:ea typeface="Times New Roman" panose="02020603050405020304" pitchFamily="18" charset="0"/>
                <a:cs typeface="Arial" panose="020B0604020202020204" pitchFamily="34" charset="0"/>
              </a:rPr>
              <a:t>Кыргыз Республикасынын өкүлдөрү (ФЧМК, КРУБ, Мамфинкөзөмөл, Финансы министрлигине караштуу Баалуу металлдар департаменти, Маалыматтык технологиялар жана байланыш мамлекеттик комитети) видеоконференцбайланыш форматында ЕАТтын баалоочу эксперттери менен иш жолугушуусун өткөрдү. </a:t>
            </a:r>
            <a:endParaRPr lang="ru-RU" sz="1200" dirty="0">
              <a:latin typeface="Arial Narrow" pitchFamily="34" charset="0"/>
              <a:ea typeface="Times New Roman" panose="02020603050405020304" pitchFamily="18" charset="0"/>
              <a:cs typeface="Arial" panose="020B0604020202020204" pitchFamily="34" charset="0"/>
            </a:endParaRPr>
          </a:p>
          <a:p>
            <a:pPr algn="just">
              <a:lnSpc>
                <a:spcPct val="115000"/>
              </a:lnSpc>
              <a:spcBef>
                <a:spcPts val="600"/>
              </a:spcBef>
              <a:spcAft>
                <a:spcPts val="300"/>
              </a:spcAft>
            </a:pPr>
            <a:r>
              <a:rPr lang="ru-RU" sz="1200" b="1" dirty="0" smtClean="0">
                <a:solidFill>
                  <a:schemeClr val="accent1">
                    <a:lumMod val="50000"/>
                  </a:schemeClr>
                </a:solidFill>
                <a:latin typeface="Arial Narrow" pitchFamily="34" charset="0"/>
                <a:ea typeface="Times New Roman" panose="02020603050405020304" pitchFamily="18" charset="0"/>
                <a:cs typeface="Arial" panose="020B0604020202020204" pitchFamily="34" charset="0"/>
              </a:rPr>
              <a:t>2017-жылдын 25-июлунда </a:t>
            </a:r>
            <a:r>
              <a:rPr lang="ru-RU" sz="1200" dirty="0" smtClean="0">
                <a:latin typeface="Arial Narrow" pitchFamily="34" charset="0"/>
                <a:ea typeface="Times New Roman" panose="02020603050405020304" pitchFamily="18" charset="0"/>
                <a:cs typeface="Arial" panose="020B0604020202020204" pitchFamily="34" charset="0"/>
              </a:rPr>
              <a:t>Кыргыз Республикасынын өкүлдөрү (ФЧМК, </a:t>
            </a:r>
            <a:r>
              <a:rPr lang="ru-RU" sz="1200" dirty="0">
                <a:latin typeface="Arial Narrow" pitchFamily="34" charset="0"/>
                <a:ea typeface="Times New Roman" panose="02020603050405020304" pitchFamily="18" charset="0"/>
                <a:cs typeface="Arial" panose="020B0604020202020204" pitchFamily="34" charset="0"/>
              </a:rPr>
              <a:t>Юстиция министрлиги </a:t>
            </a:r>
            <a:r>
              <a:rPr lang="ru-RU" sz="1200" b="1" dirty="0">
                <a:solidFill>
                  <a:schemeClr val="tx2">
                    <a:lumMod val="75000"/>
                  </a:schemeClr>
                </a:solidFill>
                <a:latin typeface="Arial Narrow" pitchFamily="34" charset="0"/>
                <a:ea typeface="Times New Roman" panose="02020603050405020304" pitchFamily="18" charset="0"/>
                <a:cs typeface="Arial" panose="020B0604020202020204" pitchFamily="34" charset="0"/>
              </a:rPr>
              <a:t>видеоконференцбайланыш форматында ЕАТтын баалоочу эксперттери менен иш жолугушуусун </a:t>
            </a:r>
            <a:r>
              <a:rPr lang="ru-RU" sz="1200" b="1" dirty="0" smtClean="0">
                <a:solidFill>
                  <a:schemeClr val="tx2">
                    <a:lumMod val="75000"/>
                  </a:schemeClr>
                </a:solidFill>
                <a:latin typeface="Arial Narrow" pitchFamily="34" charset="0"/>
                <a:ea typeface="Times New Roman" panose="02020603050405020304" pitchFamily="18" charset="0"/>
                <a:cs typeface="Arial" panose="020B0604020202020204" pitchFamily="34" charset="0"/>
              </a:rPr>
              <a:t>өткөрдү. </a:t>
            </a:r>
            <a:endParaRPr lang="ru-RU" sz="1200" b="1" dirty="0">
              <a:solidFill>
                <a:schemeClr val="tx2">
                  <a:lumMod val="75000"/>
                </a:schemeClr>
              </a:solidFill>
              <a:latin typeface="Arial Narrow" pitchFamily="34" charset="0"/>
              <a:ea typeface="Times New Roman" panose="02020603050405020304" pitchFamily="18" charset="0"/>
              <a:cs typeface="Arial" panose="020B0604020202020204" pitchFamily="34" charset="0"/>
            </a:endParaRPr>
          </a:p>
          <a:p>
            <a:pPr algn="just">
              <a:lnSpc>
                <a:spcPct val="115000"/>
              </a:lnSpc>
              <a:spcBef>
                <a:spcPts val="300"/>
              </a:spcBef>
              <a:spcAft>
                <a:spcPts val="300"/>
              </a:spcAft>
            </a:pPr>
            <a:r>
              <a:rPr lang="ru-RU" sz="1200" dirty="0" smtClean="0">
                <a:latin typeface="Arial Narrow" pitchFamily="34" charset="0"/>
                <a:ea typeface="Times New Roman" panose="02020603050405020304" pitchFamily="18" charset="0"/>
                <a:cs typeface="Arial" panose="020B0604020202020204" pitchFamily="34" charset="0"/>
              </a:rPr>
              <a:t>Жолугушуунун максаты – </a:t>
            </a:r>
            <a:r>
              <a:rPr lang="ru-RU" sz="1200" b="1" dirty="0" smtClean="0">
                <a:solidFill>
                  <a:schemeClr val="tx2">
                    <a:lumMod val="75000"/>
                  </a:schemeClr>
                </a:solidFill>
                <a:latin typeface="Arial Narrow" pitchFamily="34" charset="0"/>
                <a:ea typeface="Times New Roman" panose="02020603050405020304" pitchFamily="18" charset="0"/>
                <a:cs typeface="Arial" panose="020B0604020202020204" pitchFamily="34" charset="0"/>
              </a:rPr>
              <a:t>ККЛ/ТЭИКК боюнча Кыргыз Республикасынын системасын өз ара баалоо жөнүндө биринчи отчеттун долбоорун талкуулоо</a:t>
            </a:r>
            <a:r>
              <a:rPr lang="ru-RU" sz="1200" dirty="0" smtClean="0">
                <a:latin typeface="Arial Narrow" pitchFamily="34" charset="0"/>
                <a:ea typeface="Times New Roman" panose="02020603050405020304" pitchFamily="18" charset="0"/>
                <a:cs typeface="Arial" panose="020B0604020202020204" pitchFamily="34" charset="0"/>
              </a:rPr>
              <a:t>, ошондой эле техникалык шайкештиги жана натыйжалуулугу боюнча коюлган рейтингдерди кайра карап чыгуу.</a:t>
            </a: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07904"/>
            <a:ext cx="6858000" cy="2189203"/>
          </a:xfrm>
          <a:prstGeom prst="rect">
            <a:avLst/>
          </a:prstGeom>
        </p:spPr>
      </p:pic>
    </p:spTree>
    <p:extLst>
      <p:ext uri="{BB962C8B-B14F-4D97-AF65-F5344CB8AC3E}">
        <p14:creationId xmlns:p14="http://schemas.microsoft.com/office/powerpoint/2010/main" val="26128870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7193" y="4355976"/>
            <a:ext cx="6858000" cy="100811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239068" y="776440"/>
            <a:ext cx="6458981" cy="7196842"/>
          </a:xfrm>
          <a:prstGeom prst="rect">
            <a:avLst/>
          </a:prstGeom>
        </p:spPr>
        <p:txBody>
          <a:bodyPr wrap="square">
            <a:spAutoFit/>
          </a:bodyPr>
          <a:lstStyle/>
          <a:p>
            <a:pPr algn="just">
              <a:spcBef>
                <a:spcPts val="600"/>
              </a:spcBef>
              <a:spcAft>
                <a:spcPts val="600"/>
              </a:spcAft>
            </a:pPr>
            <a:r>
              <a:rPr lang="ru-RU" sz="1200" b="1" dirty="0" smtClean="0">
                <a:solidFill>
                  <a:schemeClr val="accent1">
                    <a:lumMod val="50000"/>
                  </a:schemeClr>
                </a:solidFill>
                <a:latin typeface="Arial Narrow" pitchFamily="34" charset="0"/>
                <a:cs typeface="Arial" panose="020B0604020202020204" pitchFamily="34" charset="0"/>
              </a:rPr>
              <a:t>2017-жылдын 11-сентябрынан 13-сентябрына чейинки мезгилинде</a:t>
            </a:r>
            <a:r>
              <a:rPr lang="ru-RU" sz="1200" dirty="0" smtClean="0">
                <a:solidFill>
                  <a:schemeClr val="accent1">
                    <a:lumMod val="50000"/>
                  </a:schemeClr>
                </a:solidFill>
                <a:latin typeface="Arial Narrow" pitchFamily="34" charset="0"/>
                <a:cs typeface="Arial" panose="020B0604020202020204" pitchFamily="34" charset="0"/>
              </a:rPr>
              <a:t> </a:t>
            </a:r>
            <a:r>
              <a:rPr lang="ru-RU" sz="1200" b="1" dirty="0" smtClean="0">
                <a:solidFill>
                  <a:schemeClr val="accent1">
                    <a:lumMod val="50000"/>
                  </a:schemeClr>
                </a:solidFill>
                <a:latin typeface="Arial Narrow" pitchFamily="34" charset="0"/>
                <a:cs typeface="Arial" panose="020B0604020202020204" pitchFamily="34" charset="0"/>
              </a:rPr>
              <a:t>ККЛ/ТЭИКК боюнча Кыргыз Республикасынын системасын өз ара баалоонун 2-раундунун алкагында</a:t>
            </a:r>
            <a:r>
              <a:rPr lang="ru-RU" sz="1200" dirty="0" smtClean="0">
                <a:solidFill>
                  <a:schemeClr val="accent1">
                    <a:lumMod val="50000"/>
                  </a:schemeClr>
                </a:solidFill>
                <a:latin typeface="Arial Narrow" pitchFamily="34" charset="0"/>
                <a:cs typeface="Arial" panose="020B0604020202020204" pitchFamily="34" charset="0"/>
              </a:rPr>
              <a:t> </a:t>
            </a:r>
            <a:r>
              <a:rPr lang="ru-RU" sz="1200" dirty="0" smtClean="0">
                <a:latin typeface="Arial Narrow" pitchFamily="34" charset="0"/>
                <a:cs typeface="Arial" panose="020B0604020202020204" pitchFamily="34" charset="0"/>
              </a:rPr>
              <a:t>ЕАТ Катчылыгы, ЕАТтын баалоочу эксперттери менен Кыргыз Республикасынын өкүлдөрүнүн ортосунда «бетме-бет» жолугушуу өткөрүлдү. Кыргыз Республикасынын катышуучуларынын курамы:</a:t>
            </a:r>
          </a:p>
          <a:p>
            <a:pPr marL="177800" indent="-177800" algn="just">
              <a:spcBef>
                <a:spcPts val="200"/>
              </a:spcBef>
              <a:spcAft>
                <a:spcPts val="200"/>
              </a:spcAft>
              <a:buFont typeface="Wingdings" panose="05000000000000000000" pitchFamily="2" charset="2"/>
              <a:buChar char="§"/>
            </a:pPr>
            <a:r>
              <a:rPr lang="ru-RU" sz="1200" dirty="0" smtClean="0">
                <a:latin typeface="Arial Narrow" pitchFamily="34" charset="0"/>
                <a:cs typeface="Arial" panose="020B0604020202020204" pitchFamily="34" charset="0"/>
              </a:rPr>
              <a:t>Финансылык чалгындоо мамлекеттик кызматы;</a:t>
            </a:r>
            <a:endParaRPr lang="ru-RU" sz="1200" dirty="0">
              <a:latin typeface="Arial Narrow" pitchFamily="34" charset="0"/>
              <a:cs typeface="Arial" panose="020B0604020202020204" pitchFamily="34" charset="0"/>
            </a:endParaRPr>
          </a:p>
          <a:p>
            <a:pPr marL="177800" indent="-177800" algn="just">
              <a:spcBef>
                <a:spcPts val="200"/>
              </a:spcBef>
              <a:spcAft>
                <a:spcPts val="200"/>
              </a:spcAft>
              <a:buFont typeface="Wingdings" panose="05000000000000000000" pitchFamily="2" charset="2"/>
              <a:buChar char="§"/>
            </a:pPr>
            <a:r>
              <a:rPr lang="ru-RU" sz="1200" dirty="0" smtClean="0">
                <a:latin typeface="Arial Narrow" pitchFamily="34" charset="0"/>
                <a:cs typeface="Arial" panose="020B0604020202020204" pitchFamily="34" charset="0"/>
              </a:rPr>
              <a:t>Кыргыз Республикасынын Улуттук банкы;</a:t>
            </a:r>
            <a:endParaRPr lang="ru-RU" sz="1200" dirty="0">
              <a:latin typeface="Arial Narrow" pitchFamily="34" charset="0"/>
              <a:cs typeface="Arial" panose="020B0604020202020204" pitchFamily="34" charset="0"/>
            </a:endParaRPr>
          </a:p>
          <a:p>
            <a:pPr marL="177800" indent="-177800" algn="just">
              <a:spcBef>
                <a:spcPts val="200"/>
              </a:spcBef>
              <a:spcAft>
                <a:spcPts val="200"/>
              </a:spcAft>
              <a:buFont typeface="Wingdings" panose="05000000000000000000" pitchFamily="2" charset="2"/>
              <a:buChar char="§"/>
            </a:pPr>
            <a:r>
              <a:rPr lang="ru-RU" sz="1200" dirty="0" smtClean="0">
                <a:latin typeface="Arial Narrow" pitchFamily="34" charset="0"/>
                <a:cs typeface="Arial" panose="020B0604020202020204" pitchFamily="34" charset="0"/>
              </a:rPr>
              <a:t>Кыргыз Республикасынын Өкмөтүнө караштуу Финансы рыногун жөнгө салуу жана көзөмөлдөө мамлекеттик кызматы;</a:t>
            </a:r>
            <a:endParaRPr lang="ru-RU" sz="1200" dirty="0">
              <a:latin typeface="Arial Narrow" pitchFamily="34" charset="0"/>
              <a:cs typeface="Arial" panose="020B0604020202020204" pitchFamily="34" charset="0"/>
            </a:endParaRPr>
          </a:p>
          <a:p>
            <a:pPr marL="177800" indent="-177800" algn="just">
              <a:spcBef>
                <a:spcPts val="200"/>
              </a:spcBef>
              <a:spcAft>
                <a:spcPts val="200"/>
              </a:spcAft>
              <a:buFont typeface="Wingdings" panose="05000000000000000000" pitchFamily="2" charset="2"/>
              <a:buChar char="§"/>
            </a:pPr>
            <a:r>
              <a:rPr lang="ru-RU" sz="1200" dirty="0" smtClean="0">
                <a:latin typeface="Arial Narrow" pitchFamily="34" charset="0"/>
                <a:cs typeface="Arial" panose="020B0604020202020204" pitchFamily="34" charset="0"/>
              </a:rPr>
              <a:t>Кыргыз Республикасынын Ички иштер министрлиги;</a:t>
            </a:r>
            <a:endParaRPr lang="ru-RU" sz="1200" dirty="0">
              <a:latin typeface="Arial Narrow" pitchFamily="34" charset="0"/>
              <a:cs typeface="Arial" panose="020B0604020202020204" pitchFamily="34" charset="0"/>
            </a:endParaRPr>
          </a:p>
          <a:p>
            <a:pPr marL="177800" indent="-177800" algn="just">
              <a:spcBef>
                <a:spcPts val="200"/>
              </a:spcBef>
              <a:spcAft>
                <a:spcPts val="200"/>
              </a:spcAft>
              <a:buFont typeface="Wingdings" panose="05000000000000000000" pitchFamily="2" charset="2"/>
              <a:buChar char="§"/>
            </a:pPr>
            <a:r>
              <a:rPr lang="ru-RU" sz="1200" dirty="0" smtClean="0">
                <a:latin typeface="Arial Narrow" pitchFamily="34" charset="0"/>
                <a:cs typeface="Arial" panose="020B0604020202020204" pitchFamily="34" charset="0"/>
              </a:rPr>
              <a:t>Кыргыз Республикасынын Юстиция министрлиги;</a:t>
            </a:r>
            <a:endParaRPr lang="ru-RU" sz="1200" dirty="0">
              <a:latin typeface="Arial Narrow" pitchFamily="34" charset="0"/>
              <a:cs typeface="Arial" panose="020B0604020202020204" pitchFamily="34" charset="0"/>
            </a:endParaRPr>
          </a:p>
          <a:p>
            <a:pPr marL="177800" indent="-177800" algn="just">
              <a:spcBef>
                <a:spcPts val="200"/>
              </a:spcBef>
              <a:spcAft>
                <a:spcPts val="200"/>
              </a:spcAft>
              <a:buFont typeface="Wingdings" panose="05000000000000000000" pitchFamily="2" charset="2"/>
              <a:buChar char="§"/>
            </a:pPr>
            <a:r>
              <a:rPr lang="ru-RU" sz="1200" dirty="0" smtClean="0">
                <a:latin typeface="Arial Narrow" pitchFamily="34" charset="0"/>
                <a:cs typeface="Arial" panose="020B0604020202020204" pitchFamily="34" charset="0"/>
              </a:rPr>
              <a:t>Кыргыз Республикасынын Өкмөтүнө караштуу Экономикалык кылмыштуулукка каршы күрөшүү боюнча мамлекеттик кызматы;</a:t>
            </a:r>
            <a:endParaRPr lang="ru-RU" sz="1200" dirty="0">
              <a:latin typeface="Arial Narrow" pitchFamily="34" charset="0"/>
              <a:cs typeface="Arial" panose="020B0604020202020204" pitchFamily="34" charset="0"/>
            </a:endParaRPr>
          </a:p>
          <a:p>
            <a:pPr marL="177800" indent="-177800" algn="just">
              <a:spcBef>
                <a:spcPts val="200"/>
              </a:spcBef>
              <a:spcAft>
                <a:spcPts val="200"/>
              </a:spcAft>
              <a:buFont typeface="Wingdings" panose="05000000000000000000" pitchFamily="2" charset="2"/>
              <a:buChar char="§"/>
            </a:pPr>
            <a:r>
              <a:rPr lang="ru-RU" sz="1200" dirty="0" smtClean="0">
                <a:latin typeface="Arial Narrow" pitchFamily="34" charset="0"/>
                <a:cs typeface="Arial" panose="020B0604020202020204" pitchFamily="34" charset="0"/>
              </a:rPr>
              <a:t>Кыргыз Республикасынын Финансы министрлигине караштуу Баалуу металлдар департаменти;</a:t>
            </a:r>
            <a:endParaRPr lang="ru-RU" sz="1200" dirty="0">
              <a:latin typeface="Arial Narrow" pitchFamily="34" charset="0"/>
              <a:cs typeface="Arial" panose="020B0604020202020204" pitchFamily="34" charset="0"/>
            </a:endParaRPr>
          </a:p>
          <a:p>
            <a:pPr marL="177800" indent="-177800" algn="just">
              <a:spcBef>
                <a:spcPts val="200"/>
              </a:spcBef>
              <a:spcAft>
                <a:spcPts val="200"/>
              </a:spcAft>
              <a:buFont typeface="Wingdings" panose="05000000000000000000" pitchFamily="2" charset="2"/>
              <a:buChar char="§"/>
            </a:pPr>
            <a:r>
              <a:rPr lang="ru-RU" sz="1200" dirty="0" smtClean="0">
                <a:latin typeface="Arial Narrow" pitchFamily="34" charset="0"/>
                <a:cs typeface="Arial" panose="020B0604020202020204" pitchFamily="34" charset="0"/>
              </a:rPr>
              <a:t>Кыргыз Республикасынын Жогорку Сотуна караштуу Сот департаменти</a:t>
            </a:r>
            <a:r>
              <a:rPr lang="ru-RU" sz="1200" dirty="0">
                <a:latin typeface="Arial Narrow" pitchFamily="34" charset="0"/>
                <a:cs typeface="Arial" panose="020B0604020202020204" pitchFamily="34" charset="0"/>
              </a:rPr>
              <a:t>;</a:t>
            </a:r>
          </a:p>
          <a:p>
            <a:pPr marL="177800" indent="-177800" algn="just">
              <a:spcBef>
                <a:spcPts val="200"/>
              </a:spcBef>
              <a:spcAft>
                <a:spcPts val="200"/>
              </a:spcAft>
              <a:buFont typeface="Wingdings" panose="05000000000000000000" pitchFamily="2" charset="2"/>
              <a:buChar char="§"/>
            </a:pPr>
            <a:r>
              <a:rPr lang="ru-RU" sz="1200" dirty="0" smtClean="0">
                <a:latin typeface="Arial Narrow" pitchFamily="34" charset="0"/>
                <a:cs typeface="Arial" panose="020B0604020202020204" pitchFamily="34" charset="0"/>
              </a:rPr>
              <a:t>Кыргыз Республикасынын Маалыматтык технологиялар жана байланыш мамлекеттик комитети.</a:t>
            </a:r>
          </a:p>
          <a:p>
            <a:pPr marL="177800" indent="-177800" algn="just">
              <a:spcBef>
                <a:spcPts val="200"/>
              </a:spcBef>
              <a:spcAft>
                <a:spcPts val="200"/>
              </a:spcAft>
              <a:buFont typeface="Wingdings" panose="05000000000000000000" pitchFamily="2" charset="2"/>
              <a:buChar char="§"/>
            </a:pPr>
            <a:endParaRPr lang="ru-RU" sz="1200" dirty="0">
              <a:latin typeface="Arial Narrow" pitchFamily="34" charset="0"/>
              <a:cs typeface="Arial" panose="020B0604020202020204" pitchFamily="34" charset="0"/>
            </a:endParaRPr>
          </a:p>
          <a:p>
            <a:pPr algn="just">
              <a:spcBef>
                <a:spcPts val="1200"/>
              </a:spcBef>
              <a:spcAft>
                <a:spcPts val="1200"/>
              </a:spcAft>
            </a:pPr>
            <a:r>
              <a:rPr lang="ru-RU" sz="1200" dirty="0" smtClean="0">
                <a:latin typeface="Arial Narrow" pitchFamily="34" charset="0"/>
                <a:cs typeface="Arial" panose="020B0604020202020204" pitchFamily="34" charset="0"/>
              </a:rPr>
              <a:t>Аталган иш-</a:t>
            </a:r>
            <a:r>
              <a:rPr lang="ru-RU" sz="1200" dirty="0" err="1" smtClean="0">
                <a:latin typeface="Arial Narrow" pitchFamily="34" charset="0"/>
                <a:cs typeface="Arial" panose="020B0604020202020204" pitchFamily="34" charset="0"/>
              </a:rPr>
              <a:t>чаранын</a:t>
            </a:r>
            <a:r>
              <a:rPr lang="ru-RU" sz="1200" dirty="0" smtClean="0">
                <a:latin typeface="Arial Narrow" pitchFamily="34" charset="0"/>
                <a:cs typeface="Arial" panose="020B0604020202020204" pitchFamily="34" charset="0"/>
              </a:rPr>
              <a:t> негизги максаттары жана милдеттери </a:t>
            </a:r>
            <a:r>
              <a:rPr lang="ru-RU" sz="1200" b="1" dirty="0" smtClean="0">
                <a:solidFill>
                  <a:schemeClr val="tx2">
                    <a:lumMod val="75000"/>
                  </a:schemeClr>
                </a:solidFill>
                <a:latin typeface="Arial Narrow" pitchFamily="34" charset="0"/>
                <a:cs typeface="Arial" panose="020B0604020202020204" pitchFamily="34" charset="0"/>
              </a:rPr>
              <a:t>Кыргыз Республикасынын ККЛ/ТКК системасын өз ара баалоо жөнүндө 3-отчеттун долбоорун</a:t>
            </a:r>
            <a:r>
              <a:rPr lang="ru-RU" sz="1200" dirty="0" smtClean="0">
                <a:solidFill>
                  <a:schemeClr val="tx2">
                    <a:lumMod val="75000"/>
                  </a:schemeClr>
                </a:solidFill>
                <a:latin typeface="Arial Narrow" pitchFamily="34" charset="0"/>
                <a:cs typeface="Arial" panose="020B0604020202020204" pitchFamily="34" charset="0"/>
              </a:rPr>
              <a:t>  </a:t>
            </a:r>
            <a:r>
              <a:rPr lang="ru-RU" sz="1200" dirty="0" smtClean="0">
                <a:latin typeface="Arial Narrow" pitchFamily="34" charset="0"/>
                <a:cs typeface="Arial" panose="020B0604020202020204" pitchFamily="34" charset="0"/>
              </a:rPr>
              <a:t>карап чыгуу жана талкуулоо, ошондой эле ЕАТтын баалоочу эксперттеринин командасы тарабынан коюлган техникалык шайкештиктин жана натыйжалуулуктун алдын ала рейтингдерин кезегинде кайра карап чыгуу үчүн кошумча маалыматты берүү болду. </a:t>
            </a:r>
          </a:p>
          <a:p>
            <a:pPr algn="just">
              <a:lnSpc>
                <a:spcPct val="115000"/>
              </a:lnSpc>
              <a:spcBef>
                <a:spcPts val="600"/>
              </a:spcBef>
              <a:spcAft>
                <a:spcPts val="0"/>
              </a:spcAft>
            </a:pPr>
            <a:r>
              <a:rPr lang="ru-RU" sz="1200" dirty="0" smtClean="0">
                <a:latin typeface="Arial Narrow" pitchFamily="34" charset="0"/>
                <a:ea typeface="Times New Roman" panose="02020603050405020304" pitchFamily="18" charset="0"/>
                <a:cs typeface="Arial" panose="020B0604020202020204" pitchFamily="34" charset="0"/>
              </a:rPr>
              <a:t>Аталган жолугушуунун алкагында өз ара баалоо жөнүндө отчеттун көптөгөн пункттары каралды, анын ичинде:</a:t>
            </a:r>
            <a:endParaRPr lang="ru-RU" sz="1200" dirty="0">
              <a:latin typeface="Arial Narrow" pitchFamily="34" charset="0"/>
              <a:ea typeface="Times New Roman" panose="02020603050405020304" pitchFamily="18" charset="0"/>
              <a:cs typeface="Arial" panose="020B0604020202020204" pitchFamily="34" charset="0"/>
            </a:endParaRPr>
          </a:p>
          <a:p>
            <a:pPr marL="182563" indent="-182563" algn="just">
              <a:lnSpc>
                <a:spcPct val="115000"/>
              </a:lnSpc>
              <a:spcBef>
                <a:spcPts val="200"/>
              </a:spcBef>
              <a:spcAft>
                <a:spcPts val="200"/>
              </a:spcAft>
              <a:buFont typeface="Wingdings" panose="05000000000000000000" pitchFamily="2" charset="2"/>
              <a:buChar char="§"/>
            </a:pPr>
            <a:r>
              <a:rPr lang="ru-RU" sz="1200" dirty="0" smtClean="0">
                <a:latin typeface="Arial Narrow" pitchFamily="34" charset="0"/>
                <a:ea typeface="Times New Roman" panose="02020603050405020304" pitchFamily="18" charset="0"/>
                <a:cs typeface="Arial" panose="020B0604020202020204" pitchFamily="34" charset="0"/>
              </a:rPr>
              <a:t>өлкөгө коюлган рейтингдер боюнча негизделген макулдуксуздар менен Кыргыз Республикасынын көз караштары айтылды, </a:t>
            </a:r>
            <a:endParaRPr lang="ru-RU" sz="1200" dirty="0">
              <a:latin typeface="Arial Narrow" pitchFamily="34" charset="0"/>
              <a:ea typeface="Times New Roman" panose="02020603050405020304" pitchFamily="18" charset="0"/>
              <a:cs typeface="Arial" panose="020B0604020202020204" pitchFamily="34" charset="0"/>
            </a:endParaRPr>
          </a:p>
          <a:p>
            <a:pPr marL="182563" indent="-182563" algn="just">
              <a:lnSpc>
                <a:spcPct val="115000"/>
              </a:lnSpc>
              <a:spcBef>
                <a:spcPts val="200"/>
              </a:spcBef>
              <a:spcAft>
                <a:spcPts val="200"/>
              </a:spcAft>
              <a:buFont typeface="Wingdings" panose="05000000000000000000" pitchFamily="2" charset="2"/>
              <a:buChar char="§"/>
            </a:pPr>
            <a:r>
              <a:rPr lang="ru-RU" sz="1200" dirty="0" smtClean="0">
                <a:latin typeface="Arial Narrow" pitchFamily="34" charset="0"/>
                <a:ea typeface="Times New Roman" panose="02020603050405020304" pitchFamily="18" charset="0"/>
                <a:cs typeface="Arial" panose="020B0604020202020204" pitchFamily="34" charset="0"/>
              </a:rPr>
              <a:t>ККЛ/ТКК багыты боюнча мамлекеттик органдардын өз ара аракеттенүүлөрүнүн мисалдары, кылмыш иштерин тергөөнүн мисалдары, ошондой эле эл аралык кызматташтыктын мисалдары жазуу түрүндө берилди, </a:t>
            </a:r>
            <a:endParaRPr lang="ru-RU" sz="1200" dirty="0">
              <a:latin typeface="Arial Narrow" pitchFamily="34" charset="0"/>
              <a:ea typeface="Times New Roman" panose="02020603050405020304" pitchFamily="18" charset="0"/>
              <a:cs typeface="Arial" panose="020B0604020202020204" pitchFamily="34" charset="0"/>
            </a:endParaRPr>
          </a:p>
          <a:p>
            <a:pPr marL="182563" indent="-182563" algn="just">
              <a:lnSpc>
                <a:spcPct val="115000"/>
              </a:lnSpc>
              <a:spcBef>
                <a:spcPts val="200"/>
              </a:spcBef>
              <a:spcAft>
                <a:spcPts val="200"/>
              </a:spcAft>
              <a:buFont typeface="Wingdings" panose="05000000000000000000" pitchFamily="2" charset="2"/>
              <a:buChar char="§"/>
            </a:pPr>
            <a:r>
              <a:rPr lang="ru-RU" sz="1200" dirty="0">
                <a:latin typeface="Arial Narrow" pitchFamily="34" charset="0"/>
                <a:ea typeface="Times New Roman" panose="02020603050405020304" pitchFamily="18" charset="0"/>
                <a:cs typeface="Arial" panose="020B0604020202020204" pitchFamily="34" charset="0"/>
              </a:rPr>
              <a:t>к</a:t>
            </a:r>
            <a:r>
              <a:rPr lang="ru-RU" sz="1200" dirty="0" smtClean="0">
                <a:latin typeface="Arial Narrow" pitchFamily="34" charset="0"/>
                <a:ea typeface="Times New Roman" panose="02020603050405020304" pitchFamily="18" charset="0"/>
                <a:cs typeface="Arial" panose="020B0604020202020204" pitchFamily="34" charset="0"/>
              </a:rPr>
              <a:t>ошумча статистикалык маалыматтар, ченемдик укуктук актылардын, сот чечимдеринин, ведомстволук буйруктардын, окуу иш-</a:t>
            </a:r>
            <a:r>
              <a:rPr lang="ru-RU" sz="1200" dirty="0" err="1" smtClean="0">
                <a:latin typeface="Arial Narrow" pitchFamily="34" charset="0"/>
                <a:ea typeface="Times New Roman" panose="02020603050405020304" pitchFamily="18" charset="0"/>
                <a:cs typeface="Arial" panose="020B0604020202020204" pitchFamily="34" charset="0"/>
              </a:rPr>
              <a:t>чараларынын</a:t>
            </a:r>
            <a:r>
              <a:rPr lang="ru-RU" sz="1200" dirty="0" smtClean="0">
                <a:latin typeface="Arial Narrow" pitchFamily="34" charset="0"/>
                <a:ea typeface="Times New Roman" panose="02020603050405020304" pitchFamily="18" charset="0"/>
                <a:cs typeface="Arial" panose="020B0604020202020204" pitchFamily="34" charset="0"/>
              </a:rPr>
              <a:t> протоколдорунун көчүрмөлөрү жана башка аргументтер менен </a:t>
            </a:r>
            <a:r>
              <a:rPr lang="ru-RU" sz="1200" dirty="0">
                <a:latin typeface="Arial Narrow" pitchFamily="34" charset="0"/>
                <a:ea typeface="Times New Roman" panose="02020603050405020304" pitchFamily="18" charset="0"/>
                <a:cs typeface="Arial" panose="020B0604020202020204" pitchFamily="34" charset="0"/>
              </a:rPr>
              <a:t>негиздемелер берилди. </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5119" y="107504"/>
            <a:ext cx="360938" cy="360040"/>
          </a:xfrm>
          <a:prstGeom prst="rect">
            <a:avLst/>
          </a:prstGeom>
        </p:spPr>
      </p:pic>
      <p:sp>
        <p:nvSpPr>
          <p:cNvPr id="6" name="Прямоугольник 5"/>
          <p:cNvSpPr/>
          <p:nvPr/>
        </p:nvSpPr>
        <p:spPr>
          <a:xfrm>
            <a:off x="324377" y="0"/>
            <a:ext cx="45719" cy="4983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5188" y="115337"/>
            <a:ext cx="383438" cy="307777"/>
          </a:xfrm>
          <a:prstGeom prst="rect">
            <a:avLst/>
          </a:prstGeom>
          <a:noFill/>
        </p:spPr>
        <p:txBody>
          <a:bodyPr wrap="none" rtlCol="0">
            <a:spAutoFit/>
          </a:bodyPr>
          <a:lstStyle/>
          <a:p>
            <a:r>
              <a:rPr lang="ru-RU" sz="1400" dirty="0" smtClean="0">
                <a:solidFill>
                  <a:schemeClr val="accent1">
                    <a:lumMod val="75000"/>
                  </a:schemeClr>
                </a:solidFill>
                <a:latin typeface="Arial" pitchFamily="34" charset="0"/>
                <a:cs typeface="Arial" pitchFamily="34" charset="0"/>
              </a:rPr>
              <a:t>23</a:t>
            </a:r>
            <a:endParaRPr lang="ru-RU" sz="1400" dirty="0">
              <a:solidFill>
                <a:schemeClr val="accent1">
                  <a:lumMod val="75000"/>
                </a:schemeClr>
              </a:solidFill>
              <a:latin typeface="Arial" pitchFamily="34" charset="0"/>
              <a:cs typeface="Arial" pitchFamily="34" charset="0"/>
            </a:endParaRPr>
          </a:p>
        </p:txBody>
      </p:sp>
      <p:sp>
        <p:nvSpPr>
          <p:cNvPr id="8" name="TextBox 7"/>
          <p:cNvSpPr txBox="1"/>
          <p:nvPr/>
        </p:nvSpPr>
        <p:spPr>
          <a:xfrm>
            <a:off x="434344" y="85582"/>
            <a:ext cx="2564007" cy="453970"/>
          </a:xfrm>
          <a:prstGeom prst="rect">
            <a:avLst/>
          </a:prstGeom>
          <a:noFill/>
        </p:spPr>
        <p:txBody>
          <a:bodyPr wrap="square" rtlCol="0">
            <a:spAutoFit/>
          </a:bodyPr>
          <a:lstStyle/>
          <a:p>
            <a:pPr>
              <a:spcAft>
                <a:spcPts val="300"/>
              </a:spcAft>
            </a:pPr>
            <a:r>
              <a:rPr lang="ru-RU" sz="700" b="1" dirty="0" smtClean="0">
                <a:solidFill>
                  <a:schemeClr val="accent1">
                    <a:lumMod val="75000"/>
                  </a:schemeClr>
                </a:solidFill>
                <a:latin typeface="Arial" pitchFamily="34" charset="0"/>
                <a:cs typeface="Arial" pitchFamily="34" charset="0"/>
              </a:rPr>
              <a:t>ИШ ЖӨНҮНДӨ ЖЫЛДЫК ОТЧЕТ – 2017</a:t>
            </a:r>
          </a:p>
          <a:p>
            <a:r>
              <a:rPr lang="ru-RU" sz="700" dirty="0">
                <a:solidFill>
                  <a:schemeClr val="accent1">
                    <a:lumMod val="75000"/>
                  </a:schemeClr>
                </a:solidFill>
                <a:latin typeface="Arial" pitchFamily="34" charset="0"/>
                <a:cs typeface="Arial" pitchFamily="34" charset="0"/>
              </a:rPr>
              <a:t>Кыргыз Республикасынын Өкмөтүнө караштуу </a:t>
            </a:r>
          </a:p>
          <a:p>
            <a:r>
              <a:rPr lang="ky-KG" sz="700" dirty="0">
                <a:solidFill>
                  <a:schemeClr val="accent1">
                    <a:lumMod val="75000"/>
                  </a:schemeClr>
                </a:solidFill>
                <a:latin typeface="Arial" pitchFamily="34" charset="0"/>
                <a:cs typeface="Arial" pitchFamily="34" charset="0"/>
              </a:rPr>
              <a:t>Финансылык </a:t>
            </a:r>
            <a:r>
              <a:rPr lang="ky-KG" sz="700" dirty="0" smtClean="0">
                <a:solidFill>
                  <a:schemeClr val="accent1">
                    <a:lumMod val="75000"/>
                  </a:schemeClr>
                </a:solidFill>
                <a:latin typeface="Arial" pitchFamily="34" charset="0"/>
                <a:cs typeface="Arial" pitchFamily="34" charset="0"/>
              </a:rPr>
              <a:t>чалгындоо </a:t>
            </a:r>
            <a:r>
              <a:rPr lang="ky-KG" sz="700" dirty="0">
                <a:solidFill>
                  <a:schemeClr val="accent1">
                    <a:lumMod val="75000"/>
                  </a:schemeClr>
                </a:solidFill>
                <a:latin typeface="Arial" pitchFamily="34" charset="0"/>
                <a:cs typeface="Arial" pitchFamily="34" charset="0"/>
              </a:rPr>
              <a:t>мамлекеттик </a:t>
            </a:r>
            <a:r>
              <a:rPr lang="ky-KG" sz="700" dirty="0" smtClean="0">
                <a:solidFill>
                  <a:schemeClr val="accent1">
                    <a:lumMod val="75000"/>
                  </a:schemeClr>
                </a:solidFill>
                <a:latin typeface="Arial" pitchFamily="34" charset="0"/>
                <a:cs typeface="Arial" pitchFamily="34" charset="0"/>
              </a:rPr>
              <a:t>кызматы</a:t>
            </a:r>
            <a:endParaRPr lang="ru-RU" sz="700" dirty="0">
              <a:solidFill>
                <a:schemeClr val="accent1">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70746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5119" y="107504"/>
            <a:ext cx="360938" cy="360040"/>
          </a:xfrm>
          <a:prstGeom prst="rect">
            <a:avLst/>
          </a:prstGeom>
        </p:spPr>
      </p:pic>
      <p:sp>
        <p:nvSpPr>
          <p:cNvPr id="5" name="Прямоугольник 4"/>
          <p:cNvSpPr/>
          <p:nvPr/>
        </p:nvSpPr>
        <p:spPr>
          <a:xfrm>
            <a:off x="324377" y="0"/>
            <a:ext cx="45719" cy="4983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5188" y="115337"/>
            <a:ext cx="383438" cy="307777"/>
          </a:xfrm>
          <a:prstGeom prst="rect">
            <a:avLst/>
          </a:prstGeom>
          <a:noFill/>
        </p:spPr>
        <p:txBody>
          <a:bodyPr wrap="none" rtlCol="0">
            <a:spAutoFit/>
          </a:bodyPr>
          <a:lstStyle/>
          <a:p>
            <a:r>
              <a:rPr lang="ru-RU" sz="1400" dirty="0" smtClean="0">
                <a:solidFill>
                  <a:schemeClr val="accent1">
                    <a:lumMod val="75000"/>
                  </a:schemeClr>
                </a:solidFill>
                <a:latin typeface="Arial" pitchFamily="34" charset="0"/>
                <a:cs typeface="Arial" pitchFamily="34" charset="0"/>
              </a:rPr>
              <a:t>24</a:t>
            </a:r>
            <a:endParaRPr lang="ru-RU" sz="1400" dirty="0">
              <a:solidFill>
                <a:schemeClr val="accent1">
                  <a:lumMod val="75000"/>
                </a:schemeClr>
              </a:solidFill>
              <a:latin typeface="Arial" pitchFamily="34" charset="0"/>
              <a:cs typeface="Arial" pitchFamily="34" charset="0"/>
            </a:endParaRPr>
          </a:p>
        </p:txBody>
      </p:sp>
      <p:sp>
        <p:nvSpPr>
          <p:cNvPr id="7" name="TextBox 6"/>
          <p:cNvSpPr txBox="1"/>
          <p:nvPr/>
        </p:nvSpPr>
        <p:spPr>
          <a:xfrm>
            <a:off x="434344" y="85582"/>
            <a:ext cx="2564007" cy="453970"/>
          </a:xfrm>
          <a:prstGeom prst="rect">
            <a:avLst/>
          </a:prstGeom>
          <a:noFill/>
        </p:spPr>
        <p:txBody>
          <a:bodyPr wrap="square" rtlCol="0">
            <a:spAutoFit/>
          </a:bodyPr>
          <a:lstStyle/>
          <a:p>
            <a:pPr>
              <a:spcAft>
                <a:spcPts val="300"/>
              </a:spcAft>
            </a:pPr>
            <a:r>
              <a:rPr lang="ru-RU" sz="700" b="1" dirty="0" smtClean="0">
                <a:solidFill>
                  <a:schemeClr val="accent1">
                    <a:lumMod val="75000"/>
                  </a:schemeClr>
                </a:solidFill>
                <a:latin typeface="Arial" pitchFamily="34" charset="0"/>
                <a:cs typeface="Arial" pitchFamily="34" charset="0"/>
              </a:rPr>
              <a:t>ИШ ЖӨНҮНДӨ ЖЫЛДЫК ОТЧЕТ – 2017</a:t>
            </a:r>
          </a:p>
          <a:p>
            <a:r>
              <a:rPr lang="ru-RU" sz="700" dirty="0">
                <a:solidFill>
                  <a:schemeClr val="accent1">
                    <a:lumMod val="75000"/>
                  </a:schemeClr>
                </a:solidFill>
                <a:latin typeface="Arial" pitchFamily="34" charset="0"/>
                <a:cs typeface="Arial" pitchFamily="34" charset="0"/>
              </a:rPr>
              <a:t>Кыргыз Республикасынын Өкмөтүнө караштуу </a:t>
            </a:r>
          </a:p>
          <a:p>
            <a:r>
              <a:rPr lang="ky-KG" sz="700" dirty="0">
                <a:solidFill>
                  <a:schemeClr val="accent1">
                    <a:lumMod val="75000"/>
                  </a:schemeClr>
                </a:solidFill>
                <a:latin typeface="Arial" pitchFamily="34" charset="0"/>
                <a:cs typeface="Arial" pitchFamily="34" charset="0"/>
              </a:rPr>
              <a:t>Финансылык </a:t>
            </a:r>
            <a:r>
              <a:rPr lang="ky-KG" sz="700" dirty="0" smtClean="0">
                <a:solidFill>
                  <a:schemeClr val="accent1">
                    <a:lumMod val="75000"/>
                  </a:schemeClr>
                </a:solidFill>
                <a:latin typeface="Arial" pitchFamily="34" charset="0"/>
                <a:cs typeface="Arial" pitchFamily="34" charset="0"/>
              </a:rPr>
              <a:t>чалгындоо </a:t>
            </a:r>
            <a:r>
              <a:rPr lang="ky-KG" sz="700" dirty="0">
                <a:solidFill>
                  <a:schemeClr val="accent1">
                    <a:lumMod val="75000"/>
                  </a:schemeClr>
                </a:solidFill>
                <a:latin typeface="Arial" pitchFamily="34" charset="0"/>
                <a:cs typeface="Arial" pitchFamily="34" charset="0"/>
              </a:rPr>
              <a:t>мамлекеттик </a:t>
            </a:r>
            <a:r>
              <a:rPr lang="ky-KG" sz="700" dirty="0" smtClean="0">
                <a:solidFill>
                  <a:schemeClr val="accent1">
                    <a:lumMod val="75000"/>
                  </a:schemeClr>
                </a:solidFill>
                <a:latin typeface="Arial" pitchFamily="34" charset="0"/>
                <a:cs typeface="Arial" pitchFamily="34" charset="0"/>
              </a:rPr>
              <a:t>кызматы</a:t>
            </a:r>
            <a:endParaRPr lang="ru-RU" sz="700" dirty="0">
              <a:solidFill>
                <a:schemeClr val="accent1">
                  <a:lumMod val="75000"/>
                </a:schemeClr>
              </a:solidFill>
              <a:latin typeface="Arial" pitchFamily="34" charset="0"/>
              <a:cs typeface="Arial" pitchFamily="34" charset="0"/>
            </a:endParaRPr>
          </a:p>
        </p:txBody>
      </p:sp>
      <p:sp>
        <p:nvSpPr>
          <p:cNvPr id="8" name="Прямоугольник 7"/>
          <p:cNvSpPr/>
          <p:nvPr/>
        </p:nvSpPr>
        <p:spPr>
          <a:xfrm>
            <a:off x="260647" y="770162"/>
            <a:ext cx="6455409" cy="7903189"/>
          </a:xfrm>
          <a:prstGeom prst="rect">
            <a:avLst/>
          </a:prstGeom>
        </p:spPr>
        <p:txBody>
          <a:bodyPr wrap="square">
            <a:spAutoFit/>
          </a:bodyPr>
          <a:lstStyle/>
          <a:p>
            <a:pPr algn="just">
              <a:lnSpc>
                <a:spcPct val="115000"/>
              </a:lnSpc>
              <a:spcBef>
                <a:spcPts val="200"/>
              </a:spcBef>
              <a:spcAft>
                <a:spcPts val="200"/>
              </a:spcAft>
            </a:pPr>
            <a:r>
              <a:rPr lang="ru-RU" sz="1400" b="1" dirty="0" smtClean="0">
                <a:solidFill>
                  <a:schemeClr val="tx1">
                    <a:lumMod val="65000"/>
                    <a:lumOff val="35000"/>
                  </a:schemeClr>
                </a:solidFill>
                <a:latin typeface="Arial Narrow" pitchFamily="34" charset="0"/>
                <a:cs typeface="Arial" pitchFamily="34" charset="0"/>
              </a:rPr>
              <a:t>Москва шаарындагы (Россия Федерациясы) Кылмыштуу кирешелерди легализациялоого жана терроризмди каржылоого каршы аракеттенүү боюнча евразиялык топтун (ЕАТ) 27-Пленардык жыйыны </a:t>
            </a:r>
          </a:p>
          <a:p>
            <a:pPr algn="just">
              <a:lnSpc>
                <a:spcPct val="115000"/>
              </a:lnSpc>
              <a:spcBef>
                <a:spcPts val="200"/>
              </a:spcBef>
              <a:spcAft>
                <a:spcPts val="200"/>
              </a:spcAft>
            </a:pPr>
            <a:endParaRPr lang="ru-RU" sz="1400" b="1" dirty="0" smtClean="0">
              <a:solidFill>
                <a:schemeClr val="accent1">
                  <a:lumMod val="50000"/>
                </a:schemeClr>
              </a:solidFill>
              <a:latin typeface="Arial Narrow" pitchFamily="34" charset="0"/>
              <a:cs typeface="Arial" pitchFamily="34" charset="0"/>
            </a:endParaRPr>
          </a:p>
          <a:p>
            <a:pPr algn="just">
              <a:lnSpc>
                <a:spcPct val="115000"/>
              </a:lnSpc>
              <a:spcBef>
                <a:spcPts val="200"/>
              </a:spcBef>
              <a:spcAft>
                <a:spcPts val="200"/>
              </a:spcAft>
            </a:pPr>
            <a:endParaRPr lang="ru-RU" sz="1400" b="1" dirty="0">
              <a:solidFill>
                <a:schemeClr val="accent1">
                  <a:lumMod val="50000"/>
                </a:schemeClr>
              </a:solidFill>
              <a:latin typeface="Arial Narrow" pitchFamily="34" charset="0"/>
              <a:cs typeface="Arial" pitchFamily="34" charset="0"/>
            </a:endParaRPr>
          </a:p>
          <a:p>
            <a:pPr algn="just">
              <a:lnSpc>
                <a:spcPct val="115000"/>
              </a:lnSpc>
              <a:spcBef>
                <a:spcPts val="200"/>
              </a:spcBef>
              <a:spcAft>
                <a:spcPts val="200"/>
              </a:spcAft>
            </a:pPr>
            <a:endParaRPr lang="ru-RU" sz="1400" b="1" dirty="0" smtClean="0">
              <a:solidFill>
                <a:schemeClr val="accent1">
                  <a:lumMod val="50000"/>
                </a:schemeClr>
              </a:solidFill>
              <a:latin typeface="Arial Narrow" pitchFamily="34" charset="0"/>
              <a:cs typeface="Arial" pitchFamily="34" charset="0"/>
            </a:endParaRPr>
          </a:p>
          <a:p>
            <a:pPr algn="just">
              <a:lnSpc>
                <a:spcPct val="115000"/>
              </a:lnSpc>
              <a:spcBef>
                <a:spcPts val="200"/>
              </a:spcBef>
              <a:spcAft>
                <a:spcPts val="200"/>
              </a:spcAft>
            </a:pPr>
            <a:endParaRPr lang="ru-RU" sz="1400" b="1" dirty="0">
              <a:solidFill>
                <a:schemeClr val="accent1">
                  <a:lumMod val="50000"/>
                </a:schemeClr>
              </a:solidFill>
              <a:latin typeface="Arial Narrow" pitchFamily="34" charset="0"/>
              <a:cs typeface="Arial" pitchFamily="34" charset="0"/>
            </a:endParaRPr>
          </a:p>
          <a:p>
            <a:pPr algn="just">
              <a:lnSpc>
                <a:spcPct val="115000"/>
              </a:lnSpc>
              <a:spcBef>
                <a:spcPts val="200"/>
              </a:spcBef>
              <a:spcAft>
                <a:spcPts val="200"/>
              </a:spcAft>
            </a:pPr>
            <a:endParaRPr lang="ru-RU" sz="1400" b="1" dirty="0" smtClean="0">
              <a:solidFill>
                <a:schemeClr val="accent1">
                  <a:lumMod val="50000"/>
                </a:schemeClr>
              </a:solidFill>
              <a:latin typeface="Arial Narrow" pitchFamily="34" charset="0"/>
              <a:cs typeface="Arial" pitchFamily="34" charset="0"/>
            </a:endParaRPr>
          </a:p>
          <a:p>
            <a:pPr algn="just">
              <a:lnSpc>
                <a:spcPct val="115000"/>
              </a:lnSpc>
              <a:spcBef>
                <a:spcPts val="200"/>
              </a:spcBef>
              <a:spcAft>
                <a:spcPts val="200"/>
              </a:spcAft>
            </a:pPr>
            <a:endParaRPr lang="ru-RU" sz="1400" b="1" dirty="0">
              <a:solidFill>
                <a:schemeClr val="accent1">
                  <a:lumMod val="50000"/>
                </a:schemeClr>
              </a:solidFill>
              <a:latin typeface="Arial Narrow" pitchFamily="34" charset="0"/>
              <a:cs typeface="Arial" pitchFamily="34" charset="0"/>
            </a:endParaRPr>
          </a:p>
          <a:p>
            <a:pPr algn="just">
              <a:lnSpc>
                <a:spcPct val="115000"/>
              </a:lnSpc>
              <a:spcBef>
                <a:spcPts val="600"/>
              </a:spcBef>
              <a:spcAft>
                <a:spcPts val="200"/>
              </a:spcAft>
            </a:pPr>
            <a:endParaRPr lang="ru-RU" sz="1200" b="1" dirty="0" smtClean="0">
              <a:latin typeface="Arial Narrow" pitchFamily="34" charset="0"/>
              <a:cs typeface="Arial" panose="020B0604020202020204" pitchFamily="34" charset="0"/>
            </a:endParaRPr>
          </a:p>
          <a:p>
            <a:pPr algn="just">
              <a:lnSpc>
                <a:spcPct val="115000"/>
              </a:lnSpc>
              <a:spcBef>
                <a:spcPts val="1800"/>
              </a:spcBef>
              <a:spcAft>
                <a:spcPts val="200"/>
              </a:spcAft>
            </a:pPr>
            <a:r>
              <a:rPr lang="ru-RU" sz="1200" b="1" dirty="0" smtClean="0">
                <a:solidFill>
                  <a:schemeClr val="accent1">
                    <a:lumMod val="50000"/>
                  </a:schemeClr>
                </a:solidFill>
                <a:latin typeface="Arial Narrow" pitchFamily="34" charset="0"/>
                <a:cs typeface="Arial" panose="020B0604020202020204" pitchFamily="34" charset="0"/>
              </a:rPr>
              <a:t>2017-жылдын 21-ноябрынан 24-ноябрына чейинки мезгилинде Москва шаарында </a:t>
            </a:r>
            <a:r>
              <a:rPr lang="ru-RU" sz="1200" b="1" dirty="0">
                <a:solidFill>
                  <a:schemeClr val="accent1">
                    <a:lumMod val="50000"/>
                  </a:schemeClr>
                </a:solidFill>
                <a:latin typeface="Arial Narrow" pitchFamily="34" charset="0"/>
                <a:cs typeface="Arial" panose="020B0604020202020204" pitchFamily="34" charset="0"/>
              </a:rPr>
              <a:t>(</a:t>
            </a:r>
            <a:r>
              <a:rPr lang="ru-RU" sz="1200" b="1" dirty="0" smtClean="0">
                <a:solidFill>
                  <a:schemeClr val="accent1">
                    <a:lumMod val="50000"/>
                  </a:schemeClr>
                </a:solidFill>
                <a:latin typeface="Arial Narrow" pitchFamily="34" charset="0"/>
                <a:cs typeface="Arial" panose="020B0604020202020204" pitchFamily="34" charset="0"/>
              </a:rPr>
              <a:t>Россия Федерациясы) </a:t>
            </a:r>
            <a:r>
              <a:rPr lang="ru-RU" sz="1200" dirty="0" smtClean="0">
                <a:latin typeface="Arial Narrow" pitchFamily="34" charset="0"/>
                <a:cs typeface="Arial" panose="020B0604020202020204" pitchFamily="34" charset="0"/>
              </a:rPr>
              <a:t>ЕАТтын жумушчу топторунун жыйындары жана 27-Пленардык жыйыны болуп өттү. Иш-чаралардын алкагында эң негизги маселе катары Кыргыз Республикасын өз ара баалоонун отчетунун долбоору талкууланды. Иш-чаралардын жүрүшүндө отчетту талкуулоону жана бекитүүнү 2018-жылдын май айына калтыруу тууралуу чечим кабыл алынды.</a:t>
            </a:r>
          </a:p>
          <a:p>
            <a:pPr algn="just">
              <a:lnSpc>
                <a:spcPct val="115000"/>
              </a:lnSpc>
              <a:spcBef>
                <a:spcPts val="600"/>
              </a:spcBef>
              <a:spcAft>
                <a:spcPts val="200"/>
              </a:spcAft>
            </a:pPr>
            <a:r>
              <a:rPr lang="ru-RU" sz="1200" dirty="0" smtClean="0">
                <a:latin typeface="Arial Narrow" pitchFamily="34" charset="0"/>
                <a:cs typeface="Arial" panose="020B0604020202020204" pitchFamily="34" charset="0"/>
              </a:rPr>
              <a:t>Ушул иш-</a:t>
            </a:r>
            <a:r>
              <a:rPr lang="ru-RU" sz="1200" dirty="0" err="1" smtClean="0">
                <a:latin typeface="Arial Narrow" pitchFamily="34" charset="0"/>
                <a:cs typeface="Arial" panose="020B0604020202020204" pitchFamily="34" charset="0"/>
              </a:rPr>
              <a:t>чарага</a:t>
            </a:r>
            <a:r>
              <a:rPr lang="ru-RU" sz="1200" dirty="0" smtClean="0">
                <a:latin typeface="Arial Narrow" pitchFamily="34" charset="0"/>
                <a:cs typeface="Arial" panose="020B0604020202020204" pitchFamily="34" charset="0"/>
              </a:rPr>
              <a:t> Кыргыз Республикасынын делегациясынын курамына кирген төмөнкү Кыргыз Республикасынын мамлекеттик органдарынын өкүлдөрү катышты : </a:t>
            </a:r>
          </a:p>
          <a:p>
            <a:pPr marL="171450" indent="-171450" algn="just">
              <a:lnSpc>
                <a:spcPct val="115000"/>
              </a:lnSpc>
              <a:spcBef>
                <a:spcPts val="200"/>
              </a:spcBef>
              <a:spcAft>
                <a:spcPts val="200"/>
              </a:spcAft>
              <a:buFont typeface="Wingdings" panose="05000000000000000000" pitchFamily="2" charset="2"/>
              <a:buChar char="§"/>
            </a:pPr>
            <a:r>
              <a:rPr lang="ru-RU" sz="1200" dirty="0" smtClean="0">
                <a:latin typeface="Arial Narrow" pitchFamily="34" charset="0"/>
                <a:cs typeface="Arial" panose="020B0604020202020204" pitchFamily="34" charset="0"/>
              </a:rPr>
              <a:t>Финансылык чалгындоо мамлекеттик кызматынын, </a:t>
            </a:r>
          </a:p>
          <a:p>
            <a:pPr marL="171450" indent="-171450" algn="just">
              <a:lnSpc>
                <a:spcPct val="115000"/>
              </a:lnSpc>
              <a:spcBef>
                <a:spcPts val="200"/>
              </a:spcBef>
              <a:spcAft>
                <a:spcPts val="200"/>
              </a:spcAft>
              <a:buFont typeface="Wingdings" panose="05000000000000000000" pitchFamily="2" charset="2"/>
              <a:buChar char="§"/>
            </a:pPr>
            <a:r>
              <a:rPr lang="ru-RU" sz="1200" dirty="0" smtClean="0">
                <a:latin typeface="Arial Narrow" pitchFamily="34" charset="0"/>
                <a:cs typeface="Arial" panose="020B0604020202020204" pitchFamily="34" charset="0"/>
              </a:rPr>
              <a:t>Улуттук банктын, </a:t>
            </a:r>
          </a:p>
          <a:p>
            <a:pPr marL="171450" indent="-171450" algn="just">
              <a:lnSpc>
                <a:spcPct val="115000"/>
              </a:lnSpc>
              <a:spcBef>
                <a:spcPts val="200"/>
              </a:spcBef>
              <a:spcAft>
                <a:spcPts val="200"/>
              </a:spcAft>
              <a:buFont typeface="Wingdings" panose="05000000000000000000" pitchFamily="2" charset="2"/>
              <a:buChar char="§"/>
            </a:pPr>
            <a:r>
              <a:rPr lang="ru-RU" sz="1200" dirty="0" smtClean="0">
                <a:latin typeface="Arial Narrow" pitchFamily="34" charset="0"/>
                <a:cs typeface="Arial" panose="020B0604020202020204" pitchFamily="34" charset="0"/>
              </a:rPr>
              <a:t>Өкмөттүн Аппаратынын, </a:t>
            </a:r>
            <a:endParaRPr lang="ru-RU" sz="1200" dirty="0">
              <a:latin typeface="Arial Narrow" pitchFamily="34" charset="0"/>
              <a:cs typeface="Arial" panose="020B0604020202020204" pitchFamily="34" charset="0"/>
            </a:endParaRPr>
          </a:p>
          <a:p>
            <a:pPr marL="171450" indent="-171450" algn="just">
              <a:lnSpc>
                <a:spcPct val="115000"/>
              </a:lnSpc>
              <a:spcBef>
                <a:spcPts val="200"/>
              </a:spcBef>
              <a:spcAft>
                <a:spcPts val="200"/>
              </a:spcAft>
              <a:buFont typeface="Wingdings" panose="05000000000000000000" pitchFamily="2" charset="2"/>
              <a:buChar char="§"/>
            </a:pPr>
            <a:r>
              <a:rPr lang="ru-RU" sz="1200" dirty="0" smtClean="0">
                <a:latin typeface="Arial Narrow" pitchFamily="34" charset="0"/>
                <a:cs typeface="Arial" panose="020B0604020202020204" pitchFamily="34" charset="0"/>
              </a:rPr>
              <a:t>Улуттук коопсуздук мамлекеттик комитетинин, </a:t>
            </a:r>
            <a:endParaRPr lang="ru-RU" sz="1200" dirty="0">
              <a:latin typeface="Arial Narrow" pitchFamily="34" charset="0"/>
              <a:cs typeface="Arial" panose="020B0604020202020204" pitchFamily="34" charset="0"/>
            </a:endParaRPr>
          </a:p>
          <a:p>
            <a:pPr marL="171450" indent="-171450" algn="just">
              <a:lnSpc>
                <a:spcPct val="115000"/>
              </a:lnSpc>
              <a:spcBef>
                <a:spcPts val="200"/>
              </a:spcBef>
              <a:spcAft>
                <a:spcPts val="200"/>
              </a:spcAft>
              <a:buFont typeface="Wingdings" panose="05000000000000000000" pitchFamily="2" charset="2"/>
              <a:buChar char="§"/>
            </a:pPr>
            <a:r>
              <a:rPr lang="ru-RU" sz="1200" dirty="0" smtClean="0">
                <a:latin typeface="Arial Narrow" pitchFamily="34" charset="0"/>
                <a:cs typeface="Arial" panose="020B0604020202020204" pitchFamily="34" charset="0"/>
              </a:rPr>
              <a:t>Башкы прокуратуранын, </a:t>
            </a:r>
            <a:endParaRPr lang="ru-RU" sz="1200" dirty="0">
              <a:latin typeface="Arial Narrow" pitchFamily="34" charset="0"/>
              <a:cs typeface="Arial" panose="020B0604020202020204" pitchFamily="34" charset="0"/>
            </a:endParaRPr>
          </a:p>
          <a:p>
            <a:pPr marL="171450" indent="-171450" algn="just">
              <a:lnSpc>
                <a:spcPct val="115000"/>
              </a:lnSpc>
              <a:spcBef>
                <a:spcPts val="200"/>
              </a:spcBef>
              <a:spcAft>
                <a:spcPts val="200"/>
              </a:spcAft>
              <a:buFont typeface="Wingdings" panose="05000000000000000000" pitchFamily="2" charset="2"/>
              <a:buChar char="§"/>
            </a:pPr>
            <a:r>
              <a:rPr lang="ru-RU" sz="1200" dirty="0" smtClean="0">
                <a:latin typeface="Arial Narrow" pitchFamily="34" charset="0"/>
                <a:cs typeface="Arial" panose="020B0604020202020204" pitchFamily="34" charset="0"/>
              </a:rPr>
              <a:t>Ички иштер министрлигинин, </a:t>
            </a:r>
            <a:endParaRPr lang="ru-RU" sz="1200" dirty="0">
              <a:latin typeface="Arial Narrow" pitchFamily="34" charset="0"/>
              <a:cs typeface="Arial" panose="020B0604020202020204" pitchFamily="34" charset="0"/>
            </a:endParaRPr>
          </a:p>
          <a:p>
            <a:pPr marL="171450" indent="-171450" algn="just">
              <a:lnSpc>
                <a:spcPct val="115000"/>
              </a:lnSpc>
              <a:spcBef>
                <a:spcPts val="200"/>
              </a:spcBef>
              <a:spcAft>
                <a:spcPts val="200"/>
              </a:spcAft>
              <a:buFont typeface="Wingdings" panose="05000000000000000000" pitchFamily="2" charset="2"/>
              <a:buChar char="§"/>
            </a:pPr>
            <a:r>
              <a:rPr lang="ru-RU" sz="1200" dirty="0" smtClean="0">
                <a:latin typeface="Arial Narrow" pitchFamily="34" charset="0"/>
                <a:cs typeface="Arial" panose="020B0604020202020204" pitchFamily="34" charset="0"/>
              </a:rPr>
              <a:t>Экономикалык кылмыштуулукка каршы күрөшүү боюнча мамлекеттик кызматынын, </a:t>
            </a:r>
            <a:endParaRPr lang="ru-RU" sz="1200" dirty="0">
              <a:latin typeface="Arial Narrow" pitchFamily="34" charset="0"/>
              <a:cs typeface="Arial" panose="020B0604020202020204" pitchFamily="34" charset="0"/>
            </a:endParaRPr>
          </a:p>
          <a:p>
            <a:pPr marL="171450" indent="-171450" algn="just">
              <a:lnSpc>
                <a:spcPct val="115000"/>
              </a:lnSpc>
              <a:spcBef>
                <a:spcPts val="200"/>
              </a:spcBef>
              <a:spcAft>
                <a:spcPts val="200"/>
              </a:spcAft>
              <a:buFont typeface="Wingdings" panose="05000000000000000000" pitchFamily="2" charset="2"/>
              <a:buChar char="§"/>
            </a:pPr>
            <a:r>
              <a:rPr lang="ru-RU" sz="1200" dirty="0" smtClean="0">
                <a:latin typeface="Arial Narrow" pitchFamily="34" charset="0"/>
                <a:cs typeface="Arial" panose="020B0604020202020204" pitchFamily="34" charset="0"/>
              </a:rPr>
              <a:t>Маалыматтык технологиялар жана байланыш мамлекеттик комитетинин, </a:t>
            </a:r>
            <a:endParaRPr lang="ru-RU" sz="1200" dirty="0">
              <a:latin typeface="Arial Narrow" pitchFamily="34" charset="0"/>
              <a:cs typeface="Arial" panose="020B0604020202020204" pitchFamily="34" charset="0"/>
            </a:endParaRPr>
          </a:p>
          <a:p>
            <a:pPr marL="171450" indent="-171450" algn="just">
              <a:lnSpc>
                <a:spcPct val="115000"/>
              </a:lnSpc>
              <a:spcBef>
                <a:spcPts val="200"/>
              </a:spcBef>
              <a:spcAft>
                <a:spcPts val="200"/>
              </a:spcAft>
              <a:buFont typeface="Wingdings" panose="05000000000000000000" pitchFamily="2" charset="2"/>
              <a:buChar char="§"/>
            </a:pPr>
            <a:r>
              <a:rPr lang="ru-RU" sz="1200" dirty="0" smtClean="0">
                <a:latin typeface="Arial Narrow" pitchFamily="34" charset="0"/>
                <a:cs typeface="Arial" panose="020B0604020202020204" pitchFamily="34" charset="0"/>
              </a:rPr>
              <a:t>Финансы министрлигине караштуу Баалуу металлдар департаментинин, </a:t>
            </a:r>
            <a:endParaRPr lang="ru-RU" sz="1200" dirty="0">
              <a:latin typeface="Arial Narrow" pitchFamily="34" charset="0"/>
              <a:cs typeface="Arial" panose="020B0604020202020204" pitchFamily="34" charset="0"/>
            </a:endParaRPr>
          </a:p>
          <a:p>
            <a:pPr marL="171450" indent="-171450" algn="just">
              <a:lnSpc>
                <a:spcPct val="115000"/>
              </a:lnSpc>
              <a:spcBef>
                <a:spcPts val="200"/>
              </a:spcBef>
              <a:spcAft>
                <a:spcPts val="200"/>
              </a:spcAft>
              <a:buFont typeface="Wingdings" panose="05000000000000000000" pitchFamily="2" charset="2"/>
              <a:buChar char="§"/>
            </a:pPr>
            <a:r>
              <a:rPr lang="ru-RU" sz="1200" dirty="0" smtClean="0">
                <a:latin typeface="Arial Narrow" pitchFamily="34" charset="0"/>
                <a:cs typeface="Arial" panose="020B0604020202020204" pitchFamily="34" charset="0"/>
              </a:rPr>
              <a:t>Финансы рыногун жөнгө салуу жана көзөмөлдөө мамлекеттик кызматынын,</a:t>
            </a:r>
            <a:endParaRPr lang="ru-RU" sz="1200" dirty="0">
              <a:latin typeface="Arial Narrow" pitchFamily="34" charset="0"/>
              <a:cs typeface="Arial" panose="020B0604020202020204" pitchFamily="34" charset="0"/>
            </a:endParaRPr>
          </a:p>
          <a:p>
            <a:pPr marL="171450" indent="-171450" algn="just">
              <a:lnSpc>
                <a:spcPct val="115000"/>
              </a:lnSpc>
              <a:spcBef>
                <a:spcPts val="200"/>
              </a:spcBef>
              <a:spcAft>
                <a:spcPts val="200"/>
              </a:spcAft>
              <a:buFont typeface="Wingdings" panose="05000000000000000000" pitchFamily="2" charset="2"/>
              <a:buChar char="§"/>
            </a:pPr>
            <a:r>
              <a:rPr lang="ru-RU" sz="1200" dirty="0" smtClean="0">
                <a:latin typeface="Arial Narrow" pitchFamily="34" charset="0"/>
                <a:cs typeface="Arial" panose="020B0604020202020204" pitchFamily="34" charset="0"/>
              </a:rPr>
              <a:t>Юстиция министрлигинин. </a:t>
            </a:r>
            <a:endParaRPr lang="ru-RU" sz="1200" dirty="0">
              <a:latin typeface="Arial Narrow" pitchFamily="34" charset="0"/>
              <a:cs typeface="Arial" panose="020B0604020202020204" pitchFamily="34" charset="0"/>
            </a:endParaRPr>
          </a:p>
        </p:txBody>
      </p:sp>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63688"/>
            <a:ext cx="6858000" cy="1939677"/>
          </a:xfrm>
          <a:prstGeom prst="rect">
            <a:avLst/>
          </a:prstGeom>
        </p:spPr>
      </p:pic>
    </p:spTree>
    <p:extLst>
      <p:ext uri="{BB962C8B-B14F-4D97-AF65-F5344CB8AC3E}">
        <p14:creationId xmlns:p14="http://schemas.microsoft.com/office/powerpoint/2010/main" val="10282807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755576"/>
            <a:ext cx="6858000" cy="633670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57019" y="875942"/>
            <a:ext cx="6486225" cy="6314549"/>
          </a:xfrm>
          <a:prstGeom prst="rect">
            <a:avLst/>
          </a:prstGeom>
        </p:spPr>
        <p:txBody>
          <a:bodyPr wrap="square">
            <a:spAutoFit/>
          </a:bodyPr>
          <a:lstStyle/>
          <a:p>
            <a:pPr algn="just">
              <a:spcBef>
                <a:spcPts val="600"/>
              </a:spcBef>
              <a:spcAft>
                <a:spcPts val="600"/>
              </a:spcAft>
            </a:pPr>
            <a:r>
              <a:rPr lang="ru-RU" sz="1400" b="1" dirty="0" smtClean="0">
                <a:solidFill>
                  <a:schemeClr val="tx1">
                    <a:lumMod val="65000"/>
                    <a:lumOff val="35000"/>
                  </a:schemeClr>
                </a:solidFill>
                <a:latin typeface="Arial Narrow" pitchFamily="34" charset="0"/>
                <a:cs typeface="Arial" panose="020B0604020202020204" pitchFamily="34" charset="0"/>
              </a:rPr>
              <a:t>ЕАТтын 27-Пленардык жыйынынын чечими (ноябрь 2017-ж, Москва ш.):</a:t>
            </a:r>
            <a:endParaRPr lang="ru-RU" sz="1400" dirty="0" smtClean="0">
              <a:solidFill>
                <a:schemeClr val="tx1">
                  <a:lumMod val="65000"/>
                  <a:lumOff val="35000"/>
                </a:schemeClr>
              </a:solidFill>
              <a:latin typeface="Arial Narrow" pitchFamily="34" charset="0"/>
              <a:cs typeface="Arial" panose="020B0604020202020204" pitchFamily="34" charset="0"/>
            </a:endParaRPr>
          </a:p>
          <a:p>
            <a:pPr algn="just">
              <a:spcAft>
                <a:spcPts val="600"/>
              </a:spcAft>
            </a:pPr>
            <a:r>
              <a:rPr lang="ru-RU" sz="1200" b="1" dirty="0" smtClean="0">
                <a:solidFill>
                  <a:schemeClr val="accent1">
                    <a:lumMod val="50000"/>
                  </a:schemeClr>
                </a:solidFill>
                <a:latin typeface="Arial Narrow" pitchFamily="34" charset="0"/>
                <a:cs typeface="Arial" panose="020B0604020202020204" pitchFamily="34" charset="0"/>
              </a:rPr>
              <a:t>Бекитилсин:</a:t>
            </a:r>
          </a:p>
          <a:p>
            <a:pPr marL="228600" indent="-228600" algn="just">
              <a:spcBef>
                <a:spcPts val="200"/>
              </a:spcBef>
              <a:spcAft>
                <a:spcPts val="200"/>
              </a:spcAft>
              <a:buFont typeface="+mj-lt"/>
              <a:buAutoNum type="arabicPeriod"/>
            </a:pPr>
            <a:r>
              <a:rPr lang="ru-RU" sz="1200" dirty="0" smtClean="0">
                <a:latin typeface="Arial Narrow" pitchFamily="34" charset="0"/>
                <a:cs typeface="Arial" panose="020B0604020202020204" pitchFamily="34" charset="0"/>
              </a:rPr>
              <a:t>Терроризмди каржылоо менен байланышкан фактыларды аныктоонун натыйжалуулугун бир кыйла жогорулатуучу, ЕАТ мейкиндигиндеги чет өлкөлүк жоочу террористтин финансылык профилинин бирдиктүү моделинин жыйынтык документи.</a:t>
            </a:r>
          </a:p>
          <a:p>
            <a:pPr marL="228600" indent="-228600" algn="just">
              <a:spcBef>
                <a:spcPts val="200"/>
              </a:spcBef>
              <a:spcAft>
                <a:spcPts val="200"/>
              </a:spcAft>
              <a:buFont typeface="+mj-lt"/>
              <a:buAutoNum type="arabicPeriod"/>
            </a:pPr>
            <a:r>
              <a:rPr lang="ru-RU" sz="1200" dirty="0" smtClean="0">
                <a:latin typeface="Arial Narrow" pitchFamily="34" charset="0"/>
                <a:cs typeface="Arial" panose="020B0604020202020204" pitchFamily="34" charset="0"/>
              </a:rPr>
              <a:t>«Биргелешкен (эл аралык) иликтөөлөрдү жүргүзүүдө ФЧБ менен ыкчам кызматтар үчүн кызыкчылык жараткан маалыматтардын тизмеси» маалымдамасы.</a:t>
            </a:r>
            <a:endParaRPr lang="ru-RU" sz="1200" dirty="0">
              <a:latin typeface="Arial Narrow" pitchFamily="34" charset="0"/>
              <a:cs typeface="Arial" panose="020B0604020202020204" pitchFamily="34" charset="0"/>
            </a:endParaRPr>
          </a:p>
          <a:p>
            <a:pPr marL="228600" indent="-228600" algn="just">
              <a:spcBef>
                <a:spcPts val="200"/>
              </a:spcBef>
              <a:spcAft>
                <a:spcPts val="200"/>
              </a:spcAft>
              <a:buFont typeface="+mj-lt"/>
              <a:buAutoNum type="arabicPeriod"/>
            </a:pPr>
            <a:r>
              <a:rPr lang="ru-RU" sz="1200" dirty="0" smtClean="0">
                <a:latin typeface="Arial Narrow" pitchFamily="34" charset="0"/>
                <a:cs typeface="Arial" panose="020B0604020202020204" pitchFamily="34" charset="0"/>
              </a:rPr>
              <a:t>Типологиялык изилдөөлөрдүн темаларынын тизмеси.</a:t>
            </a:r>
            <a:endParaRPr lang="ru-RU" sz="1200" dirty="0">
              <a:latin typeface="Arial Narrow" pitchFamily="34" charset="0"/>
              <a:cs typeface="Arial" panose="020B0604020202020204" pitchFamily="34" charset="0"/>
            </a:endParaRPr>
          </a:p>
          <a:p>
            <a:pPr marL="228600" indent="-228600" algn="just">
              <a:spcBef>
                <a:spcPts val="200"/>
              </a:spcBef>
              <a:spcAft>
                <a:spcPts val="200"/>
              </a:spcAft>
              <a:buFont typeface="+mj-lt"/>
              <a:buAutoNum type="arabicPeriod"/>
            </a:pPr>
            <a:r>
              <a:rPr lang="ru-RU" sz="1200" dirty="0" smtClean="0">
                <a:latin typeface="Arial Narrow" pitchFamily="34" charset="0"/>
                <a:cs typeface="Arial" panose="020B0604020202020204" pitchFamily="34" charset="0"/>
              </a:rPr>
              <a:t>ЕАТка мүчө мамлекеттерде өз ара баалоонун 2-раундун өткөрүүнүн графигине өзгөртүүлөрдү киргизүү.</a:t>
            </a:r>
            <a:endParaRPr lang="ru-RU" sz="1200" dirty="0">
              <a:latin typeface="Arial Narrow" pitchFamily="34" charset="0"/>
              <a:cs typeface="Arial" panose="020B0604020202020204" pitchFamily="34" charset="0"/>
            </a:endParaRPr>
          </a:p>
          <a:p>
            <a:pPr marL="228600" indent="-228600" algn="just">
              <a:spcBef>
                <a:spcPts val="200"/>
              </a:spcBef>
              <a:spcAft>
                <a:spcPts val="200"/>
              </a:spcAft>
              <a:buFont typeface="+mj-lt"/>
              <a:buAutoNum type="arabicPeriod"/>
            </a:pPr>
            <a:r>
              <a:rPr lang="ru-RU" sz="1200" dirty="0" smtClean="0">
                <a:latin typeface="Arial Narrow" pitchFamily="34" charset="0"/>
                <a:cs typeface="Arial" panose="020B0604020202020204" pitchFamily="34" charset="0"/>
              </a:rPr>
              <a:t>2018-жылга ЕАТтын бюджети.</a:t>
            </a:r>
            <a:endParaRPr lang="ru-RU" sz="1200" dirty="0">
              <a:latin typeface="Arial Narrow" pitchFamily="34" charset="0"/>
              <a:cs typeface="Arial" panose="020B0604020202020204" pitchFamily="34" charset="0"/>
            </a:endParaRPr>
          </a:p>
          <a:p>
            <a:pPr algn="just">
              <a:spcBef>
                <a:spcPts val="1200"/>
              </a:spcBef>
              <a:spcAft>
                <a:spcPts val="600"/>
              </a:spcAft>
            </a:pPr>
            <a:r>
              <a:rPr lang="ru-RU" sz="1200" dirty="0" smtClean="0">
                <a:latin typeface="Arial Narrow" pitchFamily="34" charset="0"/>
                <a:cs typeface="Arial" panose="020B0604020202020204" pitchFamily="34" charset="0"/>
              </a:rPr>
              <a:t>Пленардык жыйындын алкагында Финансылык мониторингдин Эл аралык окуу-</a:t>
            </a:r>
            <a:r>
              <a:rPr lang="ru-RU" sz="1200" dirty="0" err="1" smtClean="0">
                <a:latin typeface="Arial Narrow" pitchFamily="34" charset="0"/>
                <a:cs typeface="Arial" panose="020B0604020202020204" pitchFamily="34" charset="0"/>
              </a:rPr>
              <a:t>методикалык</a:t>
            </a:r>
            <a:r>
              <a:rPr lang="ru-RU" sz="1200" dirty="0" smtClean="0">
                <a:latin typeface="Arial Narrow" pitchFamily="34" charset="0"/>
                <a:cs typeface="Arial" panose="020B0604020202020204" pitchFamily="34" charset="0"/>
              </a:rPr>
              <a:t> борбору (Россия Федерациясы) ЕАТка мүчө мамлекеттерге техникалык жардам көрсөтүү долбоорун көрсөттү жана Тармактык институттун бүтүрүүчүлөрүнүн бир катар дипломдору боюнча презентациялар көрсөтүлгөн ККЛ/ТЭИКК чөйрөсүндө окутуу боюнча Тармактык институттун иш тажрыйбасы жөнүндө маалымат берилди.</a:t>
            </a:r>
            <a:endParaRPr lang="ru-RU" sz="1200" dirty="0">
              <a:latin typeface="Arial Narrow" pitchFamily="34" charset="0"/>
              <a:cs typeface="Arial" panose="020B0604020202020204" pitchFamily="34" charset="0"/>
            </a:endParaRPr>
          </a:p>
          <a:p>
            <a:pPr algn="just">
              <a:spcBef>
                <a:spcPts val="1200"/>
              </a:spcBef>
              <a:spcAft>
                <a:spcPts val="600"/>
              </a:spcAft>
            </a:pPr>
            <a:r>
              <a:rPr lang="ru-RU" sz="1200" dirty="0" smtClean="0">
                <a:latin typeface="Arial Narrow" pitchFamily="34" charset="0"/>
                <a:cs typeface="Arial" panose="020B0604020202020204" pitchFamily="34" charset="0"/>
              </a:rPr>
              <a:t>Ошондой эле, Пленардык жыйын төмөнкүлөргө өзгөртүүлөрдү киргизүүнү бекитти: </a:t>
            </a:r>
            <a:endParaRPr lang="ru-RU" sz="1200" dirty="0">
              <a:latin typeface="Arial Narrow" pitchFamily="34" charset="0"/>
              <a:cs typeface="Arial" panose="020B0604020202020204" pitchFamily="34" charset="0"/>
            </a:endParaRPr>
          </a:p>
          <a:p>
            <a:pPr marL="228600" indent="-228600" algn="just">
              <a:spcBef>
                <a:spcPts val="200"/>
              </a:spcBef>
              <a:spcAft>
                <a:spcPts val="200"/>
              </a:spcAft>
              <a:buFont typeface="Wingdings" panose="05000000000000000000" pitchFamily="2" charset="2"/>
              <a:buChar char="ü"/>
            </a:pPr>
            <a:r>
              <a:rPr lang="ru-RU" sz="1200" dirty="0" smtClean="0">
                <a:latin typeface="Arial Narrow" pitchFamily="34" charset="0"/>
                <a:cs typeface="Arial" panose="020B0604020202020204" pitchFamily="34" charset="0"/>
              </a:rPr>
              <a:t>Өз ара баалоонун 2-раундун өткөрүүнүн жол-жоболору.</a:t>
            </a:r>
            <a:endParaRPr lang="ru-RU" sz="1200" dirty="0">
              <a:latin typeface="Arial Narrow" pitchFamily="34" charset="0"/>
              <a:cs typeface="Arial" panose="020B0604020202020204" pitchFamily="34" charset="0"/>
            </a:endParaRPr>
          </a:p>
          <a:p>
            <a:pPr marL="228600" indent="-228600" algn="just">
              <a:spcBef>
                <a:spcPts val="200"/>
              </a:spcBef>
              <a:spcAft>
                <a:spcPts val="200"/>
              </a:spcAft>
              <a:buFont typeface="Wingdings" panose="05000000000000000000" pitchFamily="2" charset="2"/>
              <a:buChar char="ü"/>
            </a:pPr>
            <a:r>
              <a:rPr lang="ru-RU" sz="1200" dirty="0" smtClean="0">
                <a:latin typeface="Arial Narrow" pitchFamily="34" charset="0"/>
                <a:cs typeface="Arial" panose="020B0604020202020204" pitchFamily="34" charset="0"/>
              </a:rPr>
              <a:t>Баалоочу мамлекеттер жана эксперттер үчүн колдонмо.</a:t>
            </a:r>
            <a:endParaRPr lang="ru-RU" sz="1200" dirty="0">
              <a:latin typeface="Arial Narrow" pitchFamily="34" charset="0"/>
              <a:cs typeface="Arial" panose="020B0604020202020204" pitchFamily="34" charset="0"/>
            </a:endParaRPr>
          </a:p>
          <a:p>
            <a:pPr marL="228600" indent="-228600" algn="just">
              <a:spcBef>
                <a:spcPts val="200"/>
              </a:spcBef>
              <a:spcAft>
                <a:spcPts val="200"/>
              </a:spcAft>
              <a:buFont typeface="Wingdings" panose="05000000000000000000" pitchFamily="2" charset="2"/>
              <a:buChar char="ü"/>
            </a:pPr>
            <a:r>
              <a:rPr lang="ru-RU" sz="1200" dirty="0" smtClean="0">
                <a:latin typeface="Arial Narrow" pitchFamily="34" charset="0"/>
                <a:cs typeface="Arial" panose="020B0604020202020204" pitchFamily="34" charset="0"/>
              </a:rPr>
              <a:t>ЕАТ Катчылыгындагы бош кызмат орундарын ээлөөгө конкурс өткөрүүнүн тартиби тууралуу жобо.</a:t>
            </a:r>
            <a:endParaRPr lang="ru-RU" sz="1200" dirty="0">
              <a:latin typeface="Arial Narrow" pitchFamily="34" charset="0"/>
              <a:cs typeface="Arial" panose="020B0604020202020204" pitchFamily="34" charset="0"/>
            </a:endParaRPr>
          </a:p>
          <a:p>
            <a:pPr marL="228600" indent="-228600" algn="just">
              <a:spcBef>
                <a:spcPts val="200"/>
              </a:spcBef>
              <a:spcAft>
                <a:spcPts val="200"/>
              </a:spcAft>
              <a:buFont typeface="Wingdings" panose="05000000000000000000" pitchFamily="2" charset="2"/>
              <a:buChar char="ü"/>
            </a:pPr>
            <a:r>
              <a:rPr lang="ru-RU" sz="1200" dirty="0" smtClean="0">
                <a:latin typeface="Arial Narrow" pitchFamily="34" charset="0"/>
                <a:cs typeface="Arial" panose="020B0604020202020204" pitchFamily="34" charset="0"/>
              </a:rPr>
              <a:t>ЕАТтын Аткаруучу катчысы жана ЕАТ Катчылыгынын кызматчылары кызматтарын ээлөөгө конкурс өткөрүү боюнча ЕАТка мүчө мамлекеттердин өкүлдөрүнөн турган атайын комиссиянын регламенти.</a:t>
            </a:r>
          </a:p>
          <a:p>
            <a:pPr marL="228600" indent="-228600" algn="just">
              <a:spcBef>
                <a:spcPts val="200"/>
              </a:spcBef>
              <a:spcAft>
                <a:spcPts val="200"/>
              </a:spcAft>
              <a:buFont typeface="Wingdings" panose="05000000000000000000" pitchFamily="2" charset="2"/>
              <a:buChar char="ü"/>
            </a:pPr>
            <a:r>
              <a:rPr lang="ru-RU" sz="1200" dirty="0" smtClean="0">
                <a:latin typeface="Arial Narrow" pitchFamily="34" charset="0"/>
                <a:cs typeface="Arial" panose="020B0604020202020204" pitchFamily="34" charset="0"/>
              </a:rPr>
              <a:t>ЕАТка мүчө мамлекеттерге ККЛ/ТЭИКК системасында мамлекеттик органдардын эң мыкты өз ара аракеттенүүсүнө конкурс өткөрүүнүн тартиби жөнүндө жобо.</a:t>
            </a:r>
            <a:endParaRPr lang="ru-RU" sz="1200" dirty="0">
              <a:latin typeface="Arial Narrow" pitchFamily="34" charset="0"/>
              <a:cs typeface="Arial" panose="020B0604020202020204" pitchFamily="34" charset="0"/>
            </a:endParaRPr>
          </a:p>
          <a:p>
            <a:pPr marL="228600" indent="-228600" algn="just">
              <a:spcBef>
                <a:spcPts val="200"/>
              </a:spcBef>
              <a:spcAft>
                <a:spcPts val="200"/>
              </a:spcAft>
              <a:buFont typeface="Wingdings" panose="05000000000000000000" pitchFamily="2" charset="2"/>
              <a:buChar char="ü"/>
            </a:pPr>
            <a:r>
              <a:rPr lang="ru-RU" sz="1200" dirty="0" smtClean="0">
                <a:latin typeface="Arial Narrow" pitchFamily="34" charset="0"/>
                <a:cs typeface="Arial" panose="020B0604020202020204" pitchFamily="34" charset="0"/>
              </a:rPr>
              <a:t>ККЛ/ТЭИКК чөйрөсүндөгү мыйзамдар, тобокелдиктерди улуттук баалоо жана техникалык шайкештиги жөнүндө маалыматтарды берүүнүн форматы. </a:t>
            </a:r>
            <a:endParaRPr lang="ru-RU" sz="1200" dirty="0">
              <a:latin typeface="Arial Narrow" pitchFamily="34" charset="0"/>
              <a:cs typeface="Arial" panose="020B0604020202020204" pitchFamily="34" charset="0"/>
            </a:endParaRPr>
          </a:p>
          <a:p>
            <a:pPr marL="228600" indent="-228600" algn="just">
              <a:spcBef>
                <a:spcPts val="200"/>
              </a:spcBef>
              <a:spcAft>
                <a:spcPts val="200"/>
              </a:spcAft>
              <a:buFont typeface="Wingdings" panose="05000000000000000000" pitchFamily="2" charset="2"/>
              <a:buChar char="ü"/>
            </a:pPr>
            <a:r>
              <a:rPr lang="ru-RU" sz="1200" dirty="0" smtClean="0">
                <a:latin typeface="Arial Narrow" pitchFamily="34" charset="0"/>
                <a:cs typeface="Arial" panose="020B0604020202020204" pitchFamily="34" charset="0"/>
              </a:rPr>
              <a:t>ЕАТтын Финансылык документтери.</a:t>
            </a:r>
            <a:endParaRPr lang="ru-RU" sz="1200" dirty="0">
              <a:latin typeface="Arial Narrow" pitchFamily="34" charset="0"/>
              <a:cs typeface="Arial" panose="020B0604020202020204" pitchFamily="34" charset="0"/>
            </a:endParaRPr>
          </a:p>
        </p:txBody>
      </p:sp>
      <p:sp>
        <p:nvSpPr>
          <p:cNvPr id="10" name="Прямоугольник 9"/>
          <p:cNvSpPr/>
          <p:nvPr/>
        </p:nvSpPr>
        <p:spPr>
          <a:xfrm>
            <a:off x="324377" y="0"/>
            <a:ext cx="45719" cy="4983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5188" y="115337"/>
            <a:ext cx="383438" cy="307777"/>
          </a:xfrm>
          <a:prstGeom prst="rect">
            <a:avLst/>
          </a:prstGeom>
          <a:noFill/>
        </p:spPr>
        <p:txBody>
          <a:bodyPr wrap="none" rtlCol="0">
            <a:spAutoFit/>
          </a:bodyPr>
          <a:lstStyle/>
          <a:p>
            <a:r>
              <a:rPr lang="ru-RU" sz="1400" dirty="0" smtClean="0">
                <a:solidFill>
                  <a:schemeClr val="accent1">
                    <a:lumMod val="75000"/>
                  </a:schemeClr>
                </a:solidFill>
                <a:latin typeface="Arial" pitchFamily="34" charset="0"/>
                <a:cs typeface="Arial" pitchFamily="34" charset="0"/>
              </a:rPr>
              <a:t>25</a:t>
            </a:r>
            <a:endParaRPr lang="ru-RU" sz="1400" dirty="0">
              <a:solidFill>
                <a:schemeClr val="accent1">
                  <a:lumMod val="75000"/>
                </a:schemeClr>
              </a:solidFill>
              <a:latin typeface="Arial" pitchFamily="34" charset="0"/>
              <a:cs typeface="Arial" pitchFamily="34" charset="0"/>
            </a:endParaRPr>
          </a:p>
        </p:txBody>
      </p:sp>
      <p:sp>
        <p:nvSpPr>
          <p:cNvPr id="12" name="TextBox 11"/>
          <p:cNvSpPr txBox="1"/>
          <p:nvPr/>
        </p:nvSpPr>
        <p:spPr>
          <a:xfrm>
            <a:off x="434344" y="85582"/>
            <a:ext cx="2564007" cy="453970"/>
          </a:xfrm>
          <a:prstGeom prst="rect">
            <a:avLst/>
          </a:prstGeom>
          <a:noFill/>
        </p:spPr>
        <p:txBody>
          <a:bodyPr wrap="square" rtlCol="0">
            <a:spAutoFit/>
          </a:bodyPr>
          <a:lstStyle/>
          <a:p>
            <a:pPr>
              <a:spcAft>
                <a:spcPts val="300"/>
              </a:spcAft>
            </a:pPr>
            <a:r>
              <a:rPr lang="ru-RU" sz="700" b="1" dirty="0" smtClean="0">
                <a:solidFill>
                  <a:schemeClr val="accent1">
                    <a:lumMod val="75000"/>
                  </a:schemeClr>
                </a:solidFill>
                <a:latin typeface="Arial" pitchFamily="34" charset="0"/>
                <a:cs typeface="Arial" pitchFamily="34" charset="0"/>
              </a:rPr>
              <a:t>ИШ ЖӨНҮНДӨ ЖЫЛДЫК ОТЧЕТ – 2017</a:t>
            </a:r>
          </a:p>
          <a:p>
            <a:r>
              <a:rPr lang="ru-RU" sz="700" dirty="0">
                <a:solidFill>
                  <a:schemeClr val="accent1">
                    <a:lumMod val="75000"/>
                  </a:schemeClr>
                </a:solidFill>
                <a:latin typeface="Arial" pitchFamily="34" charset="0"/>
                <a:cs typeface="Arial" pitchFamily="34" charset="0"/>
              </a:rPr>
              <a:t>Кыргыз Республикасынын Өкмөтүнө караштуу </a:t>
            </a:r>
          </a:p>
          <a:p>
            <a:r>
              <a:rPr lang="ky-KG" sz="700" dirty="0">
                <a:solidFill>
                  <a:schemeClr val="accent1">
                    <a:lumMod val="75000"/>
                  </a:schemeClr>
                </a:solidFill>
                <a:latin typeface="Arial" pitchFamily="34" charset="0"/>
                <a:cs typeface="Arial" pitchFamily="34" charset="0"/>
              </a:rPr>
              <a:t>Финансылык </a:t>
            </a:r>
            <a:r>
              <a:rPr lang="ky-KG" sz="700" dirty="0" smtClean="0">
                <a:solidFill>
                  <a:schemeClr val="accent1">
                    <a:lumMod val="75000"/>
                  </a:schemeClr>
                </a:solidFill>
                <a:latin typeface="Arial" pitchFamily="34" charset="0"/>
                <a:cs typeface="Arial" pitchFamily="34" charset="0"/>
              </a:rPr>
              <a:t>чалгындоо </a:t>
            </a:r>
            <a:r>
              <a:rPr lang="ky-KG" sz="700" dirty="0">
                <a:solidFill>
                  <a:schemeClr val="accent1">
                    <a:lumMod val="75000"/>
                  </a:schemeClr>
                </a:solidFill>
                <a:latin typeface="Arial" pitchFamily="34" charset="0"/>
                <a:cs typeface="Arial" pitchFamily="34" charset="0"/>
              </a:rPr>
              <a:t>мамлекеттик </a:t>
            </a:r>
            <a:r>
              <a:rPr lang="ky-KG" sz="700" dirty="0" smtClean="0">
                <a:solidFill>
                  <a:schemeClr val="accent1">
                    <a:lumMod val="75000"/>
                  </a:schemeClr>
                </a:solidFill>
                <a:latin typeface="Arial" pitchFamily="34" charset="0"/>
                <a:cs typeface="Arial" pitchFamily="34" charset="0"/>
              </a:rPr>
              <a:t>кызматы</a:t>
            </a:r>
            <a:endParaRPr lang="ru-RU" sz="700" dirty="0">
              <a:solidFill>
                <a:schemeClr val="accent1">
                  <a:lumMod val="75000"/>
                </a:schemeClr>
              </a:solidFill>
              <a:latin typeface="Arial" pitchFamily="34" charset="0"/>
              <a:cs typeface="Arial" pitchFamily="34" charset="0"/>
            </a:endParaRPr>
          </a:p>
        </p:txBody>
      </p:sp>
      <p:pic>
        <p:nvPicPr>
          <p:cNvPr id="13" name="Рисунок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5119" y="107504"/>
            <a:ext cx="360938" cy="360040"/>
          </a:xfrm>
          <a:prstGeom prst="rect">
            <a:avLst/>
          </a:prstGeom>
        </p:spPr>
      </p:pic>
    </p:spTree>
    <p:extLst>
      <p:ext uri="{BB962C8B-B14F-4D97-AF65-F5344CB8AC3E}">
        <p14:creationId xmlns:p14="http://schemas.microsoft.com/office/powerpoint/2010/main" val="19419807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4377" y="0"/>
            <a:ext cx="45719" cy="4983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5188" y="115337"/>
            <a:ext cx="383438" cy="307777"/>
          </a:xfrm>
          <a:prstGeom prst="rect">
            <a:avLst/>
          </a:prstGeom>
          <a:noFill/>
        </p:spPr>
        <p:txBody>
          <a:bodyPr wrap="none" rtlCol="0">
            <a:spAutoFit/>
          </a:bodyPr>
          <a:lstStyle/>
          <a:p>
            <a:r>
              <a:rPr lang="ru-RU" sz="1400" dirty="0" smtClean="0">
                <a:solidFill>
                  <a:schemeClr val="accent1">
                    <a:lumMod val="75000"/>
                  </a:schemeClr>
                </a:solidFill>
                <a:latin typeface="Arial" pitchFamily="34" charset="0"/>
                <a:cs typeface="Arial" pitchFamily="34" charset="0"/>
              </a:rPr>
              <a:t>26</a:t>
            </a:r>
            <a:endParaRPr lang="ru-RU" sz="1400" dirty="0">
              <a:solidFill>
                <a:schemeClr val="accent1">
                  <a:lumMod val="75000"/>
                </a:schemeClr>
              </a:solidFill>
              <a:latin typeface="Arial" pitchFamily="34" charset="0"/>
              <a:cs typeface="Arial" pitchFamily="34" charset="0"/>
            </a:endParaRPr>
          </a:p>
        </p:txBody>
      </p:sp>
      <p:sp>
        <p:nvSpPr>
          <p:cNvPr id="7" name="TextBox 6"/>
          <p:cNvSpPr txBox="1"/>
          <p:nvPr/>
        </p:nvSpPr>
        <p:spPr>
          <a:xfrm>
            <a:off x="434344" y="85582"/>
            <a:ext cx="2564007" cy="453970"/>
          </a:xfrm>
          <a:prstGeom prst="rect">
            <a:avLst/>
          </a:prstGeom>
          <a:noFill/>
        </p:spPr>
        <p:txBody>
          <a:bodyPr wrap="square" rtlCol="0">
            <a:spAutoFit/>
          </a:bodyPr>
          <a:lstStyle/>
          <a:p>
            <a:pPr>
              <a:spcAft>
                <a:spcPts val="300"/>
              </a:spcAft>
            </a:pPr>
            <a:r>
              <a:rPr lang="ru-RU" sz="700" b="1" dirty="0" smtClean="0">
                <a:solidFill>
                  <a:schemeClr val="accent1">
                    <a:lumMod val="75000"/>
                  </a:schemeClr>
                </a:solidFill>
                <a:latin typeface="Arial" pitchFamily="34" charset="0"/>
                <a:cs typeface="Arial" pitchFamily="34" charset="0"/>
              </a:rPr>
              <a:t>ИШ ЖӨНҮНДӨ ЖЫЛДЫК ОТЧЕТ – 2017</a:t>
            </a:r>
          </a:p>
          <a:p>
            <a:r>
              <a:rPr lang="ru-RU" sz="700" dirty="0">
                <a:solidFill>
                  <a:schemeClr val="accent1">
                    <a:lumMod val="75000"/>
                  </a:schemeClr>
                </a:solidFill>
                <a:latin typeface="Arial" pitchFamily="34" charset="0"/>
                <a:cs typeface="Arial" pitchFamily="34" charset="0"/>
              </a:rPr>
              <a:t>Кыргыз Республикасынын Өкмөтүнө караштуу </a:t>
            </a:r>
          </a:p>
          <a:p>
            <a:r>
              <a:rPr lang="ky-KG" sz="700" dirty="0">
                <a:solidFill>
                  <a:schemeClr val="accent1">
                    <a:lumMod val="75000"/>
                  </a:schemeClr>
                </a:solidFill>
                <a:latin typeface="Arial" pitchFamily="34" charset="0"/>
                <a:cs typeface="Arial" pitchFamily="34" charset="0"/>
              </a:rPr>
              <a:t>Финансылык </a:t>
            </a:r>
            <a:r>
              <a:rPr lang="ky-KG" sz="700" dirty="0" smtClean="0">
                <a:solidFill>
                  <a:schemeClr val="accent1">
                    <a:lumMod val="75000"/>
                  </a:schemeClr>
                </a:solidFill>
                <a:latin typeface="Arial" pitchFamily="34" charset="0"/>
                <a:cs typeface="Arial" pitchFamily="34" charset="0"/>
              </a:rPr>
              <a:t>чалгындоо </a:t>
            </a:r>
            <a:r>
              <a:rPr lang="ky-KG" sz="700" dirty="0">
                <a:solidFill>
                  <a:schemeClr val="accent1">
                    <a:lumMod val="75000"/>
                  </a:schemeClr>
                </a:solidFill>
                <a:latin typeface="Arial" pitchFamily="34" charset="0"/>
                <a:cs typeface="Arial" pitchFamily="34" charset="0"/>
              </a:rPr>
              <a:t>мамлекеттик </a:t>
            </a:r>
            <a:r>
              <a:rPr lang="ky-KG" sz="700" dirty="0" smtClean="0">
                <a:solidFill>
                  <a:schemeClr val="accent1">
                    <a:lumMod val="75000"/>
                  </a:schemeClr>
                </a:solidFill>
                <a:latin typeface="Arial" pitchFamily="34" charset="0"/>
                <a:cs typeface="Arial" pitchFamily="34" charset="0"/>
              </a:rPr>
              <a:t>кызматы</a:t>
            </a:r>
            <a:endParaRPr lang="ru-RU" sz="700" dirty="0">
              <a:solidFill>
                <a:schemeClr val="accent1">
                  <a:lumMod val="75000"/>
                </a:schemeClr>
              </a:solidFill>
              <a:latin typeface="Arial" pitchFamily="34" charset="0"/>
              <a:cs typeface="Arial" pitchFamily="34" charset="0"/>
            </a:endParaRP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5119" y="107504"/>
            <a:ext cx="360938" cy="360040"/>
          </a:xfrm>
          <a:prstGeom prst="rect">
            <a:avLst/>
          </a:prstGeom>
        </p:spPr>
      </p:pic>
      <p:sp>
        <p:nvSpPr>
          <p:cNvPr id="11" name="Прямоугольник 10"/>
          <p:cNvSpPr/>
          <p:nvPr/>
        </p:nvSpPr>
        <p:spPr>
          <a:xfrm>
            <a:off x="275389" y="691982"/>
            <a:ext cx="6472592" cy="523220"/>
          </a:xfrm>
          <a:prstGeom prst="rect">
            <a:avLst/>
          </a:prstGeom>
        </p:spPr>
        <p:txBody>
          <a:bodyPr wrap="square">
            <a:spAutoFit/>
          </a:bodyPr>
          <a:lstStyle/>
          <a:p>
            <a:pPr algn="just">
              <a:spcBef>
                <a:spcPts val="600"/>
              </a:spcBef>
            </a:pPr>
            <a:r>
              <a:rPr lang="ru-RU" sz="1400" b="1" dirty="0" smtClean="0">
                <a:solidFill>
                  <a:schemeClr val="tx1">
                    <a:lumMod val="65000"/>
                    <a:lumOff val="35000"/>
                  </a:schemeClr>
                </a:solidFill>
                <a:latin typeface="Arial Narrow" pitchFamily="34" charset="0"/>
                <a:cs typeface="Arial" pitchFamily="34" charset="0"/>
              </a:rPr>
              <a:t>КМШга катышуучу өлкөлөрдүн финансылык чалгындоо бөлүмдөрүнүн жетекчилер кеңешинин алкагындагы ишмердүүлүк</a:t>
            </a:r>
            <a:endParaRPr lang="ru-RU" sz="1400" b="1" dirty="0">
              <a:solidFill>
                <a:schemeClr val="tx1">
                  <a:lumMod val="65000"/>
                  <a:lumOff val="35000"/>
                </a:schemeClr>
              </a:solidFill>
              <a:latin typeface="Arial Narrow" pitchFamily="34" charset="0"/>
              <a:cs typeface="Arial" pitchFamily="34" charset="0"/>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6" y="1331640"/>
            <a:ext cx="6858000" cy="2379816"/>
          </a:xfrm>
          <a:prstGeom prst="rect">
            <a:avLst/>
          </a:prstGeom>
        </p:spPr>
      </p:pic>
      <p:sp>
        <p:nvSpPr>
          <p:cNvPr id="3" name="Прямоугольник 2"/>
          <p:cNvSpPr/>
          <p:nvPr/>
        </p:nvSpPr>
        <p:spPr>
          <a:xfrm>
            <a:off x="275389" y="3761668"/>
            <a:ext cx="6404483" cy="5381473"/>
          </a:xfrm>
          <a:prstGeom prst="rect">
            <a:avLst/>
          </a:prstGeom>
        </p:spPr>
        <p:txBody>
          <a:bodyPr wrap="square">
            <a:spAutoFit/>
          </a:bodyPr>
          <a:lstStyle/>
          <a:p>
            <a:pPr algn="just">
              <a:lnSpc>
                <a:spcPct val="115000"/>
              </a:lnSpc>
              <a:spcBef>
                <a:spcPts val="300"/>
              </a:spcBef>
              <a:spcAft>
                <a:spcPts val="300"/>
              </a:spcAft>
            </a:pPr>
            <a:r>
              <a:rPr lang="ru-RU" sz="1200" b="1" dirty="0" smtClean="0">
                <a:solidFill>
                  <a:schemeClr val="accent1">
                    <a:lumMod val="50000"/>
                  </a:schemeClr>
                </a:solidFill>
                <a:latin typeface="Arial Narrow" pitchFamily="34" charset="0"/>
                <a:ea typeface="Times New Roman" panose="02020603050405020304" pitchFamily="18" charset="0"/>
                <a:cs typeface="Arial" panose="020B0604020202020204" pitchFamily="34" charset="0"/>
              </a:rPr>
              <a:t>2017-жылдын 24-майында Бишкек шаарында </a:t>
            </a:r>
            <a:r>
              <a:rPr lang="ru-RU" sz="1200" b="1" dirty="0">
                <a:solidFill>
                  <a:schemeClr val="accent1">
                    <a:lumMod val="50000"/>
                  </a:schemeClr>
                </a:solidFill>
                <a:latin typeface="Arial Narrow" pitchFamily="34" charset="0"/>
                <a:ea typeface="Times New Roman" panose="02020603050405020304" pitchFamily="18" charset="0"/>
                <a:cs typeface="Arial" panose="020B0604020202020204" pitchFamily="34" charset="0"/>
              </a:rPr>
              <a:t>(</a:t>
            </a:r>
            <a:r>
              <a:rPr lang="ru-RU" sz="1200" b="1" dirty="0" smtClean="0">
                <a:solidFill>
                  <a:schemeClr val="accent1">
                    <a:lumMod val="50000"/>
                  </a:schemeClr>
                </a:solidFill>
                <a:latin typeface="Arial Narrow" pitchFamily="34" charset="0"/>
                <a:ea typeface="Times New Roman" panose="02020603050405020304" pitchFamily="18" charset="0"/>
                <a:cs typeface="Arial" panose="020B0604020202020204" pitchFamily="34" charset="0"/>
              </a:rPr>
              <a:t>Кыргыз Республикасы) </a:t>
            </a:r>
            <a:r>
              <a:rPr lang="ru-RU" sz="1200" dirty="0" smtClean="0">
                <a:latin typeface="Arial Narrow" pitchFamily="34" charset="0"/>
                <a:ea typeface="Times New Roman" panose="02020603050405020304" pitchFamily="18" charset="0"/>
                <a:cs typeface="Arial" panose="020B0604020202020204" pitchFamily="34" charset="0"/>
              </a:rPr>
              <a:t>Көз карандысыз Мамлекеттердин Шериктештигине катышуучу мамлекеттердин </a:t>
            </a:r>
            <a:r>
              <a:rPr lang="ru-RU" sz="1200" b="1" dirty="0" smtClean="0">
                <a:solidFill>
                  <a:schemeClr val="accent1">
                    <a:lumMod val="50000"/>
                  </a:schemeClr>
                </a:solidFill>
                <a:latin typeface="Arial Narrow" pitchFamily="34" charset="0"/>
                <a:ea typeface="Times New Roman" panose="02020603050405020304" pitchFamily="18" charset="0"/>
                <a:cs typeface="Arial" panose="020B0604020202020204" pitchFamily="34" charset="0"/>
              </a:rPr>
              <a:t>Финансылык чалгындоо бөлүмдөрүнүн жетекчилер кеңешинин (ФЧБЖК) 9-жыйыны </a:t>
            </a:r>
            <a:r>
              <a:rPr lang="ru-RU" sz="1200" dirty="0" smtClean="0">
                <a:latin typeface="Arial Narrow" pitchFamily="34" charset="0"/>
                <a:ea typeface="Times New Roman" panose="02020603050405020304" pitchFamily="18" charset="0"/>
                <a:cs typeface="Arial" panose="020B0604020202020204" pitchFamily="34" charset="0"/>
              </a:rPr>
              <a:t>болуп өттү. </a:t>
            </a:r>
            <a:endParaRPr lang="ru-RU" sz="1200" dirty="0">
              <a:latin typeface="Arial Narrow" pitchFamily="34" charset="0"/>
              <a:ea typeface="Times New Roman" panose="02020603050405020304" pitchFamily="18" charset="0"/>
              <a:cs typeface="Arial" panose="020B0604020202020204" pitchFamily="34" charset="0"/>
            </a:endParaRPr>
          </a:p>
          <a:p>
            <a:pPr algn="just">
              <a:lnSpc>
                <a:spcPct val="115000"/>
              </a:lnSpc>
              <a:spcBef>
                <a:spcPts val="300"/>
              </a:spcBef>
              <a:spcAft>
                <a:spcPts val="300"/>
              </a:spcAft>
            </a:pPr>
            <a:r>
              <a:rPr lang="ru-RU" sz="1200" dirty="0" smtClean="0">
                <a:latin typeface="Arial Narrow" pitchFamily="34" charset="0"/>
                <a:ea typeface="Times New Roman" panose="02020603050405020304" pitchFamily="18" charset="0"/>
                <a:cs typeface="Arial" panose="020B0604020202020204" pitchFamily="34" charset="0"/>
              </a:rPr>
              <a:t>Тобокелдиктерди жана коркунучтарды баалоо боюнча жумушчу топтун ишинин </a:t>
            </a:r>
            <a:r>
              <a:rPr lang="ru-RU" sz="1200" dirty="0">
                <a:latin typeface="Arial Narrow" pitchFamily="34" charset="0"/>
                <a:ea typeface="Times New Roman" panose="02020603050405020304" pitchFamily="18" charset="0"/>
                <a:cs typeface="Arial" panose="020B0604020202020204" pitchFamily="34" charset="0"/>
              </a:rPr>
              <a:t>алкагында чек аралар аралык акча </a:t>
            </a:r>
            <a:r>
              <a:rPr lang="ru-RU" sz="1200" dirty="0" smtClean="0">
                <a:latin typeface="Arial Narrow" pitchFamily="34" charset="0"/>
                <a:ea typeface="Times New Roman" panose="02020603050405020304" pitchFamily="18" charset="0"/>
                <a:cs typeface="Arial" panose="020B0604020202020204" pitchFamily="34" charset="0"/>
              </a:rPr>
              <a:t>агымдарынан</a:t>
            </a:r>
            <a:r>
              <a:rPr lang="ru-RU" sz="1200" dirty="0">
                <a:latin typeface="Arial Narrow" pitchFamily="34" charset="0"/>
                <a:ea typeface="Times New Roman" panose="02020603050405020304" pitchFamily="18" charset="0"/>
                <a:cs typeface="Arial" panose="020B0604020202020204" pitchFamily="34" charset="0"/>
              </a:rPr>
              <a:t> КМШга катышуучу өлкөлөрдүн </a:t>
            </a:r>
            <a:r>
              <a:rPr lang="ru-RU" sz="1200" dirty="0" smtClean="0">
                <a:latin typeface="Arial Narrow" pitchFamily="34" charset="0"/>
                <a:ea typeface="Times New Roman" panose="02020603050405020304" pitchFamily="18" charset="0"/>
                <a:cs typeface="Arial" panose="020B0604020202020204" pitchFamily="34" charset="0"/>
              </a:rPr>
              <a:t>ичинен криминалдык кирешелерди кайра бөлүштүрүүнү жана легализациялоону камсыздоочу «универсалдуу адалдоочу аянтчалар» деп аталуучуга каражаттарды жиберүү менен байланышкан финансылык операциялардын жогорку тобокелдиктеги юрисдикцияларын аныктоого багытталган Россия Федерациясынын долбоору көрсөтүлдү. Катышуучу мамлекеттер үчүн жалпы көмүскө аянтчаларды аныктоого багытталган операциянын концепциясы колдоого алынды жана жактырылды. ФЧБЖКнын жыйынында каралган башка маселелердин арасында массалык кыргын салуучу куралды таратууну каржылоого каршы күрөшүү жаатында бирдиктүү мамилелерди иштеп чыгуу, ошондой эле электрондук төлөм системаларын жөнгө салуу маселелеринде аларды акчаларды адалдоо жана терроризмди каржылоо үчүн пайдалануусун алдын алуу да каралды.</a:t>
            </a:r>
          </a:p>
          <a:p>
            <a:pPr algn="just">
              <a:lnSpc>
                <a:spcPct val="115000"/>
              </a:lnSpc>
              <a:spcBef>
                <a:spcPts val="600"/>
              </a:spcBef>
              <a:spcAft>
                <a:spcPts val="300"/>
              </a:spcAft>
            </a:pPr>
            <a:r>
              <a:rPr lang="ru-RU" sz="1200" b="1" dirty="0" smtClean="0">
                <a:solidFill>
                  <a:schemeClr val="accent1">
                    <a:lumMod val="50000"/>
                  </a:schemeClr>
                </a:solidFill>
                <a:latin typeface="Arial Narrow" pitchFamily="34" charset="0"/>
                <a:ea typeface="Times New Roman" panose="02020603050405020304" pitchFamily="18" charset="0"/>
                <a:cs typeface="Arial" panose="020B0604020202020204" pitchFamily="34" charset="0"/>
              </a:rPr>
              <a:t>2017-жылдын 20-ноябрынан 22-ноябрына чейинки мезгилинде Москва шаарында (Россия Федерациясы), ФЧБЖКнын жумушчу топторунун жыйындары жана 10-жыйыны болуп өттү,</a:t>
            </a:r>
            <a:r>
              <a:rPr lang="ru-RU" sz="1200" dirty="0" smtClean="0">
                <a:latin typeface="Arial Narrow" pitchFamily="34" charset="0"/>
                <a:ea typeface="Times New Roman" panose="02020603050405020304" pitchFamily="18" charset="0"/>
                <a:cs typeface="Arial" panose="020B0604020202020204" pitchFamily="34" charset="0"/>
              </a:rPr>
              <a:t> анын жүрүшүндө кирешелерди адалдоого жана терроризмди каржылоого каршы күрөшүү чөйрөсүндөгү тобокелдиктерди азайтуу, 2019-2023-жылдарга кылмыштуулукка каршы күрөшүүнүн биргелешкен чараларынын мамлекеттер аралык программасы, ККЛ/ТЭИК үчүн аларды пайдаланууну алдын алуу максатында электрондук төлөм системаларын жөнгө салуу үчүн сунуштамаларды иштеп чыгуу  актуалдуу маселелери каралды. Мындан тышкары, массалык кыргын салуучу куралды таратууну каржылоого каршы күрөшүү багытында бирдиктүү мамилелер керектиги жана КМШга катышуучу мамлекеттердин финансылык чалгындоо бөлүмдөрүнүн ортосунда маалымат алмашуу практикасы көйгөйлөрү козголду.</a:t>
            </a:r>
          </a:p>
        </p:txBody>
      </p:sp>
    </p:spTree>
    <p:extLst>
      <p:ext uri="{BB962C8B-B14F-4D97-AF65-F5344CB8AC3E}">
        <p14:creationId xmlns:p14="http://schemas.microsoft.com/office/powerpoint/2010/main" val="20699142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67025" y="1042642"/>
            <a:ext cx="6375300" cy="710644"/>
          </a:xfrm>
          <a:prstGeom prst="rect">
            <a:avLst/>
          </a:prstGeom>
        </p:spPr>
        <p:txBody>
          <a:bodyPr wrap="square">
            <a:spAutoFit/>
          </a:bodyPr>
          <a:lstStyle/>
          <a:p>
            <a:pPr algn="just">
              <a:lnSpc>
                <a:spcPct val="115000"/>
              </a:lnSpc>
              <a:spcAft>
                <a:spcPts val="0"/>
              </a:spcAft>
            </a:pPr>
            <a:r>
              <a:rPr lang="ru-RU" sz="1200" dirty="0" smtClean="0">
                <a:latin typeface="Arial Narrow" pitchFamily="34" charset="0"/>
                <a:ea typeface="Calibri" panose="020F0502020204030204" pitchFamily="34" charset="0"/>
                <a:cs typeface="Arial" panose="020B0604020202020204" pitchFamily="34" charset="0"/>
              </a:rPr>
              <a:t>Кылмыштуу кирешелерди легализациялоого (адалдоого) жана террористтик же экстремисттик ишти каржылоого каршы аракеттенүү чөйрөсүндө өз ара аракеттенүүнү жүзөгө ашыруу максатында төмөнкү меморандумдарга/макулдашууларга кол коюлду:</a:t>
            </a:r>
            <a:endParaRPr lang="ru-RU" sz="1100" dirty="0">
              <a:effectLst/>
              <a:latin typeface="Arial Narrow" pitchFamily="34" charset="0"/>
              <a:ea typeface="Calibri" panose="020F0502020204030204" pitchFamily="34" charset="0"/>
              <a:cs typeface="Arial" panose="020B0604020202020204"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075136847"/>
              </p:ext>
            </p:extLst>
          </p:nvPr>
        </p:nvGraphicFramePr>
        <p:xfrm>
          <a:off x="359047" y="1895320"/>
          <a:ext cx="6246623" cy="4576326"/>
        </p:xfrm>
        <a:graphic>
          <a:graphicData uri="http://schemas.openxmlformats.org/drawingml/2006/table">
            <a:tbl>
              <a:tblPr/>
              <a:tblGrid>
                <a:gridCol w="845407">
                  <a:extLst>
                    <a:ext uri="{9D8B030D-6E8A-4147-A177-3AD203B41FA5}">
                      <a16:colId xmlns:a16="http://schemas.microsoft.com/office/drawing/2014/main" val="1767237686"/>
                    </a:ext>
                  </a:extLst>
                </a:gridCol>
                <a:gridCol w="962825">
                  <a:extLst>
                    <a:ext uri="{9D8B030D-6E8A-4147-A177-3AD203B41FA5}">
                      <a16:colId xmlns:a16="http://schemas.microsoft.com/office/drawing/2014/main" val="4292018944"/>
                    </a:ext>
                  </a:extLst>
                </a:gridCol>
                <a:gridCol w="962825">
                  <a:extLst>
                    <a:ext uri="{9D8B030D-6E8A-4147-A177-3AD203B41FA5}">
                      <a16:colId xmlns:a16="http://schemas.microsoft.com/office/drawing/2014/main" val="2447107362"/>
                    </a:ext>
                  </a:extLst>
                </a:gridCol>
                <a:gridCol w="1679074">
                  <a:extLst>
                    <a:ext uri="{9D8B030D-6E8A-4147-A177-3AD203B41FA5}">
                      <a16:colId xmlns:a16="http://schemas.microsoft.com/office/drawing/2014/main" val="1280903619"/>
                    </a:ext>
                  </a:extLst>
                </a:gridCol>
                <a:gridCol w="1796492">
                  <a:extLst>
                    <a:ext uri="{9D8B030D-6E8A-4147-A177-3AD203B41FA5}">
                      <a16:colId xmlns:a16="http://schemas.microsoft.com/office/drawing/2014/main" val="3655544378"/>
                    </a:ext>
                  </a:extLst>
                </a:gridCol>
              </a:tblGrid>
              <a:tr h="301002">
                <a:tc>
                  <a:txBody>
                    <a:bodyPr/>
                    <a:lstStyle/>
                    <a:p>
                      <a:pPr algn="ctr" fontAlgn="t"/>
                      <a:r>
                        <a:rPr lang="ru-RU" sz="1100" b="1" i="0" u="none" strike="noStrike" dirty="0" smtClean="0">
                          <a:solidFill>
                            <a:schemeClr val="tx1">
                              <a:lumMod val="85000"/>
                              <a:lumOff val="15000"/>
                            </a:schemeClr>
                          </a:solidFill>
                          <a:effectLst/>
                          <a:latin typeface="Arial Narrow" pitchFamily="34" charset="0"/>
                        </a:rPr>
                        <a:t>Датасы</a:t>
                      </a:r>
                      <a:endParaRPr lang="ru-RU" sz="1100" b="1" i="0" u="none" strike="noStrike" dirty="0">
                        <a:solidFill>
                          <a:schemeClr val="tx1">
                            <a:lumMod val="85000"/>
                            <a:lumOff val="15000"/>
                          </a:schemeClr>
                        </a:solidFill>
                        <a:effectLst/>
                        <a:latin typeface="Arial Narrow" pitchFamily="34" charset="0"/>
                      </a:endParaRPr>
                    </a:p>
                  </a:txBody>
                  <a:tcPr marL="8701" marR="8701" marT="8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ru-RU" sz="1100" b="1" i="0" u="none" strike="noStrike" dirty="0" smtClean="0">
                          <a:solidFill>
                            <a:schemeClr val="tx1">
                              <a:lumMod val="85000"/>
                              <a:lumOff val="15000"/>
                            </a:schemeClr>
                          </a:solidFill>
                          <a:effectLst/>
                          <a:latin typeface="Arial Narrow" pitchFamily="34" charset="0"/>
                        </a:rPr>
                        <a:t>Жери</a:t>
                      </a:r>
                      <a:endParaRPr lang="ru-RU" sz="1100" b="1" i="0" u="none" strike="noStrike" dirty="0">
                        <a:solidFill>
                          <a:schemeClr val="tx1">
                            <a:lumMod val="85000"/>
                            <a:lumOff val="15000"/>
                          </a:schemeClr>
                        </a:solidFill>
                        <a:effectLst/>
                        <a:latin typeface="Arial Narrow" pitchFamily="34" charset="0"/>
                      </a:endParaRPr>
                    </a:p>
                  </a:txBody>
                  <a:tcPr marL="8701" marR="8701" marT="8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ru-RU" sz="1100" b="1" i="0" u="none" strike="noStrike" dirty="0" smtClean="0">
                          <a:solidFill>
                            <a:schemeClr val="tx1">
                              <a:lumMod val="85000"/>
                              <a:lumOff val="15000"/>
                            </a:schemeClr>
                          </a:solidFill>
                          <a:effectLst/>
                          <a:latin typeface="Arial Narrow" pitchFamily="34" charset="0"/>
                        </a:rPr>
                        <a:t>Иш-чара</a:t>
                      </a:r>
                      <a:endParaRPr lang="ru-RU" sz="1100" b="1" i="0" u="none" strike="noStrike" dirty="0">
                        <a:solidFill>
                          <a:schemeClr val="tx1">
                            <a:lumMod val="85000"/>
                            <a:lumOff val="15000"/>
                          </a:schemeClr>
                        </a:solidFill>
                        <a:effectLst/>
                        <a:latin typeface="Arial Narrow" pitchFamily="34" charset="0"/>
                      </a:endParaRPr>
                    </a:p>
                  </a:txBody>
                  <a:tcPr marL="8701" marR="8701" marT="8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ru-RU" sz="1100" b="1" i="0" u="none" strike="noStrike" dirty="0" smtClean="0">
                          <a:solidFill>
                            <a:schemeClr val="tx1">
                              <a:lumMod val="85000"/>
                              <a:lumOff val="15000"/>
                            </a:schemeClr>
                          </a:solidFill>
                          <a:effectLst/>
                          <a:latin typeface="Arial Narrow" pitchFamily="34" charset="0"/>
                        </a:rPr>
                        <a:t>Предмети</a:t>
                      </a:r>
                      <a:endParaRPr lang="ru-RU" sz="1100" b="1" i="0" u="none" strike="noStrike" dirty="0">
                        <a:solidFill>
                          <a:schemeClr val="tx1">
                            <a:lumMod val="85000"/>
                            <a:lumOff val="15000"/>
                          </a:schemeClr>
                        </a:solidFill>
                        <a:effectLst/>
                        <a:latin typeface="Arial Narrow" pitchFamily="34" charset="0"/>
                      </a:endParaRPr>
                    </a:p>
                  </a:txBody>
                  <a:tcPr marL="8701" marR="8701" marT="8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ru-RU" sz="1100" b="1" i="0" u="none" strike="noStrike" dirty="0" smtClean="0">
                          <a:solidFill>
                            <a:schemeClr val="tx1">
                              <a:lumMod val="85000"/>
                              <a:lumOff val="15000"/>
                            </a:schemeClr>
                          </a:solidFill>
                          <a:effectLst/>
                          <a:latin typeface="Arial Narrow" pitchFamily="34" charset="0"/>
                        </a:rPr>
                        <a:t>Чет мамлекеттин</a:t>
                      </a:r>
                      <a:r>
                        <a:rPr lang="ru-RU" sz="1100" b="1" i="0" u="none" strike="noStrike" baseline="0" dirty="0" smtClean="0">
                          <a:solidFill>
                            <a:schemeClr val="tx1">
                              <a:lumMod val="85000"/>
                              <a:lumOff val="15000"/>
                            </a:schemeClr>
                          </a:solidFill>
                          <a:effectLst/>
                          <a:latin typeface="Arial Narrow" pitchFamily="34" charset="0"/>
                        </a:rPr>
                        <a:t> ФЧБсы</a:t>
                      </a:r>
                      <a:endParaRPr lang="ru-RU" sz="1100" b="1" i="0" u="none" strike="noStrike" dirty="0">
                        <a:solidFill>
                          <a:schemeClr val="tx1">
                            <a:lumMod val="85000"/>
                            <a:lumOff val="15000"/>
                          </a:schemeClr>
                        </a:solidFill>
                        <a:effectLst/>
                        <a:latin typeface="Arial Narrow" pitchFamily="34" charset="0"/>
                      </a:endParaRPr>
                    </a:p>
                  </a:txBody>
                  <a:tcPr marL="8701" marR="8701" marT="8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650119978"/>
                  </a:ext>
                </a:extLst>
              </a:tr>
              <a:tr h="618432">
                <a:tc>
                  <a:txBody>
                    <a:bodyPr/>
                    <a:lstStyle/>
                    <a:p>
                      <a:pPr algn="l" fontAlgn="t"/>
                      <a:r>
                        <a:rPr lang="ru-RU" sz="1100" b="1" i="0" u="none" strike="noStrike" dirty="0" smtClean="0">
                          <a:solidFill>
                            <a:schemeClr val="tx1">
                              <a:lumMod val="85000"/>
                              <a:lumOff val="15000"/>
                            </a:schemeClr>
                          </a:solidFill>
                          <a:effectLst/>
                          <a:latin typeface="Arial Narrow" pitchFamily="34" charset="0"/>
                        </a:rPr>
                        <a:t>31-январда</a:t>
                      </a:r>
                      <a:endParaRPr lang="ru-RU" sz="1100" b="1" i="0" u="none" strike="noStrike" dirty="0">
                        <a:solidFill>
                          <a:schemeClr val="tx1">
                            <a:lumMod val="85000"/>
                            <a:lumOff val="15000"/>
                          </a:schemeClr>
                        </a:solidFill>
                        <a:effectLst/>
                        <a:latin typeface="Arial Narrow" pitchFamily="34" charset="0"/>
                      </a:endParaRPr>
                    </a:p>
                  </a:txBody>
                  <a:tcPr marL="8701" marR="8701" marT="8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100" b="1" i="0" u="none" strike="noStrike" dirty="0">
                          <a:solidFill>
                            <a:schemeClr val="tx1">
                              <a:lumMod val="85000"/>
                              <a:lumOff val="15000"/>
                            </a:schemeClr>
                          </a:solidFill>
                          <a:effectLst/>
                          <a:latin typeface="Arial Narrow" pitchFamily="34" charset="0"/>
                        </a:rPr>
                        <a:t>Катар, Доха</a:t>
                      </a:r>
                    </a:p>
                  </a:txBody>
                  <a:tcPr marL="8701" marR="8701" marT="8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100" b="0" i="0" u="none" strike="noStrike" dirty="0" smtClean="0">
                          <a:solidFill>
                            <a:schemeClr val="tx1">
                              <a:lumMod val="85000"/>
                              <a:lumOff val="15000"/>
                            </a:schemeClr>
                          </a:solidFill>
                          <a:effectLst/>
                          <a:latin typeface="Arial Narrow" pitchFamily="34" charset="0"/>
                        </a:rPr>
                        <a:t>Эгмонт тобунун Пленардык жыйыны</a:t>
                      </a:r>
                      <a:endParaRPr lang="ru-RU" sz="1100" b="0" i="0" u="none" strike="noStrike" dirty="0">
                        <a:solidFill>
                          <a:schemeClr val="tx1">
                            <a:lumMod val="85000"/>
                            <a:lumOff val="15000"/>
                          </a:schemeClr>
                        </a:solidFill>
                        <a:effectLst/>
                        <a:latin typeface="Arial Narrow" pitchFamily="34" charset="0"/>
                      </a:endParaRPr>
                    </a:p>
                  </a:txBody>
                  <a:tcPr marL="8701" marR="8701" marT="8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100" b="0" i="0" u="none" strike="noStrike" dirty="0" smtClean="0">
                          <a:solidFill>
                            <a:schemeClr val="tx1">
                              <a:lumMod val="85000"/>
                              <a:lumOff val="15000"/>
                            </a:schemeClr>
                          </a:solidFill>
                          <a:effectLst/>
                          <a:latin typeface="Arial Narrow" pitchFamily="34" charset="0"/>
                        </a:rPr>
                        <a:t>Өз ара түшүнүшүү жана кызматташуу жөнүндө меморандум</a:t>
                      </a:r>
                      <a:endParaRPr lang="ru-RU" sz="1100" b="0" i="0" u="none" strike="noStrike" dirty="0">
                        <a:solidFill>
                          <a:schemeClr val="tx1">
                            <a:lumMod val="85000"/>
                            <a:lumOff val="15000"/>
                          </a:schemeClr>
                        </a:solidFill>
                        <a:effectLst/>
                        <a:latin typeface="Arial Narrow" pitchFamily="34" charset="0"/>
                      </a:endParaRPr>
                    </a:p>
                  </a:txBody>
                  <a:tcPr marL="8701" marR="8701" marT="8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100" b="0" i="0" u="none" strike="noStrike" dirty="0" smtClean="0">
                          <a:solidFill>
                            <a:schemeClr val="tx1">
                              <a:lumMod val="85000"/>
                              <a:lumOff val="15000"/>
                            </a:schemeClr>
                          </a:solidFill>
                          <a:effectLst/>
                          <a:latin typeface="Arial Narrow" pitchFamily="34" charset="0"/>
                        </a:rPr>
                        <a:t>Панама Республикасынын</a:t>
                      </a:r>
                      <a:r>
                        <a:rPr lang="ru-RU" sz="1100" b="0" i="0" u="none" strike="noStrike" baseline="0" dirty="0" smtClean="0">
                          <a:solidFill>
                            <a:schemeClr val="tx1">
                              <a:lumMod val="85000"/>
                              <a:lumOff val="15000"/>
                            </a:schemeClr>
                          </a:solidFill>
                          <a:effectLst/>
                          <a:latin typeface="Arial Narrow" pitchFamily="34" charset="0"/>
                        </a:rPr>
                        <a:t> Президентине караштуу Министрликтин Финансылык талдоо бөлүмү</a:t>
                      </a:r>
                      <a:r>
                        <a:rPr lang="ru-RU" sz="1100" b="0" i="0" u="none" strike="noStrike" dirty="0" smtClean="0">
                          <a:solidFill>
                            <a:schemeClr val="tx1">
                              <a:lumMod val="85000"/>
                              <a:lumOff val="15000"/>
                            </a:schemeClr>
                          </a:solidFill>
                          <a:effectLst/>
                          <a:latin typeface="Arial Narrow" pitchFamily="34" charset="0"/>
                        </a:rPr>
                        <a:t> </a:t>
                      </a:r>
                      <a:endParaRPr lang="ru-RU" sz="1100" b="0" i="0" u="none" strike="noStrike" dirty="0">
                        <a:solidFill>
                          <a:schemeClr val="tx1">
                            <a:lumMod val="85000"/>
                            <a:lumOff val="15000"/>
                          </a:schemeClr>
                        </a:solidFill>
                        <a:effectLst/>
                        <a:latin typeface="Arial Narrow" pitchFamily="34" charset="0"/>
                      </a:endParaRPr>
                    </a:p>
                  </a:txBody>
                  <a:tcPr marL="8701" marR="8701" marT="8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5572485"/>
                  </a:ext>
                </a:extLst>
              </a:tr>
              <a:tr h="720080">
                <a:tc>
                  <a:txBody>
                    <a:bodyPr/>
                    <a:lstStyle/>
                    <a:p>
                      <a:pPr algn="l" fontAlgn="t"/>
                      <a:r>
                        <a:rPr lang="ru-RU" sz="1100" b="1" i="0" u="none" strike="noStrike" dirty="0" smtClean="0">
                          <a:solidFill>
                            <a:schemeClr val="tx1">
                              <a:lumMod val="85000"/>
                              <a:lumOff val="15000"/>
                            </a:schemeClr>
                          </a:solidFill>
                          <a:effectLst/>
                          <a:latin typeface="Arial Narrow" pitchFamily="34" charset="0"/>
                        </a:rPr>
                        <a:t>21-февралда</a:t>
                      </a:r>
                      <a:endParaRPr lang="ru-RU" sz="1100" b="1" i="0" u="none" strike="noStrike" dirty="0">
                        <a:solidFill>
                          <a:schemeClr val="tx1">
                            <a:lumMod val="85000"/>
                            <a:lumOff val="15000"/>
                          </a:schemeClr>
                        </a:solidFill>
                        <a:effectLst/>
                        <a:latin typeface="Arial Narrow" pitchFamily="34" charset="0"/>
                      </a:endParaRPr>
                    </a:p>
                  </a:txBody>
                  <a:tcPr marL="8701" marR="8701" marT="8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100" b="1" i="0" u="none" strike="noStrike" dirty="0">
                          <a:solidFill>
                            <a:schemeClr val="tx1">
                              <a:lumMod val="85000"/>
                              <a:lumOff val="15000"/>
                            </a:schemeClr>
                          </a:solidFill>
                          <a:effectLst/>
                          <a:latin typeface="Arial Narrow" pitchFamily="34" charset="0"/>
                        </a:rPr>
                        <a:t>Франция, Париж</a:t>
                      </a:r>
                    </a:p>
                  </a:txBody>
                  <a:tcPr marL="8701" marR="8701" marT="8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100" b="0" i="0" u="none" strike="noStrike" dirty="0" smtClean="0">
                          <a:solidFill>
                            <a:schemeClr val="tx1">
                              <a:lumMod val="85000"/>
                              <a:lumOff val="15000"/>
                            </a:schemeClr>
                          </a:solidFill>
                          <a:effectLst/>
                          <a:latin typeface="Arial Narrow" pitchFamily="34" charset="0"/>
                        </a:rPr>
                        <a:t>ФАТФтын Пленардык жыйыны</a:t>
                      </a:r>
                      <a:endParaRPr lang="ru-RU" sz="1100" b="0" i="0" u="none" strike="noStrike" dirty="0">
                        <a:solidFill>
                          <a:schemeClr val="tx1">
                            <a:lumMod val="85000"/>
                            <a:lumOff val="15000"/>
                          </a:schemeClr>
                        </a:solidFill>
                        <a:effectLst/>
                        <a:latin typeface="Arial Narrow" pitchFamily="34" charset="0"/>
                      </a:endParaRPr>
                    </a:p>
                  </a:txBody>
                  <a:tcPr marL="8701" marR="8701" marT="8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100" b="0" i="0" u="none" strike="noStrike" dirty="0" smtClean="0">
                          <a:solidFill>
                            <a:schemeClr val="tx1">
                              <a:lumMod val="85000"/>
                              <a:lumOff val="15000"/>
                            </a:schemeClr>
                          </a:solidFill>
                          <a:effectLst/>
                          <a:latin typeface="Arial Narrow" pitchFamily="34" charset="0"/>
                        </a:rPr>
                        <a:t>Өз ара түшүнүшүү жана кызматташуу жөнүндө меморандум</a:t>
                      </a:r>
                    </a:p>
                  </a:txBody>
                  <a:tcPr marL="8701" marR="8701" marT="8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100" b="0" i="0" u="none" strike="noStrike" dirty="0" smtClean="0">
                          <a:solidFill>
                            <a:schemeClr val="tx1">
                              <a:lumMod val="85000"/>
                              <a:lumOff val="15000"/>
                            </a:schemeClr>
                          </a:solidFill>
                          <a:effectLst/>
                          <a:latin typeface="Arial Narrow" pitchFamily="34" charset="0"/>
                        </a:rPr>
                        <a:t>Израиль мамлекетинин Акчаларды адалдоону жана терроризмди каржылоону алдын алуу боюнча ведомствосу</a:t>
                      </a:r>
                      <a:endParaRPr lang="ru-RU" sz="1100" b="0" i="0" u="none" strike="noStrike" dirty="0">
                        <a:solidFill>
                          <a:schemeClr val="tx1">
                            <a:lumMod val="85000"/>
                            <a:lumOff val="15000"/>
                          </a:schemeClr>
                        </a:solidFill>
                        <a:effectLst/>
                        <a:latin typeface="Arial Narrow" pitchFamily="34" charset="0"/>
                      </a:endParaRPr>
                    </a:p>
                  </a:txBody>
                  <a:tcPr marL="8701" marR="8701" marT="8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2611021"/>
                  </a:ext>
                </a:extLst>
              </a:tr>
              <a:tr h="1429760">
                <a:tc>
                  <a:txBody>
                    <a:bodyPr/>
                    <a:lstStyle/>
                    <a:p>
                      <a:pPr algn="l" fontAlgn="t"/>
                      <a:r>
                        <a:rPr lang="ru-RU" sz="1100" b="1" i="0" u="none" strike="noStrike" dirty="0" smtClean="0">
                          <a:solidFill>
                            <a:schemeClr val="tx1">
                              <a:lumMod val="85000"/>
                              <a:lumOff val="15000"/>
                            </a:schemeClr>
                          </a:solidFill>
                          <a:effectLst/>
                          <a:latin typeface="Arial Narrow" pitchFamily="34" charset="0"/>
                        </a:rPr>
                        <a:t>20-июнда</a:t>
                      </a:r>
                      <a:endParaRPr lang="ru-RU" sz="1100" b="1" i="0" u="none" strike="noStrike" dirty="0">
                        <a:solidFill>
                          <a:schemeClr val="tx1">
                            <a:lumMod val="85000"/>
                            <a:lumOff val="15000"/>
                          </a:schemeClr>
                        </a:solidFill>
                        <a:effectLst/>
                        <a:latin typeface="Arial Narrow" pitchFamily="34" charset="0"/>
                      </a:endParaRPr>
                    </a:p>
                  </a:txBody>
                  <a:tcPr marL="8701" marR="8701" marT="8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100" b="1" i="0" u="none" strike="noStrike" dirty="0" smtClean="0">
                          <a:solidFill>
                            <a:schemeClr val="tx1">
                              <a:lumMod val="85000"/>
                              <a:lumOff val="15000"/>
                            </a:schemeClr>
                          </a:solidFill>
                          <a:effectLst/>
                          <a:latin typeface="Arial Narrow" pitchFamily="34" charset="0"/>
                        </a:rPr>
                        <a:t>Россия Федерациясы, </a:t>
                      </a:r>
                      <a:r>
                        <a:rPr lang="ru-RU" sz="1100" b="1" i="0" u="none" strike="noStrike" dirty="0">
                          <a:solidFill>
                            <a:schemeClr val="tx1">
                              <a:lumMod val="85000"/>
                              <a:lumOff val="15000"/>
                            </a:schemeClr>
                          </a:solidFill>
                          <a:effectLst/>
                          <a:latin typeface="Arial Narrow" pitchFamily="34" charset="0"/>
                        </a:rPr>
                        <a:t>Москва</a:t>
                      </a:r>
                    </a:p>
                  </a:txBody>
                  <a:tcPr marL="8701" marR="8701" marT="8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100" b="0" i="0" u="none" strike="noStrike" dirty="0" smtClean="0">
                          <a:solidFill>
                            <a:schemeClr val="tx1">
                              <a:lumMod val="85000"/>
                              <a:lumOff val="15000"/>
                            </a:schemeClr>
                          </a:solidFill>
                          <a:effectLst/>
                          <a:latin typeface="Arial Narrow" pitchFamily="34" charset="0"/>
                        </a:rPr>
                        <a:t>Кыргыз Республикасынын Президенти А.Атамбаевдин Россия Федерациясына болгон</a:t>
                      </a:r>
                      <a:r>
                        <a:rPr lang="ru-RU" sz="1100" b="0" i="0" u="none" strike="noStrike" baseline="0" dirty="0" smtClean="0">
                          <a:solidFill>
                            <a:schemeClr val="tx1">
                              <a:lumMod val="85000"/>
                              <a:lumOff val="15000"/>
                            </a:schemeClr>
                          </a:solidFill>
                          <a:effectLst/>
                          <a:latin typeface="Arial Narrow" pitchFamily="34" charset="0"/>
                        </a:rPr>
                        <a:t> иш сапарынын алкагында</a:t>
                      </a:r>
                      <a:endParaRPr lang="ru-RU" sz="1100" b="0" i="0" u="none" strike="noStrike" dirty="0">
                        <a:solidFill>
                          <a:schemeClr val="tx1">
                            <a:lumMod val="85000"/>
                            <a:lumOff val="15000"/>
                          </a:schemeClr>
                        </a:solidFill>
                        <a:effectLst/>
                        <a:latin typeface="Arial Narrow" pitchFamily="34" charset="0"/>
                      </a:endParaRPr>
                    </a:p>
                  </a:txBody>
                  <a:tcPr marL="8701" marR="8701" marT="8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100" b="0" i="0" u="none" strike="noStrike" dirty="0" smtClean="0">
                          <a:solidFill>
                            <a:schemeClr val="tx1">
                              <a:lumMod val="85000"/>
                              <a:lumOff val="15000"/>
                            </a:schemeClr>
                          </a:solidFill>
                          <a:effectLst/>
                          <a:latin typeface="Arial Narrow" pitchFamily="34" charset="0"/>
                        </a:rPr>
                        <a:t>Кыргыз Республикасынын системасы үчүн кадрларды окутуу жана даярдоо багытында кызматташуу жөнүндө макулдашуу</a:t>
                      </a:r>
                      <a:endParaRPr lang="ru-RU" sz="1100" b="0" i="0" u="none" strike="noStrike" dirty="0">
                        <a:solidFill>
                          <a:schemeClr val="tx1">
                            <a:lumMod val="85000"/>
                            <a:lumOff val="15000"/>
                          </a:schemeClr>
                        </a:solidFill>
                        <a:effectLst/>
                        <a:latin typeface="Arial Narrow" pitchFamily="34" charset="0"/>
                      </a:endParaRPr>
                    </a:p>
                  </a:txBody>
                  <a:tcPr marL="8701" marR="8701" marT="8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100" b="0" i="0" u="none" strike="noStrike" dirty="0" smtClean="0">
                          <a:solidFill>
                            <a:schemeClr val="tx1">
                              <a:lumMod val="85000"/>
                              <a:lumOff val="15000"/>
                            </a:schemeClr>
                          </a:solidFill>
                          <a:effectLst/>
                          <a:latin typeface="Arial Narrow" pitchFamily="34" charset="0"/>
                        </a:rPr>
                        <a:t>Финансылык мониторингдөө боюнча федералдык кызмат </a:t>
                      </a:r>
                      <a:r>
                        <a:rPr lang="ru-RU" sz="1100" b="0" i="0" u="none" strike="noStrike" dirty="0">
                          <a:solidFill>
                            <a:schemeClr val="tx1">
                              <a:lumMod val="85000"/>
                              <a:lumOff val="15000"/>
                            </a:schemeClr>
                          </a:solidFill>
                          <a:effectLst/>
                          <a:latin typeface="Arial Narrow" pitchFamily="34" charset="0"/>
                        </a:rPr>
                        <a:t>(</a:t>
                      </a:r>
                      <a:r>
                        <a:rPr lang="ru-RU" sz="1100" b="0" i="0" u="none" strike="noStrike" dirty="0" smtClean="0">
                          <a:solidFill>
                            <a:schemeClr val="tx1">
                              <a:lumMod val="85000"/>
                              <a:lumOff val="15000"/>
                            </a:schemeClr>
                          </a:solidFill>
                          <a:effectLst/>
                          <a:latin typeface="Arial Narrow" pitchFamily="34" charset="0"/>
                        </a:rPr>
                        <a:t>Россия Федерациясы) жана «Финансылык мониторнигдөөнүн</a:t>
                      </a:r>
                      <a:r>
                        <a:rPr lang="ru-RU" sz="1100" b="0" i="0" u="none" strike="noStrike" baseline="0" dirty="0" smtClean="0">
                          <a:solidFill>
                            <a:schemeClr val="tx1">
                              <a:lumMod val="85000"/>
                              <a:lumOff val="15000"/>
                            </a:schemeClr>
                          </a:solidFill>
                          <a:effectLst/>
                          <a:latin typeface="Arial Narrow" pitchFamily="34" charset="0"/>
                        </a:rPr>
                        <a:t> эл аралык окуу-</a:t>
                      </a:r>
                      <a:r>
                        <a:rPr lang="ru-RU" sz="1100" b="0" i="0" u="none" strike="noStrike" baseline="0" dirty="0" err="1" smtClean="0">
                          <a:solidFill>
                            <a:schemeClr val="tx1">
                              <a:lumMod val="85000"/>
                              <a:lumOff val="15000"/>
                            </a:schemeClr>
                          </a:solidFill>
                          <a:effectLst/>
                          <a:latin typeface="Arial Narrow" pitchFamily="34" charset="0"/>
                        </a:rPr>
                        <a:t>методикалык</a:t>
                      </a:r>
                      <a:r>
                        <a:rPr lang="ru-RU" sz="1100" b="0" i="0" u="none" strike="noStrike" baseline="0" dirty="0" smtClean="0">
                          <a:solidFill>
                            <a:schemeClr val="tx1">
                              <a:lumMod val="85000"/>
                              <a:lumOff val="15000"/>
                            </a:schemeClr>
                          </a:solidFill>
                          <a:effectLst/>
                          <a:latin typeface="Arial Narrow" pitchFamily="34" charset="0"/>
                        </a:rPr>
                        <a:t> борбору</a:t>
                      </a:r>
                      <a:r>
                        <a:rPr lang="ru-RU" sz="1100" b="0" i="0" u="none" strike="noStrike" dirty="0" smtClean="0">
                          <a:solidFill>
                            <a:schemeClr val="tx1">
                              <a:lumMod val="85000"/>
                              <a:lumOff val="15000"/>
                            </a:schemeClr>
                          </a:solidFill>
                          <a:effectLst/>
                          <a:latin typeface="Arial Narrow" pitchFamily="34" charset="0"/>
                        </a:rPr>
                        <a:t>» автономиялык</a:t>
                      </a:r>
                      <a:r>
                        <a:rPr lang="ru-RU" sz="1100" b="0" i="0" u="none" strike="noStrike" baseline="0" dirty="0" smtClean="0">
                          <a:solidFill>
                            <a:schemeClr val="tx1">
                              <a:lumMod val="85000"/>
                              <a:lumOff val="15000"/>
                            </a:schemeClr>
                          </a:solidFill>
                          <a:effectLst/>
                          <a:latin typeface="Arial Narrow" pitchFamily="34" charset="0"/>
                        </a:rPr>
                        <a:t> коммерциялык эмес уюм</a:t>
                      </a:r>
                      <a:endParaRPr lang="ru-RU" sz="1100" b="0" i="0" u="none" strike="noStrike" dirty="0">
                        <a:solidFill>
                          <a:schemeClr val="tx1">
                            <a:lumMod val="85000"/>
                            <a:lumOff val="15000"/>
                          </a:schemeClr>
                        </a:solidFill>
                        <a:effectLst/>
                        <a:latin typeface="Arial Narrow" pitchFamily="34" charset="0"/>
                      </a:endParaRPr>
                    </a:p>
                  </a:txBody>
                  <a:tcPr marL="8701" marR="8701" marT="8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2352296"/>
                  </a:ext>
                </a:extLst>
              </a:tr>
              <a:tr h="587431">
                <a:tc>
                  <a:txBody>
                    <a:bodyPr/>
                    <a:lstStyle/>
                    <a:p>
                      <a:pPr algn="l" fontAlgn="t"/>
                      <a:r>
                        <a:rPr lang="ru-RU" sz="1100" b="1" i="0" u="none" strike="noStrike" dirty="0" smtClean="0">
                          <a:solidFill>
                            <a:schemeClr val="tx1">
                              <a:lumMod val="85000"/>
                              <a:lumOff val="15000"/>
                            </a:schemeClr>
                          </a:solidFill>
                          <a:effectLst/>
                          <a:latin typeface="Arial Narrow" pitchFamily="34" charset="0"/>
                        </a:rPr>
                        <a:t>4-июлда</a:t>
                      </a:r>
                      <a:endParaRPr lang="ru-RU" sz="1100" b="1" i="0" u="none" strike="noStrike" dirty="0">
                        <a:solidFill>
                          <a:schemeClr val="tx1">
                            <a:lumMod val="85000"/>
                            <a:lumOff val="15000"/>
                          </a:schemeClr>
                        </a:solidFill>
                        <a:effectLst/>
                        <a:latin typeface="Arial Narrow" pitchFamily="34" charset="0"/>
                      </a:endParaRPr>
                    </a:p>
                  </a:txBody>
                  <a:tcPr marL="8701" marR="8701" marT="8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100" b="1" i="0" u="none" strike="noStrike" dirty="0" smtClean="0">
                          <a:solidFill>
                            <a:schemeClr val="tx1">
                              <a:lumMod val="85000"/>
                              <a:lumOff val="15000"/>
                            </a:schemeClr>
                          </a:solidFill>
                          <a:effectLst/>
                          <a:latin typeface="Arial Narrow" pitchFamily="34" charset="0"/>
                        </a:rPr>
                        <a:t>КЭР</a:t>
                      </a:r>
                      <a:r>
                        <a:rPr lang="ru-RU" sz="1100" b="1" i="0" u="none" strike="noStrike" dirty="0">
                          <a:solidFill>
                            <a:schemeClr val="tx1">
                              <a:lumMod val="85000"/>
                              <a:lumOff val="15000"/>
                            </a:schemeClr>
                          </a:solidFill>
                          <a:effectLst/>
                          <a:latin typeface="Arial Narrow" pitchFamily="34" charset="0"/>
                        </a:rPr>
                        <a:t>, Макао</a:t>
                      </a:r>
                    </a:p>
                  </a:txBody>
                  <a:tcPr marL="8701" marR="8701" marT="8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100" b="0" i="0" u="none" strike="noStrike" dirty="0" smtClean="0">
                          <a:solidFill>
                            <a:schemeClr val="tx1">
                              <a:lumMod val="85000"/>
                              <a:lumOff val="15000"/>
                            </a:schemeClr>
                          </a:solidFill>
                          <a:effectLst/>
                          <a:latin typeface="Arial Narrow" pitchFamily="34" charset="0"/>
                        </a:rPr>
                        <a:t>Эгмонт тобунун Пленардык</a:t>
                      </a:r>
                      <a:r>
                        <a:rPr lang="ru-RU" sz="1100" b="0" i="0" u="none" strike="noStrike" baseline="0" dirty="0" smtClean="0">
                          <a:solidFill>
                            <a:schemeClr val="tx1">
                              <a:lumMod val="85000"/>
                              <a:lumOff val="15000"/>
                            </a:schemeClr>
                          </a:solidFill>
                          <a:effectLst/>
                          <a:latin typeface="Arial Narrow" pitchFamily="34" charset="0"/>
                        </a:rPr>
                        <a:t> жыйыны</a:t>
                      </a:r>
                      <a:endParaRPr lang="ru-RU" sz="1100" b="0" i="0" u="none" strike="noStrike" dirty="0">
                        <a:solidFill>
                          <a:schemeClr val="tx1">
                            <a:lumMod val="85000"/>
                            <a:lumOff val="15000"/>
                          </a:schemeClr>
                        </a:solidFill>
                        <a:effectLst/>
                        <a:latin typeface="Arial Narrow" pitchFamily="34" charset="0"/>
                      </a:endParaRPr>
                    </a:p>
                  </a:txBody>
                  <a:tcPr marL="8701" marR="8701" marT="8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100" b="0" i="0" u="none" strike="noStrike" dirty="0" smtClean="0">
                          <a:solidFill>
                            <a:schemeClr val="tx1">
                              <a:lumMod val="85000"/>
                              <a:lumOff val="15000"/>
                            </a:schemeClr>
                          </a:solidFill>
                          <a:effectLst/>
                          <a:latin typeface="Arial Narrow" pitchFamily="34" charset="0"/>
                        </a:rPr>
                        <a:t>Маалымат алмашуу боюнча өз ара түшүнүшүү жана кызматташуу жөнүндө меморандум</a:t>
                      </a:r>
                    </a:p>
                  </a:txBody>
                  <a:tcPr marL="8701" marR="8701" marT="8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100" b="0" i="0" u="none" strike="noStrike" dirty="0" smtClean="0">
                          <a:solidFill>
                            <a:schemeClr val="tx1">
                              <a:lumMod val="85000"/>
                              <a:lumOff val="15000"/>
                            </a:schemeClr>
                          </a:solidFill>
                          <a:effectLst/>
                          <a:latin typeface="Arial Narrow" pitchFamily="34" charset="0"/>
                        </a:rPr>
                        <a:t>Монако Княздыгынын Маалымат жана финансы агымдарын контролдоо</a:t>
                      </a:r>
                      <a:r>
                        <a:rPr lang="ru-RU" sz="1100" b="0" i="0" u="none" strike="noStrike" baseline="0" dirty="0" smtClean="0">
                          <a:solidFill>
                            <a:schemeClr val="tx1">
                              <a:lumMod val="85000"/>
                              <a:lumOff val="15000"/>
                            </a:schemeClr>
                          </a:solidFill>
                          <a:effectLst/>
                          <a:latin typeface="Arial Narrow" pitchFamily="34" charset="0"/>
                        </a:rPr>
                        <a:t> кызматы</a:t>
                      </a:r>
                      <a:endParaRPr lang="ru-RU" sz="1100" b="0" i="0" u="none" strike="noStrike" dirty="0">
                        <a:solidFill>
                          <a:schemeClr val="tx1">
                            <a:lumMod val="85000"/>
                            <a:lumOff val="15000"/>
                          </a:schemeClr>
                        </a:solidFill>
                        <a:effectLst/>
                        <a:latin typeface="Arial Narrow" pitchFamily="34" charset="0"/>
                      </a:endParaRPr>
                    </a:p>
                  </a:txBody>
                  <a:tcPr marL="8701" marR="8701" marT="8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08540"/>
                  </a:ext>
                </a:extLst>
              </a:tr>
              <a:tr h="587431">
                <a:tc>
                  <a:txBody>
                    <a:bodyPr/>
                    <a:lstStyle/>
                    <a:p>
                      <a:pPr algn="l" fontAlgn="t"/>
                      <a:r>
                        <a:rPr lang="ru-RU" sz="1100" b="1" i="0" u="none" strike="noStrike" dirty="0" smtClean="0">
                          <a:solidFill>
                            <a:schemeClr val="tx1">
                              <a:lumMod val="85000"/>
                              <a:lumOff val="15000"/>
                            </a:schemeClr>
                          </a:solidFill>
                          <a:effectLst/>
                          <a:latin typeface="Arial Narrow" pitchFamily="34" charset="0"/>
                        </a:rPr>
                        <a:t>24-ноябрда</a:t>
                      </a:r>
                      <a:endParaRPr lang="ru-RU" sz="1100" b="1" i="0" u="none" strike="noStrike" dirty="0">
                        <a:solidFill>
                          <a:schemeClr val="tx1">
                            <a:lumMod val="85000"/>
                            <a:lumOff val="15000"/>
                          </a:schemeClr>
                        </a:solidFill>
                        <a:effectLst/>
                        <a:latin typeface="Arial Narrow" pitchFamily="34" charset="0"/>
                      </a:endParaRPr>
                    </a:p>
                  </a:txBody>
                  <a:tcPr marL="8701" marR="8701" marT="8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100" b="1" i="0" u="none" strike="noStrike" dirty="0" smtClean="0">
                          <a:solidFill>
                            <a:schemeClr val="tx1">
                              <a:lumMod val="85000"/>
                              <a:lumOff val="15000"/>
                            </a:schemeClr>
                          </a:solidFill>
                          <a:effectLst/>
                          <a:latin typeface="Arial Narrow" pitchFamily="34" charset="0"/>
                        </a:rPr>
                        <a:t>Россия Федерациясы, </a:t>
                      </a:r>
                      <a:r>
                        <a:rPr lang="ru-RU" sz="1100" b="1" i="0" u="none" strike="noStrike" dirty="0">
                          <a:solidFill>
                            <a:schemeClr val="tx1">
                              <a:lumMod val="85000"/>
                              <a:lumOff val="15000"/>
                            </a:schemeClr>
                          </a:solidFill>
                          <a:effectLst/>
                          <a:latin typeface="Arial Narrow" pitchFamily="34" charset="0"/>
                        </a:rPr>
                        <a:t>Москва</a:t>
                      </a:r>
                    </a:p>
                  </a:txBody>
                  <a:tcPr marL="8701" marR="8701" marT="8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100" b="0" i="0" u="none" strike="noStrike" dirty="0" smtClean="0">
                          <a:solidFill>
                            <a:schemeClr val="tx1">
                              <a:lumMod val="85000"/>
                              <a:lumOff val="15000"/>
                            </a:schemeClr>
                          </a:solidFill>
                          <a:effectLst/>
                          <a:latin typeface="Arial Narrow" pitchFamily="34" charset="0"/>
                        </a:rPr>
                        <a:t>ЕАТтын Пленардык жыйыны</a:t>
                      </a:r>
                      <a:endParaRPr lang="ru-RU" sz="1100" b="0" i="0" u="none" strike="noStrike" dirty="0">
                        <a:solidFill>
                          <a:schemeClr val="tx1">
                            <a:lumMod val="85000"/>
                            <a:lumOff val="15000"/>
                          </a:schemeClr>
                        </a:solidFill>
                        <a:effectLst/>
                        <a:latin typeface="Arial Narrow" pitchFamily="34" charset="0"/>
                      </a:endParaRPr>
                    </a:p>
                  </a:txBody>
                  <a:tcPr marL="8701" marR="8701" marT="8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100" b="0" i="0" u="none" strike="noStrike" dirty="0" smtClean="0">
                          <a:solidFill>
                            <a:schemeClr val="tx1">
                              <a:lumMod val="85000"/>
                              <a:lumOff val="15000"/>
                            </a:schemeClr>
                          </a:solidFill>
                          <a:effectLst/>
                          <a:latin typeface="Arial Narrow" pitchFamily="34" charset="0"/>
                        </a:rPr>
                        <a:t>Маалымат алмашуу боюнча өз ара түшүнүшүү жана кызматташуу жөнүндө меморандум</a:t>
                      </a:r>
                      <a:endParaRPr lang="ru-RU" sz="1100" b="0" i="0" u="none" strike="noStrike" dirty="0">
                        <a:solidFill>
                          <a:schemeClr val="tx1">
                            <a:lumMod val="85000"/>
                            <a:lumOff val="15000"/>
                          </a:schemeClr>
                        </a:solidFill>
                        <a:effectLst/>
                        <a:latin typeface="Arial Narrow" pitchFamily="34" charset="0"/>
                      </a:endParaRPr>
                    </a:p>
                  </a:txBody>
                  <a:tcPr marL="8701" marR="8701" marT="8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100" b="0" i="0" u="none" strike="noStrike" dirty="0" smtClean="0">
                          <a:solidFill>
                            <a:schemeClr val="tx1">
                              <a:lumMod val="85000"/>
                              <a:lumOff val="15000"/>
                            </a:schemeClr>
                          </a:solidFill>
                          <a:effectLst/>
                          <a:latin typeface="Arial Narrow" pitchFamily="34" charset="0"/>
                        </a:rPr>
                        <a:t>Индия Республикасынын Финансылык чалгындоо бөлүмү</a:t>
                      </a:r>
                      <a:endParaRPr lang="ru-RU" sz="1100" b="0" i="0" u="none" strike="noStrike" dirty="0">
                        <a:solidFill>
                          <a:schemeClr val="tx1">
                            <a:lumMod val="85000"/>
                            <a:lumOff val="15000"/>
                          </a:schemeClr>
                        </a:solidFill>
                        <a:effectLst/>
                        <a:latin typeface="Arial Narrow" pitchFamily="34" charset="0"/>
                      </a:endParaRPr>
                    </a:p>
                  </a:txBody>
                  <a:tcPr marL="8701" marR="8701" marT="8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0112517"/>
                  </a:ext>
                </a:extLst>
              </a:tr>
            </a:tbl>
          </a:graphicData>
        </a:graphic>
      </p:graphicFrame>
      <p:sp>
        <p:nvSpPr>
          <p:cNvPr id="7" name="Прямоугольник 6"/>
          <p:cNvSpPr/>
          <p:nvPr/>
        </p:nvSpPr>
        <p:spPr>
          <a:xfrm>
            <a:off x="324377" y="0"/>
            <a:ext cx="45719" cy="4983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5188" y="115337"/>
            <a:ext cx="383438" cy="307777"/>
          </a:xfrm>
          <a:prstGeom prst="rect">
            <a:avLst/>
          </a:prstGeom>
          <a:noFill/>
        </p:spPr>
        <p:txBody>
          <a:bodyPr wrap="none" rtlCol="0">
            <a:spAutoFit/>
          </a:bodyPr>
          <a:lstStyle/>
          <a:p>
            <a:r>
              <a:rPr lang="ru-RU" sz="1400" dirty="0" smtClean="0">
                <a:solidFill>
                  <a:schemeClr val="accent1">
                    <a:lumMod val="75000"/>
                  </a:schemeClr>
                </a:solidFill>
                <a:latin typeface="Arial" pitchFamily="34" charset="0"/>
                <a:cs typeface="Arial" pitchFamily="34" charset="0"/>
              </a:rPr>
              <a:t>27</a:t>
            </a:r>
            <a:endParaRPr lang="ru-RU" sz="1400" dirty="0">
              <a:solidFill>
                <a:schemeClr val="accent1">
                  <a:lumMod val="75000"/>
                </a:schemeClr>
              </a:solidFill>
              <a:latin typeface="Arial" pitchFamily="34" charset="0"/>
              <a:cs typeface="Arial" pitchFamily="34" charset="0"/>
            </a:endParaRPr>
          </a:p>
        </p:txBody>
      </p:sp>
      <p:sp>
        <p:nvSpPr>
          <p:cNvPr id="9" name="TextBox 8"/>
          <p:cNvSpPr txBox="1"/>
          <p:nvPr/>
        </p:nvSpPr>
        <p:spPr>
          <a:xfrm>
            <a:off x="434344" y="85582"/>
            <a:ext cx="2564007" cy="453970"/>
          </a:xfrm>
          <a:prstGeom prst="rect">
            <a:avLst/>
          </a:prstGeom>
          <a:noFill/>
        </p:spPr>
        <p:txBody>
          <a:bodyPr wrap="square" rtlCol="0">
            <a:spAutoFit/>
          </a:bodyPr>
          <a:lstStyle/>
          <a:p>
            <a:pPr>
              <a:spcAft>
                <a:spcPts val="300"/>
              </a:spcAft>
            </a:pPr>
            <a:r>
              <a:rPr lang="ru-RU" sz="700" b="1" dirty="0" smtClean="0">
                <a:solidFill>
                  <a:schemeClr val="accent1">
                    <a:lumMod val="75000"/>
                  </a:schemeClr>
                </a:solidFill>
                <a:latin typeface="Arial" pitchFamily="34" charset="0"/>
                <a:cs typeface="Arial" pitchFamily="34" charset="0"/>
              </a:rPr>
              <a:t>ИШ ЖӨНҮНДӨ ЖЫЛДЫК ОТЧЕТ – 2017</a:t>
            </a:r>
          </a:p>
          <a:p>
            <a:r>
              <a:rPr lang="ru-RU" sz="700" dirty="0">
                <a:solidFill>
                  <a:schemeClr val="accent1">
                    <a:lumMod val="75000"/>
                  </a:schemeClr>
                </a:solidFill>
                <a:latin typeface="Arial" pitchFamily="34" charset="0"/>
                <a:cs typeface="Arial" pitchFamily="34" charset="0"/>
              </a:rPr>
              <a:t>Кыргыз Республикасынын Өкмөтүнө караштуу </a:t>
            </a:r>
          </a:p>
          <a:p>
            <a:r>
              <a:rPr lang="ky-KG" sz="700" dirty="0">
                <a:solidFill>
                  <a:schemeClr val="accent1">
                    <a:lumMod val="75000"/>
                  </a:schemeClr>
                </a:solidFill>
                <a:latin typeface="Arial" pitchFamily="34" charset="0"/>
                <a:cs typeface="Arial" pitchFamily="34" charset="0"/>
              </a:rPr>
              <a:t>Финансылык </a:t>
            </a:r>
            <a:r>
              <a:rPr lang="ky-KG" sz="700" dirty="0" smtClean="0">
                <a:solidFill>
                  <a:schemeClr val="accent1">
                    <a:lumMod val="75000"/>
                  </a:schemeClr>
                </a:solidFill>
                <a:latin typeface="Arial" pitchFamily="34" charset="0"/>
                <a:cs typeface="Arial" pitchFamily="34" charset="0"/>
              </a:rPr>
              <a:t>чалгындоо </a:t>
            </a:r>
            <a:r>
              <a:rPr lang="ky-KG" sz="700" dirty="0">
                <a:solidFill>
                  <a:schemeClr val="accent1">
                    <a:lumMod val="75000"/>
                  </a:schemeClr>
                </a:solidFill>
                <a:latin typeface="Arial" pitchFamily="34" charset="0"/>
                <a:cs typeface="Arial" pitchFamily="34" charset="0"/>
              </a:rPr>
              <a:t>мамлекеттик </a:t>
            </a:r>
            <a:r>
              <a:rPr lang="ky-KG" sz="700" dirty="0" smtClean="0">
                <a:solidFill>
                  <a:schemeClr val="accent1">
                    <a:lumMod val="75000"/>
                  </a:schemeClr>
                </a:solidFill>
                <a:latin typeface="Arial" pitchFamily="34" charset="0"/>
                <a:cs typeface="Arial" pitchFamily="34" charset="0"/>
              </a:rPr>
              <a:t>кызматы</a:t>
            </a:r>
            <a:endParaRPr lang="ru-RU" sz="700" dirty="0">
              <a:solidFill>
                <a:schemeClr val="accent1">
                  <a:lumMod val="75000"/>
                </a:schemeClr>
              </a:solidFill>
              <a:latin typeface="Arial" pitchFamily="34" charset="0"/>
              <a:cs typeface="Arial" pitchFamily="34" charset="0"/>
            </a:endParaRPr>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5119" y="107504"/>
            <a:ext cx="360938" cy="360040"/>
          </a:xfrm>
          <a:prstGeom prst="rect">
            <a:avLst/>
          </a:prstGeom>
        </p:spPr>
      </p:pic>
      <p:sp>
        <p:nvSpPr>
          <p:cNvPr id="13" name="TextBox 12"/>
          <p:cNvSpPr txBox="1"/>
          <p:nvPr/>
        </p:nvSpPr>
        <p:spPr>
          <a:xfrm>
            <a:off x="257019" y="710285"/>
            <a:ext cx="2182008" cy="307777"/>
          </a:xfrm>
          <a:prstGeom prst="rect">
            <a:avLst/>
          </a:prstGeom>
          <a:noFill/>
        </p:spPr>
        <p:txBody>
          <a:bodyPr wrap="none" rtlCol="0">
            <a:spAutoFit/>
          </a:bodyPr>
          <a:lstStyle/>
          <a:p>
            <a:r>
              <a:rPr lang="ky-KG" sz="1400" b="1" dirty="0" smtClean="0">
                <a:solidFill>
                  <a:schemeClr val="tx1">
                    <a:lumMod val="65000"/>
                    <a:lumOff val="35000"/>
                  </a:schemeClr>
                </a:solidFill>
                <a:latin typeface="Arial Narrow" pitchFamily="34" charset="0"/>
                <a:cs typeface="Arial" panose="020B0604020202020204" pitchFamily="34" charset="0"/>
              </a:rPr>
              <a:t>Эл аралык макулдашуулар</a:t>
            </a:r>
            <a:endParaRPr lang="ru-RU" sz="1400" b="1" dirty="0">
              <a:solidFill>
                <a:schemeClr val="tx1">
                  <a:lumMod val="65000"/>
                  <a:lumOff val="35000"/>
                </a:schemeClr>
              </a:solidFill>
              <a:latin typeface="Arial Narrow" pitchFamily="34" charset="0"/>
              <a:cs typeface="Arial" panose="020B0604020202020204" pitchFamily="34" charset="0"/>
            </a:endParaRPr>
          </a:p>
        </p:txBody>
      </p:sp>
      <p:sp>
        <p:nvSpPr>
          <p:cNvPr id="14" name="TextBox 13"/>
          <p:cNvSpPr txBox="1"/>
          <p:nvPr/>
        </p:nvSpPr>
        <p:spPr>
          <a:xfrm>
            <a:off x="267025" y="6749010"/>
            <a:ext cx="6473584" cy="523220"/>
          </a:xfrm>
          <a:prstGeom prst="rect">
            <a:avLst/>
          </a:prstGeom>
          <a:noFill/>
        </p:spPr>
        <p:txBody>
          <a:bodyPr wrap="square" rtlCol="0">
            <a:spAutoFit/>
          </a:bodyPr>
          <a:lstStyle/>
          <a:p>
            <a:pPr algn="just"/>
            <a:r>
              <a:rPr lang="ru-RU" sz="1400" b="1" dirty="0">
                <a:solidFill>
                  <a:schemeClr val="tx1">
                    <a:lumMod val="65000"/>
                    <a:lumOff val="35000"/>
                  </a:schemeClr>
                </a:solidFill>
                <a:latin typeface="Arial Narrow" pitchFamily="34" charset="0"/>
                <a:cs typeface="Arial" pitchFamily="34" charset="0"/>
              </a:rPr>
              <a:t>Финансылык мониторингдөөнүн эл аралык окуу-</a:t>
            </a:r>
            <a:r>
              <a:rPr lang="ru-RU" sz="1400" b="1" dirty="0" err="1">
                <a:solidFill>
                  <a:schemeClr val="tx1">
                    <a:lumMod val="65000"/>
                    <a:lumOff val="35000"/>
                  </a:schemeClr>
                </a:solidFill>
                <a:latin typeface="Arial Narrow" pitchFamily="34" charset="0"/>
                <a:cs typeface="Arial" pitchFamily="34" charset="0"/>
              </a:rPr>
              <a:t>методикалык</a:t>
            </a:r>
            <a:r>
              <a:rPr lang="ru-RU" sz="1400" b="1" dirty="0">
                <a:solidFill>
                  <a:schemeClr val="tx1">
                    <a:lumMod val="65000"/>
                    <a:lumOff val="35000"/>
                  </a:schemeClr>
                </a:solidFill>
                <a:latin typeface="Arial Narrow" pitchFamily="34" charset="0"/>
                <a:cs typeface="Arial" pitchFamily="34" charset="0"/>
              </a:rPr>
              <a:t> борборунун </a:t>
            </a:r>
            <a:r>
              <a:rPr lang="ru-RU" sz="1400" b="1" dirty="0" smtClean="0">
                <a:solidFill>
                  <a:schemeClr val="tx1">
                    <a:lumMod val="65000"/>
                    <a:lumOff val="35000"/>
                  </a:schemeClr>
                </a:solidFill>
                <a:latin typeface="Arial Narrow" pitchFamily="34" charset="0"/>
                <a:cs typeface="Arial" pitchFamily="34" charset="0"/>
              </a:rPr>
              <a:t>(ФМЭОМБ</a:t>
            </a:r>
            <a:r>
              <a:rPr lang="ru-RU" sz="1400" b="1" dirty="0">
                <a:solidFill>
                  <a:schemeClr val="tx1">
                    <a:lumMod val="65000"/>
                    <a:lumOff val="35000"/>
                  </a:schemeClr>
                </a:solidFill>
                <a:latin typeface="Arial Narrow" pitchFamily="34" charset="0"/>
                <a:cs typeface="Arial" pitchFamily="34" charset="0"/>
              </a:rPr>
              <a:t>)  техникалык жардамынын </a:t>
            </a:r>
            <a:r>
              <a:rPr lang="ru-RU" sz="1400" b="1" dirty="0" smtClean="0">
                <a:solidFill>
                  <a:schemeClr val="tx1">
                    <a:lumMod val="65000"/>
                    <a:lumOff val="35000"/>
                  </a:schemeClr>
                </a:solidFill>
                <a:latin typeface="Arial Narrow" pitchFamily="34" charset="0"/>
                <a:cs typeface="Arial" pitchFamily="34" charset="0"/>
              </a:rPr>
              <a:t>алкагында ишмердүүлүк</a:t>
            </a:r>
            <a:endParaRPr lang="ru-RU" sz="1400" b="1" dirty="0">
              <a:solidFill>
                <a:schemeClr val="tx1">
                  <a:lumMod val="65000"/>
                  <a:lumOff val="35000"/>
                </a:schemeClr>
              </a:solidFill>
              <a:latin typeface="Arial Narrow" pitchFamily="34" charset="0"/>
              <a:cs typeface="Arial" pitchFamily="34" charset="0"/>
            </a:endParaRPr>
          </a:p>
        </p:txBody>
      </p:sp>
      <p:sp>
        <p:nvSpPr>
          <p:cNvPr id="15" name="Прямоугольник 14"/>
          <p:cNvSpPr/>
          <p:nvPr/>
        </p:nvSpPr>
        <p:spPr>
          <a:xfrm>
            <a:off x="257019" y="7357188"/>
            <a:ext cx="6473584" cy="1578894"/>
          </a:xfrm>
          <a:prstGeom prst="rect">
            <a:avLst/>
          </a:prstGeom>
        </p:spPr>
        <p:txBody>
          <a:bodyPr wrap="square">
            <a:spAutoFit/>
          </a:bodyPr>
          <a:lstStyle/>
          <a:p>
            <a:pPr algn="just">
              <a:lnSpc>
                <a:spcPct val="115000"/>
              </a:lnSpc>
              <a:spcAft>
                <a:spcPts val="0"/>
              </a:spcAft>
            </a:pPr>
            <a:r>
              <a:rPr lang="ru-RU" sz="1200" dirty="0" smtClean="0">
                <a:latin typeface="Arial Narrow" pitchFamily="34" charset="0"/>
                <a:ea typeface="Calibri" panose="020F0502020204030204" pitchFamily="34" charset="0"/>
                <a:cs typeface="Arial" panose="020B0604020202020204" pitchFamily="34" charset="0"/>
              </a:rPr>
              <a:t>Россия Федерациясынын Росфинмониторинги, Финансылык мониторингдөөнүн эл аралык окуу-</a:t>
            </a:r>
            <a:r>
              <a:rPr lang="ru-RU" sz="1200" dirty="0" err="1" smtClean="0">
                <a:latin typeface="Arial Narrow" pitchFamily="34" charset="0"/>
                <a:ea typeface="Calibri" panose="020F0502020204030204" pitchFamily="34" charset="0"/>
                <a:cs typeface="Arial" panose="020B0604020202020204" pitchFamily="34" charset="0"/>
              </a:rPr>
              <a:t>методикалык</a:t>
            </a:r>
            <a:r>
              <a:rPr lang="ru-RU" sz="1200" dirty="0" smtClean="0">
                <a:latin typeface="Arial Narrow" pitchFamily="34" charset="0"/>
                <a:ea typeface="Calibri" panose="020F0502020204030204" pitchFamily="34" charset="0"/>
                <a:cs typeface="Arial" panose="020B0604020202020204" pitchFamily="34" charset="0"/>
              </a:rPr>
              <a:t> борбору, Финансылык чалгындоо мамлекеттик кызматы (ФЧМК) </a:t>
            </a:r>
            <a:r>
              <a:rPr lang="ru-RU" sz="1200" dirty="0">
                <a:latin typeface="Arial Narrow" pitchFamily="34" charset="0"/>
                <a:ea typeface="Calibri" panose="020F0502020204030204" pitchFamily="34" charset="0"/>
                <a:cs typeface="Arial" panose="020B0604020202020204" pitchFamily="34" charset="0"/>
              </a:rPr>
              <a:t>жана </a:t>
            </a:r>
            <a:r>
              <a:rPr lang="ru-RU" sz="1200" dirty="0" smtClean="0">
                <a:latin typeface="Arial Narrow" pitchFamily="34" charset="0"/>
                <a:ea typeface="Calibri" panose="020F0502020204030204" pitchFamily="34" charset="0"/>
                <a:cs typeface="Arial" panose="020B0604020202020204" pitchFamily="34" charset="0"/>
              </a:rPr>
              <a:t>ФЧМКга караштуу Окуу-</a:t>
            </a:r>
            <a:r>
              <a:rPr lang="ru-RU" sz="1200" dirty="0" err="1" smtClean="0">
                <a:latin typeface="Arial Narrow" pitchFamily="34" charset="0"/>
                <a:ea typeface="Calibri" panose="020F0502020204030204" pitchFamily="34" charset="0"/>
                <a:cs typeface="Arial" panose="020B0604020202020204" pitchFamily="34" charset="0"/>
              </a:rPr>
              <a:t>методикалык</a:t>
            </a:r>
            <a:r>
              <a:rPr lang="ru-RU" sz="1200" dirty="0" smtClean="0">
                <a:latin typeface="Arial Narrow" pitchFamily="34" charset="0"/>
                <a:ea typeface="Calibri" panose="020F0502020204030204" pitchFamily="34" charset="0"/>
                <a:cs typeface="Arial" panose="020B0604020202020204" pitchFamily="34" charset="0"/>
              </a:rPr>
              <a:t> борбору ортосундагы 2015-жылдын 16-декабрындагы </a:t>
            </a:r>
            <a:r>
              <a:rPr lang="ru-RU" sz="1200" dirty="0">
                <a:latin typeface="Arial Narrow" pitchFamily="34" charset="0"/>
                <a:ea typeface="Calibri" panose="020F0502020204030204" pitchFamily="34" charset="0"/>
                <a:cs typeface="Arial" panose="020B0604020202020204" pitchFamily="34" charset="0"/>
              </a:rPr>
              <a:t>«Кыргыз Республикасынын аймагында </a:t>
            </a:r>
            <a:r>
              <a:rPr lang="ru-RU" sz="1200" dirty="0" smtClean="0">
                <a:latin typeface="Arial Narrow" pitchFamily="34" charset="0"/>
                <a:ea typeface="Calibri" panose="020F0502020204030204" pitchFamily="34" charset="0"/>
                <a:cs typeface="Arial" panose="020B0604020202020204" pitchFamily="34" charset="0"/>
              </a:rPr>
              <a:t>видеоконференцбайланышынын </a:t>
            </a:r>
            <a:r>
              <a:rPr lang="ru-RU" sz="1200" dirty="0">
                <a:latin typeface="Arial Narrow" pitchFamily="34" charset="0"/>
                <a:ea typeface="Calibri" panose="020F0502020204030204" pitchFamily="34" charset="0"/>
                <a:cs typeface="Arial" panose="020B0604020202020204" pitchFamily="34" charset="0"/>
              </a:rPr>
              <a:t>абоненттик түйүнүн түзүү жана иштетүү жөнүндө» Макулдашууга ылайык,  </a:t>
            </a:r>
            <a:r>
              <a:rPr lang="ru-RU" sz="1200" b="1" dirty="0" smtClean="0">
                <a:solidFill>
                  <a:schemeClr val="tx2">
                    <a:lumMod val="75000"/>
                  </a:schemeClr>
                </a:solidFill>
                <a:latin typeface="Arial Narrow" pitchFamily="34" charset="0"/>
                <a:ea typeface="Calibri" panose="020F0502020204030204" pitchFamily="34" charset="0"/>
                <a:cs typeface="Arial" panose="020B0604020202020204" pitchFamily="34" charset="0"/>
              </a:rPr>
              <a:t>2017-жылдын </a:t>
            </a:r>
            <a:r>
              <a:rPr lang="ru-RU" sz="1200" b="1" dirty="0">
                <a:solidFill>
                  <a:schemeClr val="tx2">
                    <a:lumMod val="75000"/>
                  </a:schemeClr>
                </a:solidFill>
                <a:latin typeface="Arial Narrow" pitchFamily="34" charset="0"/>
                <a:ea typeface="Calibri" panose="020F0502020204030204" pitchFamily="34" charset="0"/>
                <a:cs typeface="Arial" panose="020B0604020202020204" pitchFamily="34" charset="0"/>
              </a:rPr>
              <a:t>1-январынан </a:t>
            </a:r>
            <a:r>
              <a:rPr lang="ru-RU" sz="1200" b="1" dirty="0" smtClean="0">
                <a:solidFill>
                  <a:schemeClr val="tx2">
                    <a:lumMod val="75000"/>
                  </a:schemeClr>
                </a:solidFill>
                <a:latin typeface="Arial Narrow" pitchFamily="34" charset="0"/>
                <a:ea typeface="Calibri" panose="020F0502020204030204" pitchFamily="34" charset="0"/>
                <a:cs typeface="Arial" panose="020B0604020202020204" pitchFamily="34" charset="0"/>
              </a:rPr>
              <a:t>22-декабрына </a:t>
            </a:r>
            <a:r>
              <a:rPr lang="ru-RU" sz="1200" b="1" dirty="0">
                <a:solidFill>
                  <a:schemeClr val="tx2">
                    <a:lumMod val="75000"/>
                  </a:schemeClr>
                </a:solidFill>
                <a:latin typeface="Arial Narrow" pitchFamily="34" charset="0"/>
                <a:ea typeface="Calibri" panose="020F0502020204030204" pitchFamily="34" charset="0"/>
                <a:cs typeface="Arial" panose="020B0604020202020204" pitchFamily="34" charset="0"/>
              </a:rPr>
              <a:t>чейинки </a:t>
            </a:r>
            <a:r>
              <a:rPr lang="ru-RU" sz="1200" b="1" dirty="0" smtClean="0">
                <a:solidFill>
                  <a:schemeClr val="tx2">
                    <a:lumMod val="75000"/>
                  </a:schemeClr>
                </a:solidFill>
                <a:latin typeface="Arial Narrow" pitchFamily="34" charset="0"/>
                <a:ea typeface="Calibri" panose="020F0502020204030204" pitchFamily="34" charset="0"/>
                <a:cs typeface="Arial" panose="020B0604020202020204" pitchFamily="34" charset="0"/>
              </a:rPr>
              <a:t>мезгилинде </a:t>
            </a:r>
            <a:r>
              <a:rPr lang="ru-RU" sz="1200" dirty="0" smtClean="0">
                <a:latin typeface="Arial Narrow" pitchFamily="34" charset="0"/>
                <a:ea typeface="Calibri" panose="020F0502020204030204" pitchFamily="34" charset="0"/>
                <a:cs typeface="Arial" panose="020B0604020202020204" pitchFamily="34" charset="0"/>
              </a:rPr>
              <a:t>билим берүү жана кеңеш берүү түрүндө (семинарлар, тегерек столдор) </a:t>
            </a:r>
            <a:r>
              <a:rPr lang="ru-RU" sz="1200" b="1" dirty="0" smtClean="0">
                <a:solidFill>
                  <a:schemeClr val="tx2">
                    <a:lumMod val="75000"/>
                  </a:schemeClr>
                </a:solidFill>
                <a:latin typeface="Arial Narrow" pitchFamily="34" charset="0"/>
                <a:ea typeface="Calibri" panose="020F0502020204030204" pitchFamily="34" charset="0"/>
                <a:cs typeface="Arial" panose="020B0604020202020204" pitchFamily="34" charset="0"/>
              </a:rPr>
              <a:t>ВКБ </a:t>
            </a:r>
            <a:r>
              <a:rPr lang="ru-RU" sz="1200" b="1" dirty="0">
                <a:solidFill>
                  <a:schemeClr val="tx2">
                    <a:lumMod val="75000"/>
                  </a:schemeClr>
                </a:solidFill>
                <a:latin typeface="Arial Narrow" pitchFamily="34" charset="0"/>
                <a:ea typeface="Calibri" panose="020F0502020204030204" pitchFamily="34" charset="0"/>
                <a:cs typeface="Arial" panose="020B0604020202020204" pitchFamily="34" charset="0"/>
              </a:rPr>
              <a:t>системасын колдонуу менен </a:t>
            </a:r>
            <a:r>
              <a:rPr lang="ru-RU" sz="1200" b="1" dirty="0" smtClean="0">
                <a:solidFill>
                  <a:schemeClr val="tx2">
                    <a:lumMod val="75000"/>
                  </a:schemeClr>
                </a:solidFill>
                <a:latin typeface="Arial Narrow" pitchFamily="34" charset="0"/>
                <a:ea typeface="Calibri" panose="020F0502020204030204" pitchFamily="34" charset="0"/>
                <a:cs typeface="Arial" panose="020B0604020202020204" pitchFamily="34" charset="0"/>
              </a:rPr>
              <a:t>28 </a:t>
            </a:r>
            <a:r>
              <a:rPr lang="ru-RU" sz="1200" b="1" dirty="0">
                <a:solidFill>
                  <a:schemeClr val="tx2">
                    <a:lumMod val="75000"/>
                  </a:schemeClr>
                </a:solidFill>
                <a:latin typeface="Arial Narrow" pitchFamily="34" charset="0"/>
                <a:ea typeface="Calibri" panose="020F0502020204030204" pitchFamily="34" charset="0"/>
                <a:cs typeface="Arial" panose="020B0604020202020204" pitchFamily="34" charset="0"/>
              </a:rPr>
              <a:t>иш-чара </a:t>
            </a:r>
            <a:r>
              <a:rPr lang="ru-RU" sz="1200" b="1" dirty="0" smtClean="0">
                <a:solidFill>
                  <a:schemeClr val="tx2">
                    <a:lumMod val="75000"/>
                  </a:schemeClr>
                </a:solidFill>
                <a:latin typeface="Arial Narrow" pitchFamily="34" charset="0"/>
                <a:ea typeface="Calibri" panose="020F0502020204030204" pitchFamily="34" charset="0"/>
                <a:cs typeface="Arial" panose="020B0604020202020204" pitchFamily="34" charset="0"/>
              </a:rPr>
              <a:t>өткөрүлдү,</a:t>
            </a:r>
            <a:r>
              <a:rPr lang="ru-RU" sz="1200" dirty="0" smtClean="0">
                <a:latin typeface="Arial Narrow" pitchFamily="34" charset="0"/>
                <a:ea typeface="Calibri" panose="020F0502020204030204" pitchFamily="34" charset="0"/>
                <a:cs typeface="Arial" panose="020B0604020202020204" pitchFamily="34" charset="0"/>
              </a:rPr>
              <a:t> анын ичинде: </a:t>
            </a:r>
            <a:endParaRPr lang="ru-RU" sz="1100" dirty="0">
              <a:effectLst/>
              <a:latin typeface="Arial Narrow"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63081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4377" y="0"/>
            <a:ext cx="45719" cy="4983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5188" y="115337"/>
            <a:ext cx="383438" cy="307777"/>
          </a:xfrm>
          <a:prstGeom prst="rect">
            <a:avLst/>
          </a:prstGeom>
          <a:noFill/>
        </p:spPr>
        <p:txBody>
          <a:bodyPr wrap="none" rtlCol="0">
            <a:spAutoFit/>
          </a:bodyPr>
          <a:lstStyle/>
          <a:p>
            <a:r>
              <a:rPr lang="ru-RU" sz="1400" dirty="0" smtClean="0">
                <a:solidFill>
                  <a:schemeClr val="accent1">
                    <a:lumMod val="75000"/>
                  </a:schemeClr>
                </a:solidFill>
                <a:latin typeface="Arial" pitchFamily="34" charset="0"/>
                <a:cs typeface="Arial" pitchFamily="34" charset="0"/>
              </a:rPr>
              <a:t>28</a:t>
            </a:r>
            <a:endParaRPr lang="ru-RU" sz="1400" dirty="0">
              <a:solidFill>
                <a:schemeClr val="accent1">
                  <a:lumMod val="75000"/>
                </a:schemeClr>
              </a:solidFill>
              <a:latin typeface="Arial" pitchFamily="34" charset="0"/>
              <a:cs typeface="Arial" pitchFamily="34" charset="0"/>
            </a:endParaRPr>
          </a:p>
        </p:txBody>
      </p:sp>
      <p:sp>
        <p:nvSpPr>
          <p:cNvPr id="6" name="TextBox 5"/>
          <p:cNvSpPr txBox="1"/>
          <p:nvPr/>
        </p:nvSpPr>
        <p:spPr>
          <a:xfrm>
            <a:off x="434344" y="85582"/>
            <a:ext cx="2564007" cy="453970"/>
          </a:xfrm>
          <a:prstGeom prst="rect">
            <a:avLst/>
          </a:prstGeom>
          <a:noFill/>
        </p:spPr>
        <p:txBody>
          <a:bodyPr wrap="square" rtlCol="0">
            <a:spAutoFit/>
          </a:bodyPr>
          <a:lstStyle/>
          <a:p>
            <a:pPr>
              <a:spcAft>
                <a:spcPts val="300"/>
              </a:spcAft>
            </a:pPr>
            <a:r>
              <a:rPr lang="ru-RU" sz="700" b="1" dirty="0" smtClean="0">
                <a:solidFill>
                  <a:schemeClr val="accent1">
                    <a:lumMod val="75000"/>
                  </a:schemeClr>
                </a:solidFill>
                <a:latin typeface="Arial" pitchFamily="34" charset="0"/>
                <a:cs typeface="Arial" pitchFamily="34" charset="0"/>
              </a:rPr>
              <a:t>ИШ ЖӨНҮНДӨ ЖЫЛДЫК ОТЧЕТ – 2017</a:t>
            </a:r>
          </a:p>
          <a:p>
            <a:r>
              <a:rPr lang="ru-RU" sz="700" dirty="0">
                <a:solidFill>
                  <a:schemeClr val="accent1">
                    <a:lumMod val="75000"/>
                  </a:schemeClr>
                </a:solidFill>
                <a:latin typeface="Arial" pitchFamily="34" charset="0"/>
                <a:cs typeface="Arial" pitchFamily="34" charset="0"/>
              </a:rPr>
              <a:t>Кыргыз Республикасынын Өкмөтүнө караштуу </a:t>
            </a:r>
          </a:p>
          <a:p>
            <a:r>
              <a:rPr lang="ky-KG" sz="700" dirty="0">
                <a:solidFill>
                  <a:schemeClr val="accent1">
                    <a:lumMod val="75000"/>
                  </a:schemeClr>
                </a:solidFill>
                <a:latin typeface="Arial" pitchFamily="34" charset="0"/>
                <a:cs typeface="Arial" pitchFamily="34" charset="0"/>
              </a:rPr>
              <a:t>Финансылык </a:t>
            </a:r>
            <a:r>
              <a:rPr lang="ky-KG" sz="700" dirty="0" smtClean="0">
                <a:solidFill>
                  <a:schemeClr val="accent1">
                    <a:lumMod val="75000"/>
                  </a:schemeClr>
                </a:solidFill>
                <a:latin typeface="Arial" pitchFamily="34" charset="0"/>
                <a:cs typeface="Arial" pitchFamily="34" charset="0"/>
              </a:rPr>
              <a:t>чалгындоо </a:t>
            </a:r>
            <a:r>
              <a:rPr lang="ky-KG" sz="700" dirty="0">
                <a:solidFill>
                  <a:schemeClr val="accent1">
                    <a:lumMod val="75000"/>
                  </a:schemeClr>
                </a:solidFill>
                <a:latin typeface="Arial" pitchFamily="34" charset="0"/>
                <a:cs typeface="Arial" pitchFamily="34" charset="0"/>
              </a:rPr>
              <a:t>мамлекеттик </a:t>
            </a:r>
            <a:r>
              <a:rPr lang="ky-KG" sz="700" dirty="0" smtClean="0">
                <a:solidFill>
                  <a:schemeClr val="accent1">
                    <a:lumMod val="75000"/>
                  </a:schemeClr>
                </a:solidFill>
                <a:latin typeface="Arial" pitchFamily="34" charset="0"/>
                <a:cs typeface="Arial" pitchFamily="34" charset="0"/>
              </a:rPr>
              <a:t>кызматы</a:t>
            </a:r>
            <a:endParaRPr lang="ru-RU" sz="700" dirty="0">
              <a:solidFill>
                <a:schemeClr val="accent1">
                  <a:lumMod val="75000"/>
                </a:schemeClr>
              </a:solidFill>
              <a:latin typeface="Arial" pitchFamily="34" charset="0"/>
              <a:cs typeface="Arial" pitchFamily="34"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5119" y="107504"/>
            <a:ext cx="360938" cy="360040"/>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val="3821585508"/>
              </p:ext>
            </p:extLst>
          </p:nvPr>
        </p:nvGraphicFramePr>
        <p:xfrm>
          <a:off x="328190" y="625223"/>
          <a:ext cx="6368819" cy="8419814"/>
        </p:xfrm>
        <a:graphic>
          <a:graphicData uri="http://schemas.openxmlformats.org/drawingml/2006/table">
            <a:tbl>
              <a:tblPr/>
              <a:tblGrid>
                <a:gridCol w="1016391">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2938393">
                  <a:extLst>
                    <a:ext uri="{9D8B030D-6E8A-4147-A177-3AD203B41FA5}">
                      <a16:colId xmlns:a16="http://schemas.microsoft.com/office/drawing/2014/main" val="20002"/>
                    </a:ext>
                  </a:extLst>
                </a:gridCol>
                <a:gridCol w="1477931">
                  <a:extLst>
                    <a:ext uri="{9D8B030D-6E8A-4147-A177-3AD203B41FA5}">
                      <a16:colId xmlns:a16="http://schemas.microsoft.com/office/drawing/2014/main" val="20003"/>
                    </a:ext>
                  </a:extLst>
                </a:gridCol>
              </a:tblGrid>
              <a:tr h="145829">
                <a:tc>
                  <a:txBody>
                    <a:bodyPr/>
                    <a:lstStyle/>
                    <a:p>
                      <a:pPr algn="ctr" rtl="0" fontAlgn="t"/>
                      <a:r>
                        <a:rPr lang="ru-RU" sz="1100" b="1" i="0" u="none" strike="noStrike" dirty="0" smtClean="0">
                          <a:solidFill>
                            <a:srgbClr val="262626"/>
                          </a:solidFill>
                          <a:effectLst/>
                          <a:latin typeface="Arial Narrow" pitchFamily="34" charset="0"/>
                        </a:rPr>
                        <a:t>Датасы</a:t>
                      </a:r>
                      <a:endParaRPr lang="ru-RU" sz="1100" b="1" i="0" u="none" strike="noStrike" dirty="0">
                        <a:solidFill>
                          <a:srgbClr val="262626"/>
                        </a:solidFill>
                        <a:effectLst/>
                        <a:latin typeface="Arial Narrow" pitchFamily="34" charset="0"/>
                      </a:endParaRPr>
                    </a:p>
                  </a:txBody>
                  <a:tcPr marL="2701"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rtl="0" fontAlgn="t"/>
                      <a:r>
                        <a:rPr lang="ru-RU" sz="1100" b="1" i="0" u="none" strike="noStrike" dirty="0" smtClean="0">
                          <a:solidFill>
                            <a:srgbClr val="262626"/>
                          </a:solidFill>
                          <a:effectLst/>
                          <a:latin typeface="Arial Narrow" pitchFamily="34" charset="0"/>
                        </a:rPr>
                        <a:t>Иш-</a:t>
                      </a:r>
                      <a:r>
                        <a:rPr lang="ru-RU" sz="1100" b="1" i="0" u="none" strike="noStrike" dirty="0" err="1" smtClean="0">
                          <a:solidFill>
                            <a:srgbClr val="262626"/>
                          </a:solidFill>
                          <a:effectLst/>
                          <a:latin typeface="Arial Narrow" pitchFamily="34" charset="0"/>
                        </a:rPr>
                        <a:t>чаранын</a:t>
                      </a:r>
                      <a:r>
                        <a:rPr lang="ru-RU" sz="1100" b="1" i="0" u="none" strike="noStrike" dirty="0" smtClean="0">
                          <a:solidFill>
                            <a:srgbClr val="262626"/>
                          </a:solidFill>
                          <a:effectLst/>
                          <a:latin typeface="Arial Narrow" pitchFamily="34" charset="0"/>
                        </a:rPr>
                        <a:t> форматы</a:t>
                      </a:r>
                      <a:endParaRPr lang="ru-RU" sz="1100" b="1" i="0" u="none" strike="noStrike" dirty="0">
                        <a:solidFill>
                          <a:srgbClr val="262626"/>
                        </a:solidFill>
                        <a:effectLst/>
                        <a:latin typeface="Arial Narrow" pitchFamily="34" charset="0"/>
                      </a:endParaRPr>
                    </a:p>
                  </a:txBody>
                  <a:tcPr marL="2701"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rtl="0" fontAlgn="t"/>
                      <a:r>
                        <a:rPr lang="ru-RU" sz="1100" b="1" i="0" u="none" strike="noStrike" dirty="0" smtClean="0">
                          <a:solidFill>
                            <a:srgbClr val="262626"/>
                          </a:solidFill>
                          <a:effectLst/>
                          <a:latin typeface="Arial Narrow" pitchFamily="34" charset="0"/>
                        </a:rPr>
                        <a:t>Темасы</a:t>
                      </a:r>
                      <a:endParaRPr lang="ru-RU" sz="1100" b="1" i="0" u="none" strike="noStrike" dirty="0">
                        <a:solidFill>
                          <a:srgbClr val="262626"/>
                        </a:solidFill>
                        <a:effectLst/>
                        <a:latin typeface="Arial Narrow" pitchFamily="34" charset="0"/>
                      </a:endParaRPr>
                    </a:p>
                  </a:txBody>
                  <a:tcPr marL="2701"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rtl="0" fontAlgn="t"/>
                      <a:r>
                        <a:rPr lang="ru-RU" sz="1100" b="1" i="0" u="none" strike="noStrike" dirty="0" smtClean="0">
                          <a:solidFill>
                            <a:srgbClr val="262626"/>
                          </a:solidFill>
                          <a:effectLst/>
                          <a:latin typeface="Arial Narrow" pitchFamily="34" charset="0"/>
                        </a:rPr>
                        <a:t>Катышуучулар </a:t>
                      </a:r>
                      <a:endParaRPr lang="ru-RU" sz="1100" b="1" i="0" u="none" strike="noStrike" dirty="0">
                        <a:solidFill>
                          <a:srgbClr val="262626"/>
                        </a:solidFill>
                        <a:effectLst/>
                        <a:latin typeface="Arial Narrow" pitchFamily="34" charset="0"/>
                      </a:endParaRPr>
                    </a:p>
                  </a:txBody>
                  <a:tcPr marL="2701"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0"/>
                  </a:ext>
                </a:extLst>
              </a:tr>
              <a:tr h="320284">
                <a:tc>
                  <a:txBody>
                    <a:bodyPr/>
                    <a:lstStyle/>
                    <a:p>
                      <a:pPr algn="ctr" rtl="0" fontAlgn="t"/>
                      <a:r>
                        <a:rPr lang="ru-RU" sz="1100" b="1" i="0" u="none" strike="noStrike" dirty="0" smtClean="0">
                          <a:solidFill>
                            <a:srgbClr val="262626"/>
                          </a:solidFill>
                          <a:effectLst/>
                          <a:latin typeface="Arial Narrow" pitchFamily="34" charset="0"/>
                        </a:rPr>
                        <a:t>27-январда</a:t>
                      </a:r>
                      <a:endParaRPr lang="ru-RU" sz="1100" b="1" i="0" u="none" strike="noStrike" dirty="0">
                        <a:solidFill>
                          <a:srgbClr val="262626"/>
                        </a:solidFill>
                        <a:effectLst/>
                        <a:latin typeface="Arial Narrow" pitchFamily="34" charset="0"/>
                      </a:endParaRPr>
                    </a:p>
                  </a:txBody>
                  <a:tcPr marL="2701"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100" b="1" i="0" u="none" strike="noStrike" dirty="0" smtClean="0">
                          <a:solidFill>
                            <a:srgbClr val="262626"/>
                          </a:solidFill>
                          <a:effectLst/>
                          <a:latin typeface="Arial Narrow" pitchFamily="34" charset="0"/>
                        </a:rPr>
                        <a:t>Тегерек </a:t>
                      </a:r>
                      <a:r>
                        <a:rPr lang="ru-RU" sz="1100" b="1" i="0" u="none" strike="noStrike" dirty="0">
                          <a:solidFill>
                            <a:srgbClr val="262626"/>
                          </a:solidFill>
                          <a:effectLst/>
                          <a:latin typeface="Arial Narrow" pitchFamily="34" charset="0"/>
                        </a:rPr>
                        <a:t>стол </a:t>
                      </a:r>
                    </a:p>
                  </a:txBody>
                  <a:tcPr marL="2701"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r>
                        <a:rPr lang="ru-RU" sz="1100" b="0" i="1" u="none" strike="noStrike" dirty="0" smtClean="0">
                          <a:solidFill>
                            <a:srgbClr val="262626"/>
                          </a:solidFill>
                          <a:effectLst/>
                          <a:latin typeface="Arial Narrow" pitchFamily="34" charset="0"/>
                        </a:rPr>
                        <a:t>«Шектүү операцияларды жүргүзүүдө банктардын тартылуу деңгээлин баалоо жана финансы чөйрөсүндөгү бузулууларга өз убагында аракет кылуу максатында тобокелдикке багытталган көзөмөл боюнча процессти жайылтуу тажрыйба»</a:t>
                      </a:r>
                      <a:endParaRPr lang="ru-RU" sz="1100" b="0" i="1" u="none" strike="noStrike" dirty="0">
                        <a:solidFill>
                          <a:srgbClr val="262626"/>
                        </a:solidFill>
                        <a:effectLst/>
                        <a:latin typeface="Arial Narrow" pitchFamily="34" charset="0"/>
                      </a:endParaRPr>
                    </a:p>
                  </a:txBody>
                  <a:tcPr marL="2701"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buClr>
                          <a:srgbClr val="000000"/>
                        </a:buClr>
                        <a:buSzPts val="800"/>
                        <a:buFont typeface="Arial"/>
                        <a:buChar char="•"/>
                      </a:pPr>
                      <a:r>
                        <a:rPr lang="ru-RU" sz="1100" b="0" i="0" u="none" strike="noStrike" dirty="0" smtClean="0">
                          <a:solidFill>
                            <a:srgbClr val="262626"/>
                          </a:solidFill>
                          <a:effectLst/>
                          <a:latin typeface="Arial Narrow" pitchFamily="34" charset="0"/>
                        </a:rPr>
                        <a:t>ФЧМКнын 1 кызматчысы</a:t>
                      </a:r>
                      <a:endParaRPr lang="ru-RU" sz="1100" b="0" i="0" u="none" strike="noStrike" dirty="0">
                        <a:solidFill>
                          <a:srgbClr val="000000"/>
                        </a:solidFill>
                        <a:effectLst/>
                        <a:latin typeface="Arial Narrow" pitchFamily="34" charset="0"/>
                      </a:endParaRPr>
                    </a:p>
                  </a:txBody>
                  <a:tcPr marL="24305"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1022">
                <a:tc>
                  <a:txBody>
                    <a:bodyPr/>
                    <a:lstStyle/>
                    <a:p>
                      <a:pPr algn="ctr" rtl="0" fontAlgn="t"/>
                      <a:r>
                        <a:rPr lang="ru-RU" sz="1100" b="1" i="0" u="none" strike="noStrike" dirty="0" smtClean="0">
                          <a:solidFill>
                            <a:srgbClr val="262626"/>
                          </a:solidFill>
                          <a:effectLst/>
                          <a:latin typeface="Arial Narrow" pitchFamily="34" charset="0"/>
                        </a:rPr>
                        <a:t>3-февралда</a:t>
                      </a:r>
                      <a:endParaRPr lang="ru-RU" sz="1100" b="1" i="0" u="none" strike="noStrike" dirty="0">
                        <a:solidFill>
                          <a:srgbClr val="262626"/>
                        </a:solidFill>
                        <a:effectLst/>
                        <a:latin typeface="Arial Narrow" pitchFamily="34" charset="0"/>
                      </a:endParaRPr>
                    </a:p>
                  </a:txBody>
                  <a:tcPr marL="2701"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100" b="1" i="0" u="none" strike="noStrike" dirty="0" smtClean="0">
                          <a:solidFill>
                            <a:srgbClr val="262626"/>
                          </a:solidFill>
                          <a:effectLst/>
                          <a:latin typeface="Arial Narrow" pitchFamily="34" charset="0"/>
                        </a:rPr>
                        <a:t>Тегерек </a:t>
                      </a:r>
                      <a:r>
                        <a:rPr lang="ru-RU" sz="1100" b="1" i="0" u="none" strike="noStrike" dirty="0">
                          <a:solidFill>
                            <a:srgbClr val="262626"/>
                          </a:solidFill>
                          <a:effectLst/>
                          <a:latin typeface="Arial Narrow" pitchFamily="34" charset="0"/>
                        </a:rPr>
                        <a:t>стол </a:t>
                      </a:r>
                    </a:p>
                  </a:txBody>
                  <a:tcPr marL="2701"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r>
                        <a:rPr lang="ru-RU" sz="1100" b="0" i="1" u="none" strike="noStrike" dirty="0" smtClean="0">
                          <a:solidFill>
                            <a:srgbClr val="262626"/>
                          </a:solidFill>
                          <a:effectLst/>
                          <a:latin typeface="Arial Narrow" pitchFamily="34" charset="0"/>
                        </a:rPr>
                        <a:t>«Мыйзамдарды өркүндөтүү боюнча иш-чараларды өткөрүүдө ФАТФтын 1 (тобокелдикке багытталган мамиле), 10 (кардарларды талаптагыдай текшерүү), 15 (жаңы технологиялар), 23 (башка чаралар) сунуштамаларын практикалык ишке ашыруу» </a:t>
                      </a:r>
                      <a:endParaRPr lang="ru-RU" sz="1100" b="0" i="1" u="none" strike="noStrike" dirty="0">
                        <a:solidFill>
                          <a:srgbClr val="262626"/>
                        </a:solidFill>
                        <a:effectLst/>
                        <a:latin typeface="Arial Narrow" pitchFamily="34" charset="0"/>
                      </a:endParaRPr>
                    </a:p>
                  </a:txBody>
                  <a:tcPr marL="2701"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buClr>
                          <a:srgbClr val="000000"/>
                        </a:buClr>
                        <a:buSzPts val="800"/>
                        <a:buFont typeface="Arial"/>
                        <a:buChar char="•"/>
                      </a:pPr>
                      <a:r>
                        <a:rPr lang="ru-RU" sz="1100" b="0" i="0" u="none" strike="noStrike" dirty="0" smtClean="0">
                          <a:solidFill>
                            <a:srgbClr val="262626"/>
                          </a:solidFill>
                          <a:effectLst/>
                          <a:latin typeface="Arial Narrow" pitchFamily="34" charset="0"/>
                        </a:rPr>
                        <a:t>ФЧМКнын 1 кызматчысы</a:t>
                      </a:r>
                      <a:endParaRPr lang="ru-RU" sz="1100" b="0" i="0" u="none" strike="noStrike" dirty="0">
                        <a:solidFill>
                          <a:srgbClr val="000000"/>
                        </a:solidFill>
                        <a:effectLst/>
                        <a:latin typeface="Arial Narrow" pitchFamily="34" charset="0"/>
                      </a:endParaRPr>
                    </a:p>
                  </a:txBody>
                  <a:tcPr marL="24305"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4177">
                <a:tc>
                  <a:txBody>
                    <a:bodyPr/>
                    <a:lstStyle/>
                    <a:p>
                      <a:pPr algn="ctr" rtl="0" fontAlgn="t"/>
                      <a:r>
                        <a:rPr lang="ru-RU" sz="1100" b="1" i="0" u="none" strike="noStrike" dirty="0" smtClean="0">
                          <a:solidFill>
                            <a:srgbClr val="262626"/>
                          </a:solidFill>
                          <a:effectLst/>
                          <a:latin typeface="Arial Narrow" pitchFamily="34" charset="0"/>
                        </a:rPr>
                        <a:t>17-февралда </a:t>
                      </a:r>
                      <a:endParaRPr lang="ru-RU" sz="1100" b="1" i="0" u="none" strike="noStrike" dirty="0">
                        <a:solidFill>
                          <a:srgbClr val="262626"/>
                        </a:solidFill>
                        <a:effectLst/>
                        <a:latin typeface="Arial Narrow" pitchFamily="34" charset="0"/>
                      </a:endParaRPr>
                    </a:p>
                  </a:txBody>
                  <a:tcPr marL="2701"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100" b="1" i="0" u="none" strike="noStrike" dirty="0" smtClean="0">
                          <a:solidFill>
                            <a:srgbClr val="262626"/>
                          </a:solidFill>
                          <a:effectLst/>
                          <a:latin typeface="Arial Narrow" pitchFamily="34" charset="0"/>
                        </a:rPr>
                        <a:t>Тегерек </a:t>
                      </a:r>
                      <a:r>
                        <a:rPr lang="ru-RU" sz="1100" b="1" i="0" u="none" strike="noStrike" dirty="0">
                          <a:solidFill>
                            <a:srgbClr val="262626"/>
                          </a:solidFill>
                          <a:effectLst/>
                          <a:latin typeface="Arial Narrow" pitchFamily="34" charset="0"/>
                        </a:rPr>
                        <a:t>стол </a:t>
                      </a:r>
                    </a:p>
                  </a:txBody>
                  <a:tcPr marL="2701"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r>
                        <a:rPr lang="ru-RU" sz="1100" b="0" i="1" u="none" strike="noStrike" dirty="0" smtClean="0">
                          <a:solidFill>
                            <a:srgbClr val="262626"/>
                          </a:solidFill>
                          <a:effectLst/>
                          <a:latin typeface="Arial Narrow" pitchFamily="34" charset="0"/>
                        </a:rPr>
                        <a:t>«Акчаларды адалдоо жана терроризмди каржылоо тобокелдиктерин натыйжалуу башкаруунун заманбап мамилелери»</a:t>
                      </a:r>
                      <a:endParaRPr lang="ru-RU" sz="1100" b="0" i="1" u="none" strike="noStrike" dirty="0">
                        <a:solidFill>
                          <a:srgbClr val="262626"/>
                        </a:solidFill>
                        <a:effectLst/>
                        <a:latin typeface="Arial Narrow" pitchFamily="34" charset="0"/>
                      </a:endParaRPr>
                    </a:p>
                  </a:txBody>
                  <a:tcPr marL="2701"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buClr>
                          <a:srgbClr val="000000"/>
                        </a:buClr>
                        <a:buSzPts val="800"/>
                        <a:buFont typeface="Arial"/>
                        <a:buChar char="•"/>
                      </a:pPr>
                      <a:r>
                        <a:rPr lang="ru-RU" sz="1100" b="0" i="0" u="none" strike="noStrike" dirty="0" smtClean="0">
                          <a:solidFill>
                            <a:srgbClr val="000000"/>
                          </a:solidFill>
                          <a:effectLst/>
                          <a:latin typeface="Arial Narrow" pitchFamily="34" charset="0"/>
                        </a:rPr>
                        <a:t>ФЧМКнын 1 кызматчысы</a:t>
                      </a:r>
                      <a:endParaRPr lang="ru-RU" sz="1100" b="0" i="0" u="none" strike="noStrike" dirty="0">
                        <a:solidFill>
                          <a:srgbClr val="000000"/>
                        </a:solidFill>
                        <a:effectLst/>
                        <a:latin typeface="Arial Narrow" pitchFamily="34" charset="0"/>
                      </a:endParaRPr>
                    </a:p>
                  </a:txBody>
                  <a:tcPr marL="24305"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0284">
                <a:tc>
                  <a:txBody>
                    <a:bodyPr/>
                    <a:lstStyle/>
                    <a:p>
                      <a:pPr algn="ctr" rtl="0" fontAlgn="t"/>
                      <a:r>
                        <a:rPr lang="ru-RU" sz="1100" b="1" i="0" u="none" strike="noStrike" dirty="0" smtClean="0">
                          <a:solidFill>
                            <a:srgbClr val="262626"/>
                          </a:solidFill>
                          <a:effectLst/>
                          <a:latin typeface="Arial Narrow" pitchFamily="34" charset="0"/>
                        </a:rPr>
                        <a:t>3-мартта</a:t>
                      </a:r>
                      <a:endParaRPr lang="ru-RU" sz="1100" b="1" i="0" u="none" strike="noStrike" dirty="0">
                        <a:solidFill>
                          <a:srgbClr val="262626"/>
                        </a:solidFill>
                        <a:effectLst/>
                        <a:latin typeface="Arial Narrow" pitchFamily="34" charset="0"/>
                      </a:endParaRPr>
                    </a:p>
                  </a:txBody>
                  <a:tcPr marL="2701"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100" b="1" i="0" u="none" strike="noStrike">
                          <a:solidFill>
                            <a:srgbClr val="262626"/>
                          </a:solidFill>
                          <a:effectLst/>
                          <a:latin typeface="Arial Narrow" pitchFamily="34" charset="0"/>
                        </a:rPr>
                        <a:t>Семинар </a:t>
                      </a:r>
                    </a:p>
                  </a:txBody>
                  <a:tcPr marL="2701"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r>
                        <a:rPr lang="ru-RU" sz="1100" b="0" i="1" u="none" strike="noStrike" dirty="0" smtClean="0">
                          <a:solidFill>
                            <a:srgbClr val="262626"/>
                          </a:solidFill>
                          <a:effectLst/>
                          <a:latin typeface="Arial Narrow" pitchFamily="34" charset="0"/>
                        </a:rPr>
                        <a:t>«Коррупциялык укук бузуулардын типологиялары, маалыматтарды визуалдык талдоо инструментин колдонуу менен мүмкүн болгон коррупциялык иштин эпизоддорун таап чыгуу жана талдоо методикасы» </a:t>
                      </a:r>
                      <a:endParaRPr lang="ru-RU" sz="1100" b="0" i="1" u="none" strike="noStrike" dirty="0">
                        <a:solidFill>
                          <a:srgbClr val="262626"/>
                        </a:solidFill>
                        <a:effectLst/>
                        <a:latin typeface="Arial Narrow" pitchFamily="34" charset="0"/>
                      </a:endParaRPr>
                    </a:p>
                  </a:txBody>
                  <a:tcPr marL="2701"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buClr>
                          <a:srgbClr val="000000"/>
                        </a:buClr>
                        <a:buSzPts val="800"/>
                        <a:buFont typeface="Arial"/>
                        <a:buChar char="•"/>
                      </a:pPr>
                      <a:r>
                        <a:rPr lang="ru-RU" sz="1100" b="0" i="0" u="none" strike="noStrike" dirty="0" smtClean="0">
                          <a:solidFill>
                            <a:srgbClr val="262626"/>
                          </a:solidFill>
                          <a:effectLst/>
                          <a:latin typeface="Arial Narrow" pitchFamily="34" charset="0"/>
                        </a:rPr>
                        <a:t>ФЧМКнын 2 кызматчысы</a:t>
                      </a:r>
                      <a:endParaRPr lang="ru-RU" sz="1100" b="0" i="0" u="none" strike="noStrike" dirty="0">
                        <a:solidFill>
                          <a:srgbClr val="000000"/>
                        </a:solidFill>
                        <a:effectLst/>
                        <a:latin typeface="Arial Narrow" pitchFamily="34" charset="0"/>
                      </a:endParaRPr>
                    </a:p>
                  </a:txBody>
                  <a:tcPr marL="24305"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5829">
                <a:tc>
                  <a:txBody>
                    <a:bodyPr/>
                    <a:lstStyle/>
                    <a:p>
                      <a:pPr algn="ctr" rtl="0" fontAlgn="t"/>
                      <a:r>
                        <a:rPr lang="ru-RU" sz="1100" b="1" i="0" u="none" strike="noStrike" dirty="0" smtClean="0">
                          <a:solidFill>
                            <a:srgbClr val="262626"/>
                          </a:solidFill>
                          <a:effectLst/>
                          <a:latin typeface="Arial Narrow" pitchFamily="34" charset="0"/>
                        </a:rPr>
                        <a:t>10-мартта</a:t>
                      </a:r>
                      <a:endParaRPr lang="ru-RU" sz="1100" b="1" i="0" u="none" strike="noStrike" dirty="0">
                        <a:solidFill>
                          <a:srgbClr val="262626"/>
                        </a:solidFill>
                        <a:effectLst/>
                        <a:latin typeface="Arial Narrow" pitchFamily="34" charset="0"/>
                      </a:endParaRPr>
                    </a:p>
                  </a:txBody>
                  <a:tcPr marL="2701"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100" b="1" i="0" u="none" strike="noStrike" dirty="0">
                          <a:solidFill>
                            <a:srgbClr val="262626"/>
                          </a:solidFill>
                          <a:effectLst/>
                          <a:latin typeface="Arial Narrow" pitchFamily="34" charset="0"/>
                        </a:rPr>
                        <a:t>Семинар </a:t>
                      </a:r>
                    </a:p>
                  </a:txBody>
                  <a:tcPr marL="2701"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r>
                        <a:rPr lang="ru-RU" sz="1100" b="0" i="1" u="none" strike="noStrike" dirty="0" smtClean="0">
                          <a:solidFill>
                            <a:srgbClr val="262626"/>
                          </a:solidFill>
                          <a:effectLst/>
                          <a:latin typeface="Arial Narrow" pitchFamily="34" charset="0"/>
                        </a:rPr>
                        <a:t>«Терроризмди каржылоого каршы аракеттенүү боюнча ведомстволор аралык комиссиянын мүмкүнчүлүктөрү»</a:t>
                      </a:r>
                      <a:endParaRPr lang="ru-RU" sz="1100" b="0" i="1" u="none" strike="noStrike" dirty="0">
                        <a:solidFill>
                          <a:srgbClr val="262626"/>
                        </a:solidFill>
                        <a:effectLst/>
                        <a:latin typeface="Arial Narrow" pitchFamily="34" charset="0"/>
                      </a:endParaRPr>
                    </a:p>
                  </a:txBody>
                  <a:tcPr marL="2701"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buClr>
                          <a:srgbClr val="000000"/>
                        </a:buClr>
                        <a:buSzPts val="800"/>
                        <a:buFont typeface="Arial"/>
                        <a:buChar char="•"/>
                      </a:pPr>
                      <a:r>
                        <a:rPr lang="ru-RU" sz="1100" b="0" i="0" u="none" strike="noStrike" dirty="0" smtClean="0">
                          <a:solidFill>
                            <a:srgbClr val="000000"/>
                          </a:solidFill>
                          <a:effectLst/>
                          <a:latin typeface="Arial Narrow" pitchFamily="34" charset="0"/>
                        </a:rPr>
                        <a:t>ФЧМКнын 2 кызматчысы</a:t>
                      </a:r>
                    </a:p>
                    <a:p>
                      <a:pPr algn="l" rtl="0" fontAlgn="t">
                        <a:buClr>
                          <a:srgbClr val="000000"/>
                        </a:buClr>
                        <a:buSzPts val="800"/>
                        <a:buFont typeface="Arial"/>
                        <a:buNone/>
                      </a:pPr>
                      <a:endParaRPr lang="ru-RU" sz="1100" b="0" i="0" u="none" strike="noStrike" dirty="0">
                        <a:solidFill>
                          <a:srgbClr val="000000"/>
                        </a:solidFill>
                        <a:effectLst/>
                        <a:latin typeface="Arial Narrow" pitchFamily="34" charset="0"/>
                      </a:endParaRPr>
                    </a:p>
                  </a:txBody>
                  <a:tcPr marL="24305"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8808">
                <a:tc>
                  <a:txBody>
                    <a:bodyPr/>
                    <a:lstStyle/>
                    <a:p>
                      <a:pPr algn="ctr" rtl="0" fontAlgn="t"/>
                      <a:r>
                        <a:rPr lang="ru-RU" sz="1100" b="1" i="0" u="none" strike="noStrike" dirty="0" smtClean="0">
                          <a:solidFill>
                            <a:srgbClr val="262626"/>
                          </a:solidFill>
                          <a:effectLst/>
                          <a:latin typeface="Arial Narrow" pitchFamily="34" charset="0"/>
                        </a:rPr>
                        <a:t>24-мартта </a:t>
                      </a:r>
                      <a:endParaRPr lang="ru-RU" sz="1100" b="1" i="0" u="none" strike="noStrike" dirty="0">
                        <a:solidFill>
                          <a:srgbClr val="262626"/>
                        </a:solidFill>
                        <a:effectLst/>
                        <a:latin typeface="Arial Narrow" pitchFamily="34" charset="0"/>
                      </a:endParaRPr>
                    </a:p>
                  </a:txBody>
                  <a:tcPr marL="2701"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100" b="1" i="0" u="none" strike="noStrike">
                          <a:solidFill>
                            <a:srgbClr val="262626"/>
                          </a:solidFill>
                          <a:effectLst/>
                          <a:latin typeface="Arial Narrow" pitchFamily="34" charset="0"/>
                        </a:rPr>
                        <a:t>Семинар </a:t>
                      </a:r>
                    </a:p>
                  </a:txBody>
                  <a:tcPr marL="2701"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r>
                        <a:rPr lang="ru-RU" sz="1100" b="0" i="1" u="none" strike="noStrike" dirty="0" smtClean="0">
                          <a:solidFill>
                            <a:srgbClr val="262626"/>
                          </a:solidFill>
                          <a:effectLst/>
                          <a:latin typeface="Arial Narrow" pitchFamily="34" charset="0"/>
                        </a:rPr>
                        <a:t>«Кредиттик уюмдарда тобокелдикке багытталган мамилени колдонуу»</a:t>
                      </a:r>
                      <a:endParaRPr lang="ru-RU" sz="1100" b="0" i="1" u="none" strike="noStrike" dirty="0">
                        <a:solidFill>
                          <a:srgbClr val="262626"/>
                        </a:solidFill>
                        <a:effectLst/>
                        <a:latin typeface="Arial Narrow" pitchFamily="34" charset="0"/>
                      </a:endParaRPr>
                    </a:p>
                  </a:txBody>
                  <a:tcPr marL="2701"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buClr>
                          <a:srgbClr val="000000"/>
                        </a:buClr>
                        <a:buSzPts val="800"/>
                        <a:buFont typeface="Arial"/>
                        <a:buChar char="•"/>
                      </a:pPr>
                      <a:r>
                        <a:rPr lang="ru-RU" sz="1100" b="0" i="0" u="none" strike="noStrike" dirty="0" smtClean="0">
                          <a:solidFill>
                            <a:srgbClr val="000000"/>
                          </a:solidFill>
                          <a:effectLst/>
                          <a:latin typeface="Arial Narrow" pitchFamily="34" charset="0"/>
                        </a:rPr>
                        <a:t>ФЧМКнын 2 кызматчысы</a:t>
                      </a:r>
                    </a:p>
                    <a:p>
                      <a:pPr algn="l" rtl="0" fontAlgn="t">
                        <a:buClr>
                          <a:srgbClr val="000000"/>
                        </a:buClr>
                        <a:buSzPts val="800"/>
                        <a:buFont typeface="Arial"/>
                        <a:buNone/>
                      </a:pPr>
                      <a:endParaRPr lang="ru-RU" sz="1100" b="0" i="0" u="none" strike="noStrike" dirty="0">
                        <a:solidFill>
                          <a:srgbClr val="000000"/>
                        </a:solidFill>
                        <a:effectLst/>
                        <a:latin typeface="Arial Narrow" pitchFamily="34" charset="0"/>
                      </a:endParaRPr>
                    </a:p>
                  </a:txBody>
                  <a:tcPr marL="24305"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45829">
                <a:tc>
                  <a:txBody>
                    <a:bodyPr/>
                    <a:lstStyle/>
                    <a:p>
                      <a:pPr algn="ctr" rtl="0" fontAlgn="t"/>
                      <a:r>
                        <a:rPr lang="ru-RU" sz="1100" b="1" i="0" u="none" strike="noStrike" dirty="0" smtClean="0">
                          <a:solidFill>
                            <a:srgbClr val="262626"/>
                          </a:solidFill>
                          <a:effectLst/>
                          <a:latin typeface="Arial Narrow" pitchFamily="34" charset="0"/>
                        </a:rPr>
                        <a:t>19-апрелде</a:t>
                      </a:r>
                      <a:endParaRPr lang="ru-RU" sz="1100" b="1" i="0" u="none" strike="noStrike" dirty="0">
                        <a:solidFill>
                          <a:srgbClr val="262626"/>
                        </a:solidFill>
                        <a:effectLst/>
                        <a:latin typeface="Arial Narrow" pitchFamily="34" charset="0"/>
                      </a:endParaRPr>
                    </a:p>
                  </a:txBody>
                  <a:tcPr marL="2701"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100" b="1" i="0" u="none" strike="noStrike" dirty="0" smtClean="0">
                          <a:solidFill>
                            <a:srgbClr val="262626"/>
                          </a:solidFill>
                          <a:effectLst/>
                          <a:latin typeface="Arial Narrow" pitchFamily="34" charset="0"/>
                        </a:rPr>
                        <a:t>Тегерек </a:t>
                      </a:r>
                      <a:r>
                        <a:rPr lang="ru-RU" sz="1100" b="1" i="0" u="none" strike="noStrike" dirty="0">
                          <a:solidFill>
                            <a:srgbClr val="262626"/>
                          </a:solidFill>
                          <a:effectLst/>
                          <a:latin typeface="Arial Narrow" pitchFamily="34" charset="0"/>
                        </a:rPr>
                        <a:t>стол </a:t>
                      </a:r>
                    </a:p>
                  </a:txBody>
                  <a:tcPr marL="2701"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r>
                        <a:rPr lang="ru-RU" sz="1100" b="0" i="1" u="none" strike="noStrike" dirty="0" smtClean="0">
                          <a:solidFill>
                            <a:srgbClr val="262626"/>
                          </a:solidFill>
                          <a:effectLst/>
                          <a:latin typeface="Arial Narrow" pitchFamily="34" charset="0"/>
                        </a:rPr>
                        <a:t>«ФЧБ ишинде маалыматтарды көрүнөө талдоо инструменттерин колдонуу методологиясы» </a:t>
                      </a:r>
                      <a:endParaRPr lang="ru-RU" sz="1100" b="0" i="1" u="none" strike="noStrike" dirty="0">
                        <a:solidFill>
                          <a:srgbClr val="262626"/>
                        </a:solidFill>
                        <a:effectLst/>
                        <a:latin typeface="Arial Narrow" pitchFamily="34" charset="0"/>
                      </a:endParaRPr>
                    </a:p>
                  </a:txBody>
                  <a:tcPr marL="2701"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buClr>
                          <a:srgbClr val="000000"/>
                        </a:buClr>
                        <a:buSzPts val="800"/>
                        <a:buFont typeface="Arial"/>
                        <a:buChar char="•"/>
                      </a:pPr>
                      <a:r>
                        <a:rPr lang="ru-RU" sz="1100" b="0" i="0" u="none" strike="noStrike" dirty="0" smtClean="0">
                          <a:solidFill>
                            <a:srgbClr val="000000"/>
                          </a:solidFill>
                          <a:effectLst/>
                          <a:latin typeface="Arial Narrow" pitchFamily="34" charset="0"/>
                        </a:rPr>
                        <a:t>ФЧМКнын 2 кызматчысы</a:t>
                      </a:r>
                    </a:p>
                    <a:p>
                      <a:pPr algn="l" rtl="0" fontAlgn="t">
                        <a:buClr>
                          <a:srgbClr val="000000"/>
                        </a:buClr>
                        <a:buSzPts val="800"/>
                        <a:buFont typeface="Arial"/>
                        <a:buNone/>
                      </a:pPr>
                      <a:endParaRPr lang="ru-RU" sz="1100" b="0" i="0" u="none" strike="noStrike" dirty="0">
                        <a:solidFill>
                          <a:srgbClr val="000000"/>
                        </a:solidFill>
                        <a:effectLst/>
                        <a:latin typeface="Arial Narrow" pitchFamily="34" charset="0"/>
                      </a:endParaRPr>
                    </a:p>
                  </a:txBody>
                  <a:tcPr marL="24305"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43049">
                <a:tc>
                  <a:txBody>
                    <a:bodyPr/>
                    <a:lstStyle/>
                    <a:p>
                      <a:pPr algn="ctr" rtl="0" fontAlgn="t"/>
                      <a:r>
                        <a:rPr lang="ru-RU" sz="1100" b="1" i="0" u="none" strike="noStrike" dirty="0" smtClean="0">
                          <a:solidFill>
                            <a:srgbClr val="262626"/>
                          </a:solidFill>
                          <a:effectLst/>
                          <a:latin typeface="Arial Narrow" pitchFamily="34" charset="0"/>
                        </a:rPr>
                        <a:t>21-апрелде </a:t>
                      </a:r>
                      <a:endParaRPr lang="ru-RU" sz="1100" b="1" i="0" u="none" strike="noStrike" dirty="0">
                        <a:solidFill>
                          <a:srgbClr val="262626"/>
                        </a:solidFill>
                        <a:effectLst/>
                        <a:latin typeface="Arial Narrow" pitchFamily="34" charset="0"/>
                      </a:endParaRPr>
                    </a:p>
                  </a:txBody>
                  <a:tcPr marL="2701"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100" b="1" i="0" u="none" strike="noStrike">
                          <a:solidFill>
                            <a:srgbClr val="262626"/>
                          </a:solidFill>
                          <a:effectLst/>
                          <a:latin typeface="Arial Narrow" pitchFamily="34" charset="0"/>
                        </a:rPr>
                        <a:t>Семинар </a:t>
                      </a:r>
                    </a:p>
                  </a:txBody>
                  <a:tcPr marL="2701"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r>
                        <a:rPr lang="ru-RU" sz="1100" b="0" i="1" u="none" strike="noStrike" dirty="0" smtClean="0">
                          <a:solidFill>
                            <a:srgbClr val="262626"/>
                          </a:solidFill>
                          <a:effectLst/>
                          <a:latin typeface="Arial Narrow" pitchFamily="34" charset="0"/>
                        </a:rPr>
                        <a:t>«Мыйзамсыз келип чыккан каражаттарды жана активдерди чет жактан кайтарып келүү чөйрөсүндө өз ара эл аралык укуктук жардам көрсөтүүнүн процессуалдык аспектилери» </a:t>
                      </a:r>
                      <a:endParaRPr lang="ru-RU" sz="1100" b="0" i="1" u="none" strike="noStrike" dirty="0">
                        <a:solidFill>
                          <a:srgbClr val="262626"/>
                        </a:solidFill>
                        <a:effectLst/>
                        <a:latin typeface="Arial Narrow" pitchFamily="34" charset="0"/>
                      </a:endParaRPr>
                    </a:p>
                  </a:txBody>
                  <a:tcPr marL="2701"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buClr>
                          <a:srgbClr val="000000"/>
                        </a:buClr>
                        <a:buSzPts val="800"/>
                        <a:buFont typeface="Arial"/>
                        <a:buChar char="•"/>
                      </a:pPr>
                      <a:r>
                        <a:rPr lang="ru-RU" sz="1100" b="0" i="0" u="none" strike="noStrike" dirty="0" smtClean="0">
                          <a:solidFill>
                            <a:srgbClr val="262626"/>
                          </a:solidFill>
                          <a:effectLst/>
                          <a:latin typeface="Arial Narrow" pitchFamily="34" charset="0"/>
                        </a:rPr>
                        <a:t>ФЧМКнын 2 кызматчысы</a:t>
                      </a:r>
                    </a:p>
                  </a:txBody>
                  <a:tcPr marL="24305"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45829">
                <a:tc>
                  <a:txBody>
                    <a:bodyPr/>
                    <a:lstStyle/>
                    <a:p>
                      <a:pPr algn="ctr" rtl="0" fontAlgn="t"/>
                      <a:r>
                        <a:rPr lang="ru-RU" sz="1100" b="1" i="0" u="none" strike="noStrike" dirty="0" smtClean="0">
                          <a:solidFill>
                            <a:srgbClr val="262626"/>
                          </a:solidFill>
                          <a:effectLst/>
                          <a:latin typeface="Arial Narrow" pitchFamily="34" charset="0"/>
                        </a:rPr>
                        <a:t>24-25-апрелинде</a:t>
                      </a:r>
                      <a:endParaRPr lang="ru-RU" sz="1100" b="1" i="0" u="none" strike="noStrike" dirty="0">
                        <a:solidFill>
                          <a:srgbClr val="262626"/>
                        </a:solidFill>
                        <a:effectLst/>
                        <a:latin typeface="Arial Narrow" pitchFamily="34" charset="0"/>
                      </a:endParaRPr>
                    </a:p>
                  </a:txBody>
                  <a:tcPr marL="2701"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100" b="1" i="0" u="none" strike="noStrike" dirty="0" smtClean="0">
                          <a:solidFill>
                            <a:srgbClr val="262626"/>
                          </a:solidFill>
                          <a:effectLst/>
                          <a:latin typeface="Arial Narrow" pitchFamily="34" charset="0"/>
                        </a:rPr>
                        <a:t>Тегерек стол</a:t>
                      </a:r>
                      <a:endParaRPr lang="ru-RU" sz="1100" b="1" i="0" u="none" strike="noStrike" dirty="0">
                        <a:solidFill>
                          <a:srgbClr val="262626"/>
                        </a:solidFill>
                        <a:effectLst/>
                        <a:latin typeface="Arial Narrow" pitchFamily="34" charset="0"/>
                      </a:endParaRPr>
                    </a:p>
                  </a:txBody>
                  <a:tcPr marL="2701"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r>
                        <a:rPr lang="ru-RU" sz="1100" b="0" i="1" u="none" strike="noStrike" dirty="0" smtClean="0">
                          <a:solidFill>
                            <a:srgbClr val="262626"/>
                          </a:solidFill>
                          <a:effectLst/>
                          <a:latin typeface="Arial Narrow" pitchFamily="34" charset="0"/>
                        </a:rPr>
                        <a:t>«АА/ТК жаңы төлөм технологиялары жана тобокелдиктери»</a:t>
                      </a:r>
                      <a:endParaRPr lang="ru-RU" sz="1100" b="0" i="1" u="none" strike="noStrike" dirty="0">
                        <a:solidFill>
                          <a:srgbClr val="262626"/>
                        </a:solidFill>
                        <a:effectLst/>
                        <a:latin typeface="Arial Narrow" pitchFamily="34" charset="0"/>
                      </a:endParaRPr>
                    </a:p>
                  </a:txBody>
                  <a:tcPr marL="2701"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buClr>
                          <a:srgbClr val="000000"/>
                        </a:buClr>
                        <a:buSzPts val="800"/>
                        <a:buFont typeface="Arial"/>
                        <a:buChar char="•"/>
                      </a:pPr>
                      <a:r>
                        <a:rPr lang="ru-RU" sz="1100" b="0" i="0" u="none" strike="noStrike" dirty="0" smtClean="0">
                          <a:solidFill>
                            <a:srgbClr val="000000"/>
                          </a:solidFill>
                          <a:effectLst/>
                          <a:latin typeface="Arial Narrow" pitchFamily="34" charset="0"/>
                        </a:rPr>
                        <a:t>ФЧМКнын 2 кызматчысы</a:t>
                      </a:r>
                      <a:endParaRPr lang="ru-RU" sz="1100" b="0" i="0" u="none" strike="noStrike" dirty="0">
                        <a:solidFill>
                          <a:srgbClr val="000000"/>
                        </a:solidFill>
                        <a:effectLst/>
                        <a:latin typeface="Arial Narrow" pitchFamily="34" charset="0"/>
                      </a:endParaRPr>
                    </a:p>
                  </a:txBody>
                  <a:tcPr marL="24305"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631927">
                <a:tc>
                  <a:txBody>
                    <a:bodyPr/>
                    <a:lstStyle/>
                    <a:p>
                      <a:pPr algn="ctr" rtl="0" fontAlgn="t"/>
                      <a:r>
                        <a:rPr lang="ru-RU" sz="1100" b="1" i="0" u="none" strike="noStrike" dirty="0" smtClean="0">
                          <a:solidFill>
                            <a:srgbClr val="262626"/>
                          </a:solidFill>
                          <a:effectLst/>
                          <a:latin typeface="Arial Narrow" pitchFamily="34" charset="0"/>
                        </a:rPr>
                        <a:t>28-апрелде</a:t>
                      </a:r>
                      <a:endParaRPr lang="ru-RU" sz="1100" b="1" i="0" u="none" strike="noStrike" dirty="0">
                        <a:solidFill>
                          <a:srgbClr val="262626"/>
                        </a:solidFill>
                        <a:effectLst/>
                        <a:latin typeface="Arial Narrow" pitchFamily="34" charset="0"/>
                      </a:endParaRPr>
                    </a:p>
                  </a:txBody>
                  <a:tcPr marL="2701"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100" b="1" i="0" u="none" strike="noStrike" dirty="0" smtClean="0">
                          <a:solidFill>
                            <a:srgbClr val="262626"/>
                          </a:solidFill>
                          <a:effectLst/>
                          <a:latin typeface="Arial Narrow" pitchFamily="34" charset="0"/>
                        </a:rPr>
                        <a:t>Тегерек </a:t>
                      </a:r>
                      <a:r>
                        <a:rPr lang="ru-RU" sz="1100" b="1" i="0" u="none" strike="noStrike" dirty="0">
                          <a:solidFill>
                            <a:srgbClr val="262626"/>
                          </a:solidFill>
                          <a:effectLst/>
                          <a:latin typeface="Arial Narrow" pitchFamily="34" charset="0"/>
                        </a:rPr>
                        <a:t>стол </a:t>
                      </a:r>
                    </a:p>
                  </a:txBody>
                  <a:tcPr marL="2701"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r>
                        <a:rPr lang="ru-RU" sz="1100" b="0" i="1" u="none" strike="noStrike" dirty="0" smtClean="0">
                          <a:solidFill>
                            <a:srgbClr val="262626"/>
                          </a:solidFill>
                          <a:effectLst/>
                          <a:latin typeface="Arial Narrow" pitchFamily="34" charset="0"/>
                        </a:rPr>
                        <a:t>«4-сунуштама, талкууда негизделбеген, же укук бузуучудан конфискацияга алынууга жаткан мүлктүн келип чыгышынын мыйзамдуулугун ал далилдеп бере ала тургандыгын талап кылган конфискацияны жүзөгө ашыруу бөлүгү. 38-сунуштама, бир калыпта кармалган жана конфискацияланган каражаттарды башкаруу үчүн натыйжалуу механизмдер бөлүгү. Өлкөлүк тажрыйба, анын ичинде чет өлкөлөрдүн тажрыйбалары менен алмашуу»</a:t>
                      </a:r>
                    </a:p>
                  </a:txBody>
                  <a:tcPr marL="2701"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buClr>
                          <a:srgbClr val="000000"/>
                        </a:buClr>
                        <a:buSzPts val="800"/>
                        <a:buFont typeface="Wingdings"/>
                        <a:buChar char="§"/>
                      </a:pPr>
                      <a:r>
                        <a:rPr lang="ru-RU" sz="1100" b="0" i="0" u="none" strike="noStrike" dirty="0" smtClean="0">
                          <a:solidFill>
                            <a:srgbClr val="000000"/>
                          </a:solidFill>
                          <a:effectLst/>
                          <a:latin typeface="Arial Narrow" pitchFamily="34" charset="0"/>
                        </a:rPr>
                        <a:t>ФЧМКнын 3 кызматчысы</a:t>
                      </a:r>
                    </a:p>
                    <a:p>
                      <a:pPr algn="l" rtl="0" fontAlgn="t">
                        <a:buClr>
                          <a:srgbClr val="000000"/>
                        </a:buClr>
                        <a:buSzPts val="800"/>
                        <a:buFont typeface="Wingdings"/>
                        <a:buChar char="§"/>
                      </a:pPr>
                      <a:endParaRPr lang="ru-RU" sz="1100" b="0" i="0" u="none" strike="noStrike" dirty="0">
                        <a:solidFill>
                          <a:srgbClr val="000000"/>
                        </a:solidFill>
                        <a:effectLst/>
                        <a:latin typeface="Arial Narrow" pitchFamily="34" charset="0"/>
                      </a:endParaRPr>
                    </a:p>
                  </a:txBody>
                  <a:tcPr marL="24305"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97219">
                <a:tc>
                  <a:txBody>
                    <a:bodyPr/>
                    <a:lstStyle/>
                    <a:p>
                      <a:pPr algn="ctr" rtl="0" fontAlgn="t"/>
                      <a:r>
                        <a:rPr lang="ru-RU" sz="1100" b="1" i="0" u="none" strike="noStrike" dirty="0" smtClean="0">
                          <a:solidFill>
                            <a:srgbClr val="262626"/>
                          </a:solidFill>
                          <a:effectLst/>
                          <a:latin typeface="Arial Narrow" pitchFamily="34" charset="0"/>
                        </a:rPr>
                        <a:t>12-майда </a:t>
                      </a:r>
                      <a:endParaRPr lang="ru-RU" sz="1100" b="1" i="0" u="none" strike="noStrike" dirty="0">
                        <a:solidFill>
                          <a:srgbClr val="262626"/>
                        </a:solidFill>
                        <a:effectLst/>
                        <a:latin typeface="Arial Narrow" pitchFamily="34" charset="0"/>
                      </a:endParaRPr>
                    </a:p>
                  </a:txBody>
                  <a:tcPr marL="2701"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100" b="1" i="0" u="none" strike="noStrike" dirty="0" smtClean="0">
                          <a:solidFill>
                            <a:srgbClr val="262626"/>
                          </a:solidFill>
                          <a:effectLst/>
                          <a:latin typeface="Arial Narrow" pitchFamily="34" charset="0"/>
                        </a:rPr>
                        <a:t>Тегерек </a:t>
                      </a:r>
                      <a:r>
                        <a:rPr lang="ru-RU" sz="1100" b="1" i="0" u="none" strike="noStrike" dirty="0">
                          <a:solidFill>
                            <a:srgbClr val="262626"/>
                          </a:solidFill>
                          <a:effectLst/>
                          <a:latin typeface="Arial Narrow" pitchFamily="34" charset="0"/>
                        </a:rPr>
                        <a:t>стол </a:t>
                      </a:r>
                    </a:p>
                  </a:txBody>
                  <a:tcPr marL="2701"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r>
                        <a:rPr lang="ru-RU" sz="1100" b="0" i="1" u="none" strike="noStrike" dirty="0" smtClean="0">
                          <a:solidFill>
                            <a:srgbClr val="262626"/>
                          </a:solidFill>
                          <a:effectLst/>
                          <a:latin typeface="Arial Narrow" pitchFamily="34" charset="0"/>
                        </a:rPr>
                        <a:t>«Канал» баңгиликке каршы операциясын өткөрүү»</a:t>
                      </a:r>
                      <a:endParaRPr lang="ru-RU" sz="1100" b="0" i="1" u="none" strike="noStrike" dirty="0">
                        <a:solidFill>
                          <a:srgbClr val="262626"/>
                        </a:solidFill>
                        <a:effectLst/>
                        <a:latin typeface="Arial Narrow" pitchFamily="34" charset="0"/>
                      </a:endParaRPr>
                    </a:p>
                  </a:txBody>
                  <a:tcPr marL="2701"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buClr>
                          <a:srgbClr val="000000"/>
                        </a:buClr>
                        <a:buSzPts val="800"/>
                        <a:buFont typeface="Arial"/>
                        <a:buChar char="•"/>
                      </a:pPr>
                      <a:r>
                        <a:rPr lang="ru-RU" sz="1100" b="0" i="0" u="none" strike="noStrike" dirty="0" smtClean="0">
                          <a:solidFill>
                            <a:srgbClr val="262626"/>
                          </a:solidFill>
                          <a:effectLst/>
                          <a:latin typeface="Arial Narrow" pitchFamily="34" charset="0"/>
                        </a:rPr>
                        <a:t>ФЧМКнын 2 кызматчысы</a:t>
                      </a:r>
                      <a:endParaRPr lang="ru-RU" sz="1100" b="0" i="0" u="none" strike="noStrike" dirty="0">
                        <a:solidFill>
                          <a:srgbClr val="000000"/>
                        </a:solidFill>
                        <a:effectLst/>
                        <a:latin typeface="Arial Narrow" pitchFamily="34" charset="0"/>
                      </a:endParaRPr>
                    </a:p>
                  </a:txBody>
                  <a:tcPr marL="24305"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29546">
                <a:tc>
                  <a:txBody>
                    <a:bodyPr/>
                    <a:lstStyle/>
                    <a:p>
                      <a:pPr algn="ctr" rtl="0" fontAlgn="t"/>
                      <a:r>
                        <a:rPr lang="ru-RU" sz="1100" b="1" i="0" u="none" strike="noStrike" dirty="0" smtClean="0">
                          <a:solidFill>
                            <a:srgbClr val="262626"/>
                          </a:solidFill>
                          <a:effectLst/>
                          <a:latin typeface="Arial Narrow" pitchFamily="34" charset="0"/>
                        </a:rPr>
                        <a:t>18-майда </a:t>
                      </a:r>
                      <a:endParaRPr lang="ru-RU" sz="1100" b="1" i="0" u="none" strike="noStrike" dirty="0">
                        <a:solidFill>
                          <a:srgbClr val="262626"/>
                        </a:solidFill>
                        <a:effectLst/>
                        <a:latin typeface="Arial Narrow" pitchFamily="34" charset="0"/>
                      </a:endParaRPr>
                    </a:p>
                  </a:txBody>
                  <a:tcPr marL="2701"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100" b="1" i="0" u="none" strike="noStrike" dirty="0" smtClean="0">
                          <a:solidFill>
                            <a:srgbClr val="262626"/>
                          </a:solidFill>
                          <a:effectLst/>
                          <a:latin typeface="Arial Narrow" pitchFamily="34" charset="0"/>
                        </a:rPr>
                        <a:t>Тегерек </a:t>
                      </a:r>
                      <a:r>
                        <a:rPr lang="ru-RU" sz="1100" b="1" i="0" u="none" strike="noStrike" dirty="0">
                          <a:solidFill>
                            <a:srgbClr val="262626"/>
                          </a:solidFill>
                          <a:effectLst/>
                          <a:latin typeface="Arial Narrow" pitchFamily="34" charset="0"/>
                        </a:rPr>
                        <a:t>стол </a:t>
                      </a:r>
                    </a:p>
                  </a:txBody>
                  <a:tcPr marL="2701"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r>
                        <a:rPr lang="ru-RU" sz="1100" b="0" i="1" u="none" strike="noStrike" dirty="0" smtClean="0">
                          <a:solidFill>
                            <a:srgbClr val="262626"/>
                          </a:solidFill>
                          <a:effectLst/>
                          <a:latin typeface="Arial Narrow" pitchFamily="34" charset="0"/>
                        </a:rPr>
                        <a:t>«КМШ ФЧБЖК 9-жыйынына жана КМШ ФЧБЖК жумушчу топторунун жыйындарына даярдалган документтердин долбоорлорун карап чыгуу»</a:t>
                      </a:r>
                      <a:endParaRPr lang="ru-RU" sz="1100" b="0" i="1" u="none" strike="noStrike" dirty="0">
                        <a:solidFill>
                          <a:srgbClr val="262626"/>
                        </a:solidFill>
                        <a:effectLst/>
                        <a:latin typeface="Arial Narrow" pitchFamily="34" charset="0"/>
                      </a:endParaRPr>
                    </a:p>
                  </a:txBody>
                  <a:tcPr marL="2701"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buClr>
                          <a:srgbClr val="000000"/>
                        </a:buClr>
                        <a:buSzPts val="800"/>
                        <a:buFont typeface="Arial"/>
                        <a:buChar char="•"/>
                      </a:pPr>
                      <a:r>
                        <a:rPr lang="ru-RU" sz="1100" b="0" i="0" u="none" strike="noStrike" dirty="0" smtClean="0">
                          <a:solidFill>
                            <a:srgbClr val="262626"/>
                          </a:solidFill>
                          <a:effectLst/>
                          <a:latin typeface="Arial Narrow" pitchFamily="34" charset="0"/>
                        </a:rPr>
                        <a:t>ФЧМКнын 7 кызматчысы</a:t>
                      </a:r>
                    </a:p>
                  </a:txBody>
                  <a:tcPr marL="24305"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29546">
                <a:tc>
                  <a:txBody>
                    <a:bodyPr/>
                    <a:lstStyle/>
                    <a:p>
                      <a:pPr algn="ctr" rtl="0" fontAlgn="t"/>
                      <a:r>
                        <a:rPr lang="ru-RU" sz="1100" b="1" i="0" u="none" strike="noStrike" dirty="0" smtClean="0">
                          <a:solidFill>
                            <a:srgbClr val="262626"/>
                          </a:solidFill>
                          <a:effectLst/>
                          <a:latin typeface="Arial Narrow" pitchFamily="34" charset="0"/>
                        </a:rPr>
                        <a:t>2-июнда </a:t>
                      </a:r>
                      <a:endParaRPr lang="ru-RU" sz="1100" b="1" i="0" u="none" strike="noStrike" dirty="0">
                        <a:solidFill>
                          <a:srgbClr val="262626"/>
                        </a:solidFill>
                        <a:effectLst/>
                        <a:latin typeface="Arial Narrow" pitchFamily="34" charset="0"/>
                      </a:endParaRPr>
                    </a:p>
                  </a:txBody>
                  <a:tcPr marL="2701"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100" b="1" i="0" u="none" strike="noStrike" dirty="0" smtClean="0">
                          <a:solidFill>
                            <a:srgbClr val="262626"/>
                          </a:solidFill>
                          <a:effectLst/>
                          <a:latin typeface="Arial Narrow" pitchFamily="34" charset="0"/>
                        </a:rPr>
                        <a:t>Тегерек </a:t>
                      </a:r>
                      <a:r>
                        <a:rPr lang="ru-RU" sz="1100" b="1" i="0" u="none" strike="noStrike" dirty="0">
                          <a:solidFill>
                            <a:srgbClr val="262626"/>
                          </a:solidFill>
                          <a:effectLst/>
                          <a:latin typeface="Arial Narrow" pitchFamily="34" charset="0"/>
                        </a:rPr>
                        <a:t>стол </a:t>
                      </a:r>
                    </a:p>
                  </a:txBody>
                  <a:tcPr marL="2701"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r>
                        <a:rPr lang="ru-RU" sz="1100" b="0" i="1" u="none" strike="noStrike" dirty="0" smtClean="0">
                          <a:solidFill>
                            <a:srgbClr val="262626"/>
                          </a:solidFill>
                          <a:effectLst/>
                          <a:latin typeface="Arial Narrow" pitchFamily="34" charset="0"/>
                        </a:rPr>
                        <a:t>«Чек аралар аралык корреспонденттик банктык  жана башка ушу сыяктуу мамилелерге карата кардарды талаптагыдай текшерүү чаралары» </a:t>
                      </a:r>
                      <a:endParaRPr lang="ru-RU" sz="1100" b="0" i="1" u="none" strike="noStrike" dirty="0">
                        <a:solidFill>
                          <a:srgbClr val="262626"/>
                        </a:solidFill>
                        <a:effectLst/>
                        <a:latin typeface="Arial Narrow" pitchFamily="34" charset="0"/>
                      </a:endParaRPr>
                    </a:p>
                  </a:txBody>
                  <a:tcPr marL="2701"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buClr>
                          <a:srgbClr val="000000"/>
                        </a:buClr>
                        <a:buSzPts val="800"/>
                        <a:buFont typeface="Arial"/>
                        <a:buChar char="•"/>
                      </a:pPr>
                      <a:r>
                        <a:rPr lang="ru-RU" sz="1100" b="0" i="0" u="none" strike="noStrike" dirty="0" smtClean="0">
                          <a:solidFill>
                            <a:srgbClr val="262626"/>
                          </a:solidFill>
                          <a:effectLst/>
                          <a:latin typeface="Arial Narrow" pitchFamily="34" charset="0"/>
                        </a:rPr>
                        <a:t>ФЧМКнын 1 кызматчысы</a:t>
                      </a:r>
                    </a:p>
                  </a:txBody>
                  <a:tcPr marL="24305" marR="2701" marT="270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4843682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24377" y="0"/>
            <a:ext cx="45719" cy="4983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5188" y="115337"/>
            <a:ext cx="383438" cy="307777"/>
          </a:xfrm>
          <a:prstGeom prst="rect">
            <a:avLst/>
          </a:prstGeom>
          <a:noFill/>
        </p:spPr>
        <p:txBody>
          <a:bodyPr wrap="none" rtlCol="0">
            <a:spAutoFit/>
          </a:bodyPr>
          <a:lstStyle/>
          <a:p>
            <a:r>
              <a:rPr lang="ru-RU" sz="1400" dirty="0" smtClean="0">
                <a:solidFill>
                  <a:schemeClr val="accent1">
                    <a:lumMod val="75000"/>
                  </a:schemeClr>
                </a:solidFill>
                <a:latin typeface="Arial" pitchFamily="34" charset="0"/>
                <a:cs typeface="Arial" pitchFamily="34" charset="0"/>
              </a:rPr>
              <a:t>29</a:t>
            </a:r>
            <a:endParaRPr lang="ru-RU" sz="1400" dirty="0">
              <a:solidFill>
                <a:schemeClr val="accent1">
                  <a:lumMod val="75000"/>
                </a:schemeClr>
              </a:solidFill>
              <a:latin typeface="Arial" pitchFamily="34" charset="0"/>
              <a:cs typeface="Arial" pitchFamily="34" charset="0"/>
            </a:endParaRPr>
          </a:p>
        </p:txBody>
      </p:sp>
      <p:sp>
        <p:nvSpPr>
          <p:cNvPr id="9" name="TextBox 8"/>
          <p:cNvSpPr txBox="1"/>
          <p:nvPr/>
        </p:nvSpPr>
        <p:spPr>
          <a:xfrm>
            <a:off x="434344" y="85582"/>
            <a:ext cx="2564007" cy="453970"/>
          </a:xfrm>
          <a:prstGeom prst="rect">
            <a:avLst/>
          </a:prstGeom>
          <a:noFill/>
        </p:spPr>
        <p:txBody>
          <a:bodyPr wrap="square" rtlCol="0">
            <a:spAutoFit/>
          </a:bodyPr>
          <a:lstStyle/>
          <a:p>
            <a:pPr>
              <a:spcAft>
                <a:spcPts val="300"/>
              </a:spcAft>
            </a:pPr>
            <a:r>
              <a:rPr lang="ru-RU" sz="700" b="1" dirty="0" smtClean="0">
                <a:solidFill>
                  <a:schemeClr val="accent1">
                    <a:lumMod val="75000"/>
                  </a:schemeClr>
                </a:solidFill>
                <a:latin typeface="Arial" pitchFamily="34" charset="0"/>
                <a:cs typeface="Arial" pitchFamily="34" charset="0"/>
              </a:rPr>
              <a:t>ИШ ЖӨНҮНДӨ ЖЫЛДЫК ОТЧЕТ – 2017</a:t>
            </a:r>
          </a:p>
          <a:p>
            <a:r>
              <a:rPr lang="ru-RU" sz="700" dirty="0">
                <a:solidFill>
                  <a:schemeClr val="accent1">
                    <a:lumMod val="75000"/>
                  </a:schemeClr>
                </a:solidFill>
                <a:latin typeface="Arial" pitchFamily="34" charset="0"/>
                <a:cs typeface="Arial" pitchFamily="34" charset="0"/>
              </a:rPr>
              <a:t>Кыргыз Республикасынын Өкмөтүнө караштуу </a:t>
            </a:r>
          </a:p>
          <a:p>
            <a:r>
              <a:rPr lang="ky-KG" sz="700" dirty="0">
                <a:solidFill>
                  <a:schemeClr val="accent1">
                    <a:lumMod val="75000"/>
                  </a:schemeClr>
                </a:solidFill>
                <a:latin typeface="Arial" pitchFamily="34" charset="0"/>
                <a:cs typeface="Arial" pitchFamily="34" charset="0"/>
              </a:rPr>
              <a:t>Финансылык </a:t>
            </a:r>
            <a:r>
              <a:rPr lang="ky-KG" sz="700" dirty="0" smtClean="0">
                <a:solidFill>
                  <a:schemeClr val="accent1">
                    <a:lumMod val="75000"/>
                  </a:schemeClr>
                </a:solidFill>
                <a:latin typeface="Arial" pitchFamily="34" charset="0"/>
                <a:cs typeface="Arial" pitchFamily="34" charset="0"/>
              </a:rPr>
              <a:t>чалгындоо </a:t>
            </a:r>
            <a:r>
              <a:rPr lang="ky-KG" sz="700" dirty="0">
                <a:solidFill>
                  <a:schemeClr val="accent1">
                    <a:lumMod val="75000"/>
                  </a:schemeClr>
                </a:solidFill>
                <a:latin typeface="Arial" pitchFamily="34" charset="0"/>
                <a:cs typeface="Arial" pitchFamily="34" charset="0"/>
              </a:rPr>
              <a:t>мамлекеттик </a:t>
            </a:r>
            <a:r>
              <a:rPr lang="ky-KG" sz="700" dirty="0" smtClean="0">
                <a:solidFill>
                  <a:schemeClr val="accent1">
                    <a:lumMod val="75000"/>
                  </a:schemeClr>
                </a:solidFill>
                <a:latin typeface="Arial" pitchFamily="34" charset="0"/>
                <a:cs typeface="Arial" pitchFamily="34" charset="0"/>
              </a:rPr>
              <a:t>кызматы</a:t>
            </a:r>
            <a:endParaRPr lang="ru-RU" sz="700" dirty="0">
              <a:solidFill>
                <a:schemeClr val="accent1">
                  <a:lumMod val="75000"/>
                </a:schemeClr>
              </a:solidFill>
              <a:latin typeface="Arial" pitchFamily="34" charset="0"/>
              <a:cs typeface="Arial" pitchFamily="34" charset="0"/>
            </a:endParaRPr>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5119" y="107504"/>
            <a:ext cx="360938" cy="360040"/>
          </a:xfrm>
          <a:prstGeom prst="rect">
            <a:avLst/>
          </a:prstGeom>
        </p:spPr>
      </p:pic>
      <p:graphicFrame>
        <p:nvGraphicFramePr>
          <p:cNvPr id="3" name="Таблица 2"/>
          <p:cNvGraphicFramePr>
            <a:graphicFrameLocks noGrp="1"/>
          </p:cNvGraphicFramePr>
          <p:nvPr>
            <p:extLst>
              <p:ext uri="{D42A27DB-BD31-4B8C-83A1-F6EECF244321}">
                <p14:modId xmlns:p14="http://schemas.microsoft.com/office/powerpoint/2010/main" val="3955354496"/>
              </p:ext>
            </p:extLst>
          </p:nvPr>
        </p:nvGraphicFramePr>
        <p:xfrm>
          <a:off x="332656" y="899592"/>
          <a:ext cx="6264696" cy="8302403"/>
        </p:xfrm>
        <a:graphic>
          <a:graphicData uri="http://schemas.openxmlformats.org/drawingml/2006/table">
            <a:tbl>
              <a:tblPr/>
              <a:tblGrid>
                <a:gridCol w="936104">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2938717">
                  <a:extLst>
                    <a:ext uri="{9D8B030D-6E8A-4147-A177-3AD203B41FA5}">
                      <a16:colId xmlns:a16="http://schemas.microsoft.com/office/drawing/2014/main" val="20002"/>
                    </a:ext>
                  </a:extLst>
                </a:gridCol>
                <a:gridCol w="1453771">
                  <a:extLst>
                    <a:ext uri="{9D8B030D-6E8A-4147-A177-3AD203B41FA5}">
                      <a16:colId xmlns:a16="http://schemas.microsoft.com/office/drawing/2014/main" val="20003"/>
                    </a:ext>
                  </a:extLst>
                </a:gridCol>
              </a:tblGrid>
              <a:tr h="466073">
                <a:tc>
                  <a:txBody>
                    <a:bodyPr/>
                    <a:lstStyle/>
                    <a:p>
                      <a:pPr algn="ctr" rtl="0" fontAlgn="t"/>
                      <a:r>
                        <a:rPr lang="ru-RU" sz="1100" b="1" i="0" u="none" strike="noStrike" dirty="0" smtClean="0">
                          <a:solidFill>
                            <a:srgbClr val="262626"/>
                          </a:solidFill>
                          <a:effectLst/>
                          <a:latin typeface="Arial Narrow" pitchFamily="34" charset="0"/>
                        </a:rPr>
                        <a:t>9-июнда </a:t>
                      </a:r>
                      <a:endParaRPr lang="ru-RU" sz="1100" b="1" i="0" u="none" strike="noStrike" dirty="0">
                        <a:solidFill>
                          <a:srgbClr val="262626"/>
                        </a:solidFill>
                        <a:effectLst/>
                        <a:latin typeface="Arial Narrow" pitchFamily="34" charset="0"/>
                      </a:endParaRPr>
                    </a:p>
                  </a:txBody>
                  <a:tcPr marL="5179" marR="5179" marT="517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100" b="1" i="0" u="none" strike="noStrike" dirty="0" smtClean="0">
                          <a:solidFill>
                            <a:srgbClr val="262626"/>
                          </a:solidFill>
                          <a:effectLst/>
                          <a:latin typeface="Arial Narrow" pitchFamily="34" charset="0"/>
                        </a:rPr>
                        <a:t>Тегерек </a:t>
                      </a:r>
                      <a:r>
                        <a:rPr lang="ru-RU" sz="1100" b="1" i="0" u="none" strike="noStrike" dirty="0">
                          <a:solidFill>
                            <a:srgbClr val="262626"/>
                          </a:solidFill>
                          <a:effectLst/>
                          <a:latin typeface="Arial Narrow" pitchFamily="34" charset="0"/>
                        </a:rPr>
                        <a:t>стол </a:t>
                      </a:r>
                    </a:p>
                  </a:txBody>
                  <a:tcPr marL="5179" marR="5179" marT="517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r>
                        <a:rPr lang="ru-RU" sz="1100" b="0" i="1" u="none" strike="noStrike" dirty="0" smtClean="0">
                          <a:solidFill>
                            <a:srgbClr val="262626"/>
                          </a:solidFill>
                          <a:effectLst/>
                          <a:latin typeface="Arial Narrow" pitchFamily="34" charset="0"/>
                        </a:rPr>
                        <a:t>«КА/ТКК чөйрөсүндөгү көзөмөлдөө ишинин натыйжалуу механизмдери. Аныкталган финансылык эмес ишканалардын жана кесиптердин ишин көзөмөлдөө»</a:t>
                      </a:r>
                    </a:p>
                  </a:txBody>
                  <a:tcPr marL="5179" marR="5179" marT="517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buClr>
                          <a:srgbClr val="000000"/>
                        </a:buClr>
                        <a:buSzPts val="800"/>
                        <a:buFont typeface="Arial"/>
                        <a:buChar char="•"/>
                      </a:pPr>
                      <a:r>
                        <a:rPr lang="ru-RU" sz="1100" b="0" i="0" u="none" strike="noStrike" dirty="0" smtClean="0">
                          <a:solidFill>
                            <a:srgbClr val="262626"/>
                          </a:solidFill>
                          <a:effectLst/>
                          <a:latin typeface="Arial Narrow" pitchFamily="34" charset="0"/>
                        </a:rPr>
                        <a:t>ФЧМКнын 1 кызматчысы</a:t>
                      </a:r>
                    </a:p>
                  </a:txBody>
                  <a:tcPr marL="46607" marR="5179" marT="517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45716">
                <a:tc>
                  <a:txBody>
                    <a:bodyPr/>
                    <a:lstStyle/>
                    <a:p>
                      <a:pPr algn="ctr" rtl="0" fontAlgn="t"/>
                      <a:r>
                        <a:rPr lang="ru-RU" sz="1100" b="1" i="0" u="none" strike="noStrike" dirty="0" smtClean="0">
                          <a:solidFill>
                            <a:srgbClr val="262626"/>
                          </a:solidFill>
                          <a:effectLst/>
                          <a:latin typeface="Arial Narrow" pitchFamily="34" charset="0"/>
                        </a:rPr>
                        <a:t>23-июнда </a:t>
                      </a:r>
                      <a:endParaRPr lang="ru-RU" sz="1100" b="1" i="0" u="none" strike="noStrike" dirty="0">
                        <a:solidFill>
                          <a:srgbClr val="262626"/>
                        </a:solidFill>
                        <a:effectLst/>
                        <a:latin typeface="Arial Narrow" pitchFamily="34" charset="0"/>
                      </a:endParaRPr>
                    </a:p>
                  </a:txBody>
                  <a:tcPr marL="5179" marR="5179" marT="517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100" b="1" i="0" u="none" strike="noStrike" dirty="0" smtClean="0">
                          <a:solidFill>
                            <a:srgbClr val="262626"/>
                          </a:solidFill>
                          <a:effectLst/>
                          <a:latin typeface="Arial Narrow" pitchFamily="34" charset="0"/>
                        </a:rPr>
                        <a:t>Тегерек </a:t>
                      </a:r>
                      <a:r>
                        <a:rPr lang="ru-RU" sz="1100" b="1" i="0" u="none" strike="noStrike" dirty="0">
                          <a:solidFill>
                            <a:srgbClr val="262626"/>
                          </a:solidFill>
                          <a:effectLst/>
                          <a:latin typeface="Arial Narrow" pitchFamily="34" charset="0"/>
                        </a:rPr>
                        <a:t>стол </a:t>
                      </a:r>
                    </a:p>
                  </a:txBody>
                  <a:tcPr marL="5179" marR="5179" marT="517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r>
                        <a:rPr lang="ru-RU" sz="1100" b="0" i="1" u="none" strike="noStrike" dirty="0" smtClean="0">
                          <a:solidFill>
                            <a:srgbClr val="262626"/>
                          </a:solidFill>
                          <a:effectLst/>
                          <a:latin typeface="Arial Narrow" pitchFamily="34" charset="0"/>
                        </a:rPr>
                        <a:t>«Финансылык иликтөөлөр: оффшордук юрисдикциялар менен байланышкан ийгиликтүү финансылык иликтөөлөрдү талкуулоо. ФЧБга маалыматтарды жиберүү жана ФЧБдан маалыматтарды алуу. Активдерди арест кылуу, анын ичинде  конфискациялоочу чараларды колдонуу практикасы»</a:t>
                      </a:r>
                    </a:p>
                  </a:txBody>
                  <a:tcPr marL="5179" marR="5179" marT="517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buClr>
                          <a:srgbClr val="000000"/>
                        </a:buClr>
                        <a:buSzPts val="800"/>
                        <a:buFont typeface="Arial"/>
                        <a:buChar char="•"/>
                      </a:pPr>
                      <a:r>
                        <a:rPr lang="ru-RU" sz="1100" b="0" i="0" u="none" strike="noStrike" dirty="0" smtClean="0">
                          <a:solidFill>
                            <a:srgbClr val="262626"/>
                          </a:solidFill>
                          <a:effectLst/>
                          <a:latin typeface="Arial Narrow" pitchFamily="34" charset="0"/>
                        </a:rPr>
                        <a:t>ФЧМКнын 3 кызматчысы</a:t>
                      </a:r>
                    </a:p>
                  </a:txBody>
                  <a:tcPr marL="46607" marR="5179" marT="517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27180">
                <a:tc>
                  <a:txBody>
                    <a:bodyPr/>
                    <a:lstStyle/>
                    <a:p>
                      <a:pPr algn="ctr" rtl="0" fontAlgn="t"/>
                      <a:r>
                        <a:rPr lang="ru-RU" sz="1100" b="1" i="0" u="none" strike="noStrike" dirty="0" smtClean="0">
                          <a:solidFill>
                            <a:srgbClr val="262626"/>
                          </a:solidFill>
                          <a:effectLst/>
                          <a:latin typeface="Arial Narrow" pitchFamily="34" charset="0"/>
                        </a:rPr>
                        <a:t>7-июлда </a:t>
                      </a:r>
                      <a:endParaRPr lang="ru-RU" sz="1100" b="1" i="0" u="none" strike="noStrike" dirty="0">
                        <a:solidFill>
                          <a:srgbClr val="262626"/>
                        </a:solidFill>
                        <a:effectLst/>
                        <a:latin typeface="Arial Narrow" pitchFamily="34" charset="0"/>
                      </a:endParaRPr>
                    </a:p>
                  </a:txBody>
                  <a:tcPr marL="5179" marR="5179" marT="517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100" b="1" i="0" u="none" strike="noStrike">
                          <a:solidFill>
                            <a:srgbClr val="262626"/>
                          </a:solidFill>
                          <a:effectLst/>
                          <a:latin typeface="Arial Narrow" pitchFamily="34" charset="0"/>
                        </a:rPr>
                        <a:t>Семинар </a:t>
                      </a:r>
                    </a:p>
                  </a:txBody>
                  <a:tcPr marL="5179" marR="5179" marT="517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r>
                        <a:rPr lang="ru-RU" sz="1100" b="0" i="1" u="none" strike="noStrike" dirty="0" smtClean="0">
                          <a:solidFill>
                            <a:srgbClr val="262626"/>
                          </a:solidFill>
                          <a:effectLst/>
                          <a:latin typeface="Arial Narrow" pitchFamily="34" charset="0"/>
                        </a:rPr>
                        <a:t>«Финансылык мониторингдин</a:t>
                      </a:r>
                      <a:r>
                        <a:rPr lang="ru-RU" sz="1100" b="0" i="1" u="none" strike="noStrike" baseline="0" dirty="0" smtClean="0">
                          <a:solidFill>
                            <a:srgbClr val="262626"/>
                          </a:solidFill>
                          <a:effectLst/>
                          <a:latin typeface="Arial Narrow" pitchFamily="34" charset="0"/>
                        </a:rPr>
                        <a:t> моделдерин талдоо. </a:t>
                      </a:r>
                      <a:r>
                        <a:rPr lang="ru-RU" sz="1100" b="0" i="1" u="none" strike="noStrike" baseline="0" dirty="0" err="1" smtClean="0">
                          <a:solidFill>
                            <a:srgbClr val="262626"/>
                          </a:solidFill>
                          <a:effectLst/>
                          <a:latin typeface="Arial Narrow" pitchFamily="34" charset="0"/>
                        </a:rPr>
                        <a:t>Алды</a:t>
                      </a:r>
                      <a:r>
                        <a:rPr lang="ky-KG" sz="1100" b="0" i="1" u="none" strike="noStrike" baseline="0" dirty="0" smtClean="0">
                          <a:solidFill>
                            <a:srgbClr val="262626"/>
                          </a:solidFill>
                          <a:effectLst/>
                          <a:latin typeface="Arial Narrow" pitchFamily="34" charset="0"/>
                        </a:rPr>
                        <a:t>ңкы маалыматтык технологияларды колдонуунун негизинде АА/ТКК улуттук системаларды өнүктүрүүнүн перспективалары</a:t>
                      </a:r>
                      <a:r>
                        <a:rPr lang="ru-RU" sz="1100" b="0" i="1" u="none" strike="noStrike" dirty="0" smtClean="0">
                          <a:solidFill>
                            <a:srgbClr val="262626"/>
                          </a:solidFill>
                          <a:effectLst/>
                          <a:latin typeface="Arial Narrow" pitchFamily="34" charset="0"/>
                        </a:rPr>
                        <a:t>»</a:t>
                      </a:r>
                      <a:endParaRPr lang="ru-RU" sz="1100" b="0" i="1" u="none" strike="noStrike" dirty="0">
                        <a:solidFill>
                          <a:srgbClr val="262626"/>
                        </a:solidFill>
                        <a:effectLst/>
                        <a:latin typeface="Arial Narrow" pitchFamily="34" charset="0"/>
                      </a:endParaRPr>
                    </a:p>
                  </a:txBody>
                  <a:tcPr marL="5179" marR="5179" marT="517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buClr>
                          <a:srgbClr val="000000"/>
                        </a:buClr>
                        <a:buSzPts val="800"/>
                        <a:buFont typeface="Arial"/>
                        <a:buChar char="•"/>
                      </a:pPr>
                      <a:r>
                        <a:rPr lang="ru-RU" sz="1100" b="0" i="0" u="none" strike="noStrike" dirty="0" smtClean="0">
                          <a:solidFill>
                            <a:srgbClr val="262626"/>
                          </a:solidFill>
                          <a:effectLst/>
                          <a:latin typeface="Arial Narrow" pitchFamily="34" charset="0"/>
                        </a:rPr>
                        <a:t>ФЧМКнын 2 кызматчысы</a:t>
                      </a:r>
                    </a:p>
                  </a:txBody>
                  <a:tcPr marL="46607" marR="5179" marT="517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98218">
                <a:tc>
                  <a:txBody>
                    <a:bodyPr/>
                    <a:lstStyle/>
                    <a:p>
                      <a:pPr algn="ctr" rtl="0" fontAlgn="t"/>
                      <a:r>
                        <a:rPr lang="ru-RU" sz="1100" b="1" i="0" u="none" strike="noStrike" dirty="0" smtClean="0">
                          <a:solidFill>
                            <a:srgbClr val="262626"/>
                          </a:solidFill>
                          <a:effectLst/>
                          <a:latin typeface="Arial Narrow" pitchFamily="34" charset="0"/>
                        </a:rPr>
                        <a:t>14-июлда </a:t>
                      </a:r>
                      <a:endParaRPr lang="ru-RU" sz="1100" b="1" i="0" u="none" strike="noStrike" dirty="0">
                        <a:solidFill>
                          <a:srgbClr val="262626"/>
                        </a:solidFill>
                        <a:effectLst/>
                        <a:latin typeface="Arial Narrow" pitchFamily="34" charset="0"/>
                      </a:endParaRPr>
                    </a:p>
                  </a:txBody>
                  <a:tcPr marL="5179" marR="5179" marT="517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100" b="1" i="0" u="none" strike="noStrike" dirty="0" smtClean="0">
                          <a:solidFill>
                            <a:srgbClr val="262626"/>
                          </a:solidFill>
                          <a:effectLst/>
                          <a:latin typeface="Arial Narrow" pitchFamily="34" charset="0"/>
                        </a:rPr>
                        <a:t>Тегерек </a:t>
                      </a:r>
                      <a:r>
                        <a:rPr lang="ru-RU" sz="1100" b="1" i="0" u="none" strike="noStrike" dirty="0">
                          <a:solidFill>
                            <a:srgbClr val="262626"/>
                          </a:solidFill>
                          <a:effectLst/>
                          <a:latin typeface="Arial Narrow" pitchFamily="34" charset="0"/>
                        </a:rPr>
                        <a:t>стол </a:t>
                      </a:r>
                    </a:p>
                  </a:txBody>
                  <a:tcPr marL="5179" marR="5179" marT="517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r>
                        <a:rPr lang="ru-RU" sz="1100" b="0" i="1" u="none" strike="noStrike" dirty="0" smtClean="0">
                          <a:solidFill>
                            <a:srgbClr val="262626"/>
                          </a:solidFill>
                          <a:effectLst/>
                          <a:latin typeface="Arial Narrow" pitchFamily="34" charset="0"/>
                        </a:rPr>
                        <a:t>«Террористтик</a:t>
                      </a:r>
                      <a:r>
                        <a:rPr lang="ru-RU" sz="1100" b="0" i="1" u="none" strike="noStrike" baseline="0" dirty="0" smtClean="0">
                          <a:solidFill>
                            <a:srgbClr val="262626"/>
                          </a:solidFill>
                          <a:effectLst/>
                          <a:latin typeface="Arial Narrow" pitchFamily="34" charset="0"/>
                        </a:rPr>
                        <a:t> же экстремисттик ишке катышы бар жактардын активдерин аныктоо, бир калыпта кармоо жана тосмолоо боюнча БУУ ККнын максаттуу финансылык санкцияларын имплементациялоо. Терроризм жана МККТК менен байланышкан жактардын тизмесине киргизилген жеке жактардын жана уюмдардын финансылык каражаттарын же башка мүлктөрүн бир калыпта кармоо жана бошотуу боюнча иш-чараларды өткөрүү тартиби. МККТК жана ТК каршы аракеттенүү боюнча ийгиликтүү финансылык иликтөөлөрдү талкуулоо</a:t>
                      </a:r>
                      <a:r>
                        <a:rPr lang="ru-RU" sz="1100" b="0" i="1" u="none" strike="noStrike" dirty="0" smtClean="0">
                          <a:solidFill>
                            <a:srgbClr val="262626"/>
                          </a:solidFill>
                          <a:effectLst/>
                          <a:latin typeface="Arial Narrow" pitchFamily="34" charset="0"/>
                        </a:rPr>
                        <a:t>»</a:t>
                      </a:r>
                      <a:endParaRPr lang="ru-RU" sz="1100" b="0" i="1" u="none" strike="noStrike" dirty="0">
                        <a:solidFill>
                          <a:srgbClr val="262626"/>
                        </a:solidFill>
                        <a:effectLst/>
                        <a:latin typeface="Arial Narrow" pitchFamily="34" charset="0"/>
                      </a:endParaRPr>
                    </a:p>
                  </a:txBody>
                  <a:tcPr marL="5179" marR="5179" marT="517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buClr>
                          <a:srgbClr val="000000"/>
                        </a:buClr>
                        <a:buSzPts val="800"/>
                        <a:buFont typeface="Arial"/>
                        <a:buChar char="•"/>
                      </a:pPr>
                      <a:r>
                        <a:rPr lang="ru-RU" sz="1100" b="0" i="0" u="none" strike="noStrike" dirty="0" smtClean="0">
                          <a:solidFill>
                            <a:srgbClr val="262626"/>
                          </a:solidFill>
                          <a:effectLst/>
                          <a:latin typeface="Arial Narrow" pitchFamily="34" charset="0"/>
                        </a:rPr>
                        <a:t>ФЧМКнын 2 кызматчысы</a:t>
                      </a:r>
                    </a:p>
                  </a:txBody>
                  <a:tcPr marL="46607" marR="5179" marT="517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3572">
                <a:tc rowSpan="3">
                  <a:txBody>
                    <a:bodyPr/>
                    <a:lstStyle/>
                    <a:p>
                      <a:pPr algn="ctr" rtl="0" fontAlgn="t"/>
                      <a:r>
                        <a:rPr lang="ru-RU" sz="1100" b="1" i="0" u="none" strike="noStrike" dirty="0" smtClean="0">
                          <a:solidFill>
                            <a:srgbClr val="262626"/>
                          </a:solidFill>
                          <a:effectLst/>
                          <a:latin typeface="Arial Narrow" pitchFamily="34" charset="0"/>
                        </a:rPr>
                        <a:t>28-июлда </a:t>
                      </a:r>
                      <a:endParaRPr lang="ru-RU" sz="1100" b="1" i="0" u="none" strike="noStrike" dirty="0">
                        <a:solidFill>
                          <a:srgbClr val="262626"/>
                        </a:solidFill>
                        <a:effectLst/>
                        <a:latin typeface="Arial Narrow" pitchFamily="34" charset="0"/>
                      </a:endParaRPr>
                    </a:p>
                  </a:txBody>
                  <a:tcPr marL="5179" marR="5179" marT="517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rtl="0" fontAlgn="t"/>
                      <a:r>
                        <a:rPr lang="ru-RU" sz="1100" b="1" i="0" u="none" strike="noStrike" dirty="0" smtClean="0">
                          <a:solidFill>
                            <a:srgbClr val="262626"/>
                          </a:solidFill>
                          <a:effectLst/>
                          <a:latin typeface="Arial Narrow" pitchFamily="34" charset="0"/>
                        </a:rPr>
                        <a:t>Тегерек </a:t>
                      </a:r>
                      <a:r>
                        <a:rPr lang="ru-RU" sz="1100" b="1" i="0" u="none" strike="noStrike" dirty="0">
                          <a:solidFill>
                            <a:srgbClr val="262626"/>
                          </a:solidFill>
                          <a:effectLst/>
                          <a:latin typeface="Arial Narrow" pitchFamily="34" charset="0"/>
                        </a:rPr>
                        <a:t>стол </a:t>
                      </a:r>
                    </a:p>
                  </a:txBody>
                  <a:tcPr marL="5179" marR="5179" marT="517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just" rtl="0" fontAlgn="t"/>
                      <a:r>
                        <a:rPr lang="ru-RU" sz="1100" b="0" i="1" u="none" strike="noStrike" dirty="0" smtClean="0">
                          <a:solidFill>
                            <a:srgbClr val="262626"/>
                          </a:solidFill>
                          <a:effectLst/>
                          <a:latin typeface="Arial Narrow" pitchFamily="34" charset="0"/>
                        </a:rPr>
                        <a:t>«Адамдарды сатууга каршы аракеттенүү жаатында ФЧБнын укук коргоо органдары менен өз ара аракеттенүү практикасы»</a:t>
                      </a:r>
                      <a:endParaRPr lang="ru-RU" sz="1100" b="0" i="1" u="none" strike="noStrike" dirty="0">
                        <a:solidFill>
                          <a:srgbClr val="262626"/>
                        </a:solidFill>
                        <a:effectLst/>
                        <a:latin typeface="Arial Narrow" pitchFamily="34" charset="0"/>
                      </a:endParaRPr>
                    </a:p>
                  </a:txBody>
                  <a:tcPr marL="5179" marR="5179" marT="517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buClr>
                          <a:srgbClr val="000000"/>
                        </a:buClr>
                        <a:buSzPts val="800"/>
                        <a:buFont typeface="Arial"/>
                        <a:buChar char="•"/>
                      </a:pPr>
                      <a:r>
                        <a:rPr lang="ru-RU" sz="1100" b="0" i="0" u="none" strike="noStrike" dirty="0" smtClean="0">
                          <a:solidFill>
                            <a:srgbClr val="262626"/>
                          </a:solidFill>
                          <a:effectLst/>
                          <a:latin typeface="Arial Narrow" pitchFamily="34" charset="0"/>
                        </a:rPr>
                        <a:t>ФЧМКнын 1 кызматчысы; </a:t>
                      </a:r>
                      <a:endParaRPr lang="ru-RU" sz="1100" b="0" i="0" u="none" strike="noStrike" dirty="0">
                        <a:solidFill>
                          <a:srgbClr val="000000"/>
                        </a:solidFill>
                        <a:effectLst/>
                        <a:latin typeface="Arial Narrow" pitchFamily="34" charset="0"/>
                      </a:endParaRPr>
                    </a:p>
                  </a:txBody>
                  <a:tcPr marL="93215" marR="5179" marT="5179" marB="0">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4"/>
                  </a:ext>
                </a:extLst>
              </a:tr>
              <a:tr h="10357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l" rtl="0" fontAlgn="t">
                        <a:buClr>
                          <a:srgbClr val="000000"/>
                        </a:buClr>
                        <a:buSzPts val="800"/>
                        <a:buFont typeface="Arial"/>
                        <a:buChar char="•"/>
                      </a:pPr>
                      <a:r>
                        <a:rPr lang="ru-RU" sz="1100" b="0" i="0" u="none" strike="noStrike" dirty="0" smtClean="0">
                          <a:solidFill>
                            <a:srgbClr val="262626"/>
                          </a:solidFill>
                          <a:effectLst/>
                          <a:latin typeface="Arial Narrow" pitchFamily="34" charset="0"/>
                        </a:rPr>
                        <a:t>ИИМдин 1 кызматчысы;</a:t>
                      </a:r>
                      <a:endParaRPr lang="ru-RU" sz="1100" b="0" i="0" u="none" strike="noStrike" dirty="0">
                        <a:solidFill>
                          <a:srgbClr val="000000"/>
                        </a:solidFill>
                        <a:effectLst/>
                        <a:latin typeface="Arial Narrow" pitchFamily="34" charset="0"/>
                      </a:endParaRPr>
                    </a:p>
                  </a:txBody>
                  <a:tcPr marL="93215" marR="5179" marT="5179" marB="0">
                    <a:lnL>
                      <a:noFill/>
                    </a:lnL>
                    <a:lnR>
                      <a:noFill/>
                    </a:lnR>
                    <a:lnT>
                      <a:noFill/>
                    </a:lnT>
                    <a:lnB>
                      <a:noFill/>
                    </a:lnB>
                  </a:tcPr>
                </a:tc>
                <a:extLst>
                  <a:ext uri="{0D108BD9-81ED-4DB2-BD59-A6C34878D82A}">
                    <a16:rowId xmlns:a16="http://schemas.microsoft.com/office/drawing/2014/main" val="10005"/>
                  </a:ext>
                </a:extLst>
              </a:tr>
              <a:tr h="204036">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l" rtl="0" fontAlgn="t">
                        <a:buClr>
                          <a:srgbClr val="000000"/>
                        </a:buClr>
                        <a:buSzPts val="800"/>
                        <a:buFont typeface="Arial"/>
                        <a:buChar char="•"/>
                      </a:pPr>
                      <a:r>
                        <a:rPr lang="ru-RU" sz="1100" b="0" i="0" u="none" strike="noStrike" dirty="0" smtClean="0">
                          <a:solidFill>
                            <a:srgbClr val="262626"/>
                          </a:solidFill>
                          <a:effectLst/>
                          <a:latin typeface="Arial Narrow" pitchFamily="34" charset="0"/>
                        </a:rPr>
                        <a:t>Башкы</a:t>
                      </a:r>
                      <a:r>
                        <a:rPr lang="ru-RU" sz="1100" b="0" i="0" u="none" strike="noStrike" baseline="0" dirty="0" smtClean="0">
                          <a:solidFill>
                            <a:srgbClr val="262626"/>
                          </a:solidFill>
                          <a:effectLst/>
                          <a:latin typeface="Arial Narrow" pitchFamily="34" charset="0"/>
                        </a:rPr>
                        <a:t> прокуратуранын </a:t>
                      </a:r>
                      <a:r>
                        <a:rPr lang="ru-RU" sz="1100" b="0" i="0" u="none" strike="noStrike" dirty="0" smtClean="0">
                          <a:solidFill>
                            <a:srgbClr val="262626"/>
                          </a:solidFill>
                          <a:effectLst/>
                          <a:latin typeface="Arial Narrow" pitchFamily="34" charset="0"/>
                        </a:rPr>
                        <a:t>2 кызматчысы.</a:t>
                      </a:r>
                      <a:endParaRPr lang="ru-RU" sz="1100" b="0" i="0" u="none" strike="noStrike" dirty="0">
                        <a:solidFill>
                          <a:srgbClr val="000000"/>
                        </a:solidFill>
                        <a:effectLst/>
                        <a:latin typeface="Arial Narrow" pitchFamily="34" charset="0"/>
                      </a:endParaRPr>
                    </a:p>
                  </a:txBody>
                  <a:tcPr marL="93215" marR="5179" marT="5179" marB="0">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37750">
                <a:tc rowSpan="4">
                  <a:txBody>
                    <a:bodyPr/>
                    <a:lstStyle/>
                    <a:p>
                      <a:pPr algn="ctr" rtl="0" fontAlgn="t"/>
                      <a:r>
                        <a:rPr lang="ru-RU" sz="1100" b="1" i="0" u="none" strike="noStrike" dirty="0" smtClean="0">
                          <a:solidFill>
                            <a:srgbClr val="000000"/>
                          </a:solidFill>
                          <a:effectLst/>
                          <a:latin typeface="Arial Narrow" pitchFamily="34" charset="0"/>
                        </a:rPr>
                        <a:t>15-сентябрда</a:t>
                      </a:r>
                      <a:endParaRPr lang="ru-RU" sz="1100" b="1" i="0" u="none" strike="noStrike" dirty="0">
                        <a:solidFill>
                          <a:srgbClr val="000000"/>
                        </a:solidFill>
                        <a:effectLst/>
                        <a:latin typeface="Arial Narrow" pitchFamily="34" charset="0"/>
                      </a:endParaRPr>
                    </a:p>
                  </a:txBody>
                  <a:tcPr marL="5179" marR="5179" marT="517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rtl="0" fontAlgn="t"/>
                      <a:r>
                        <a:rPr lang="ru-RU" sz="1100" b="1" i="0" u="none" strike="noStrike" dirty="0" smtClean="0">
                          <a:solidFill>
                            <a:srgbClr val="000000"/>
                          </a:solidFill>
                          <a:effectLst/>
                          <a:latin typeface="Arial Narrow" pitchFamily="34" charset="0"/>
                        </a:rPr>
                        <a:t>Тегерек </a:t>
                      </a:r>
                      <a:r>
                        <a:rPr lang="ru-RU" sz="1100" b="1" i="0" u="none" strike="noStrike" dirty="0">
                          <a:solidFill>
                            <a:srgbClr val="000000"/>
                          </a:solidFill>
                          <a:effectLst/>
                          <a:latin typeface="Arial Narrow" pitchFamily="34" charset="0"/>
                        </a:rPr>
                        <a:t>стол </a:t>
                      </a:r>
                    </a:p>
                  </a:txBody>
                  <a:tcPr marL="5179" marR="5179" marT="517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rtl="0" fontAlgn="t"/>
                      <a:r>
                        <a:rPr lang="ru-RU" sz="1100" b="0" i="1" u="none" strike="noStrike" dirty="0" smtClean="0">
                          <a:solidFill>
                            <a:srgbClr val="000000"/>
                          </a:solidFill>
                          <a:effectLst/>
                          <a:latin typeface="Arial Narrow" pitchFamily="34" charset="0"/>
                        </a:rPr>
                        <a:t>«Улуттар</a:t>
                      </a:r>
                      <a:r>
                        <a:rPr lang="ru-RU" sz="1100" b="0" i="1" u="none" strike="noStrike" baseline="0" dirty="0" smtClean="0">
                          <a:solidFill>
                            <a:srgbClr val="000000"/>
                          </a:solidFill>
                          <a:effectLst/>
                          <a:latin typeface="Arial Narrow" pitchFamily="34" charset="0"/>
                        </a:rPr>
                        <a:t> аралык уюшулган кылмыштуулукка каршы күрөшүүдө финансылык агымдарга бөгөт коюу</a:t>
                      </a:r>
                      <a:r>
                        <a:rPr lang="ru-RU" sz="1100" b="0" i="1" u="none" strike="noStrike" dirty="0" smtClean="0">
                          <a:solidFill>
                            <a:srgbClr val="000000"/>
                          </a:solidFill>
                          <a:effectLst/>
                          <a:latin typeface="Arial Narrow" pitchFamily="34" charset="0"/>
                        </a:rPr>
                        <a:t>»</a:t>
                      </a:r>
                      <a:endParaRPr lang="ru-RU" sz="1100" b="0" i="1" u="none" strike="noStrike" dirty="0">
                        <a:solidFill>
                          <a:srgbClr val="000000"/>
                        </a:solidFill>
                        <a:effectLst/>
                        <a:latin typeface="Arial Narrow" pitchFamily="34" charset="0"/>
                      </a:endParaRPr>
                    </a:p>
                  </a:txBody>
                  <a:tcPr marL="5179" marR="5179" marT="517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buClr>
                          <a:srgbClr val="000000"/>
                        </a:buClr>
                        <a:buSzPts val="800"/>
                        <a:buFont typeface="Wingdings"/>
                        <a:buChar char="§"/>
                      </a:pPr>
                      <a:r>
                        <a:rPr lang="ru-RU" sz="1100" b="0" i="0" u="none" strike="noStrike" dirty="0" smtClean="0">
                          <a:solidFill>
                            <a:srgbClr val="000000"/>
                          </a:solidFill>
                          <a:effectLst/>
                          <a:latin typeface="Arial Narrow" pitchFamily="34" charset="0"/>
                        </a:rPr>
                        <a:t>ФЧМКнын 3 кызматчысы; </a:t>
                      </a:r>
                      <a:endParaRPr lang="ru-RU" sz="1100" b="0" i="0" u="none" strike="noStrike" dirty="0">
                        <a:solidFill>
                          <a:srgbClr val="000000"/>
                        </a:solidFill>
                        <a:effectLst/>
                        <a:latin typeface="Arial Narrow" pitchFamily="34" charset="0"/>
                      </a:endParaRPr>
                    </a:p>
                  </a:txBody>
                  <a:tcPr marL="46607" marR="5179" marT="5179" marB="0">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7"/>
                  </a:ext>
                </a:extLst>
              </a:tr>
              <a:tr h="233036">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l" rtl="0" fontAlgn="t">
                        <a:buClr>
                          <a:srgbClr val="000000"/>
                        </a:buClr>
                        <a:buSzPts val="800"/>
                        <a:buFont typeface="Wingdings"/>
                        <a:buChar char="§"/>
                      </a:pPr>
                      <a:r>
                        <a:rPr lang="ru-RU" sz="1100" b="0" i="0" u="none" strike="noStrike" dirty="0" smtClean="0">
                          <a:solidFill>
                            <a:srgbClr val="000000"/>
                          </a:solidFill>
                          <a:effectLst/>
                          <a:latin typeface="Arial Narrow" pitchFamily="34" charset="0"/>
                        </a:rPr>
                        <a:t>Башкы</a:t>
                      </a:r>
                      <a:r>
                        <a:rPr lang="ru-RU" sz="1100" b="0" i="0" u="none" strike="noStrike" baseline="0" dirty="0" smtClean="0">
                          <a:solidFill>
                            <a:srgbClr val="000000"/>
                          </a:solidFill>
                          <a:effectLst/>
                          <a:latin typeface="Arial Narrow" pitchFamily="34" charset="0"/>
                        </a:rPr>
                        <a:t> прокуратуранын </a:t>
                      </a:r>
                      <a:r>
                        <a:rPr lang="ru-RU" sz="1100" b="0" i="0" u="none" strike="noStrike" dirty="0" smtClean="0">
                          <a:solidFill>
                            <a:srgbClr val="000000"/>
                          </a:solidFill>
                          <a:effectLst/>
                          <a:latin typeface="Arial Narrow" pitchFamily="34" charset="0"/>
                        </a:rPr>
                        <a:t>2 кызматчысы; </a:t>
                      </a:r>
                      <a:endParaRPr lang="ru-RU" sz="1100" b="0" i="0" u="none" strike="noStrike" dirty="0">
                        <a:solidFill>
                          <a:srgbClr val="000000"/>
                        </a:solidFill>
                        <a:effectLst/>
                        <a:latin typeface="Arial Narrow" pitchFamily="34" charset="0"/>
                      </a:endParaRPr>
                    </a:p>
                  </a:txBody>
                  <a:tcPr marL="46607" marR="5179" marT="5179" marB="0">
                    <a:lnL>
                      <a:noFill/>
                    </a:lnL>
                    <a:lnR>
                      <a:noFill/>
                    </a:lnR>
                    <a:lnT>
                      <a:noFill/>
                    </a:lnT>
                    <a:lnB>
                      <a:noFill/>
                    </a:lnB>
                  </a:tcPr>
                </a:tc>
                <a:extLst>
                  <a:ext uri="{0D108BD9-81ED-4DB2-BD59-A6C34878D82A}">
                    <a16:rowId xmlns:a16="http://schemas.microsoft.com/office/drawing/2014/main" val="10008"/>
                  </a:ext>
                </a:extLst>
              </a:tr>
              <a:tr h="10357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l" rtl="0" fontAlgn="t">
                        <a:buClr>
                          <a:srgbClr val="000000"/>
                        </a:buClr>
                        <a:buSzPts val="800"/>
                        <a:buFont typeface="Wingdings"/>
                        <a:buChar char="§"/>
                      </a:pPr>
                      <a:r>
                        <a:rPr lang="ru-RU" sz="1100" b="0" i="0" u="none" strike="noStrike" dirty="0" smtClean="0">
                          <a:solidFill>
                            <a:srgbClr val="000000"/>
                          </a:solidFill>
                          <a:effectLst/>
                          <a:latin typeface="Arial Narrow" pitchFamily="34" charset="0"/>
                        </a:rPr>
                        <a:t>ИИМдин 2 кызматчысы;</a:t>
                      </a:r>
                      <a:endParaRPr lang="ru-RU" sz="1100" b="0" i="0" u="none" strike="noStrike" dirty="0">
                        <a:solidFill>
                          <a:srgbClr val="000000"/>
                        </a:solidFill>
                        <a:effectLst/>
                        <a:latin typeface="Arial Narrow" pitchFamily="34" charset="0"/>
                      </a:endParaRPr>
                    </a:p>
                  </a:txBody>
                  <a:tcPr marL="46607" marR="5179" marT="5179" marB="0">
                    <a:lnL>
                      <a:noFill/>
                    </a:lnL>
                    <a:lnR>
                      <a:noFill/>
                    </a:lnR>
                    <a:lnT>
                      <a:noFill/>
                    </a:lnT>
                    <a:lnB>
                      <a:noFill/>
                    </a:lnB>
                  </a:tcPr>
                </a:tc>
                <a:extLst>
                  <a:ext uri="{0D108BD9-81ED-4DB2-BD59-A6C34878D82A}">
                    <a16:rowId xmlns:a16="http://schemas.microsoft.com/office/drawing/2014/main" val="10009"/>
                  </a:ext>
                </a:extLst>
              </a:tr>
              <a:tr h="15535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l" rtl="0" fontAlgn="t">
                        <a:buClr>
                          <a:srgbClr val="000000"/>
                        </a:buClr>
                        <a:buSzPts val="800"/>
                        <a:buFont typeface="Wingdings"/>
                        <a:buChar char="§"/>
                      </a:pPr>
                      <a:r>
                        <a:rPr lang="ru-RU" sz="1100" b="0" i="0" u="none" strike="noStrike" dirty="0" smtClean="0">
                          <a:solidFill>
                            <a:srgbClr val="000000"/>
                          </a:solidFill>
                          <a:effectLst/>
                          <a:latin typeface="Arial Narrow" pitchFamily="34" charset="0"/>
                        </a:rPr>
                        <a:t>ИИМ Академиясынын 2 кызматчысы.</a:t>
                      </a:r>
                      <a:endParaRPr lang="ru-RU" sz="1100" b="0" i="0" u="none" strike="noStrike" dirty="0">
                        <a:solidFill>
                          <a:srgbClr val="000000"/>
                        </a:solidFill>
                        <a:effectLst/>
                        <a:latin typeface="Arial Narrow" pitchFamily="34" charset="0"/>
                      </a:endParaRPr>
                    </a:p>
                  </a:txBody>
                  <a:tcPr marL="46607" marR="5179" marT="5179" marB="0">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37750">
                <a:tc rowSpan="6">
                  <a:txBody>
                    <a:bodyPr/>
                    <a:lstStyle/>
                    <a:p>
                      <a:pPr algn="ctr" rtl="0" fontAlgn="t"/>
                      <a:r>
                        <a:rPr lang="ru-RU" sz="1100" b="1" i="0" u="none" strike="noStrike" dirty="0" smtClean="0">
                          <a:solidFill>
                            <a:srgbClr val="000000"/>
                          </a:solidFill>
                          <a:effectLst/>
                          <a:latin typeface="Arial Narrow" pitchFamily="34" charset="0"/>
                        </a:rPr>
                        <a:t>22-сентябрда </a:t>
                      </a:r>
                      <a:endParaRPr lang="ru-RU" sz="1100" b="1" i="0" u="none" strike="noStrike" dirty="0">
                        <a:solidFill>
                          <a:srgbClr val="000000"/>
                        </a:solidFill>
                        <a:effectLst/>
                        <a:latin typeface="Arial Narrow" pitchFamily="34" charset="0"/>
                      </a:endParaRPr>
                    </a:p>
                  </a:txBody>
                  <a:tcPr marL="5179" marR="5179" marT="517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rtl="0" fontAlgn="t"/>
                      <a:r>
                        <a:rPr lang="ru-RU" sz="1100" b="1" i="0" u="none" strike="noStrike">
                          <a:solidFill>
                            <a:srgbClr val="000000"/>
                          </a:solidFill>
                          <a:effectLst/>
                          <a:latin typeface="Arial Narrow" pitchFamily="34" charset="0"/>
                        </a:rPr>
                        <a:t>Семинар </a:t>
                      </a:r>
                    </a:p>
                  </a:txBody>
                  <a:tcPr marL="5179" marR="5179" marT="517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l" rtl="0" fontAlgn="t"/>
                      <a:r>
                        <a:rPr lang="ru-RU" sz="1100" b="0" i="1" u="none" strike="noStrike" dirty="0" smtClean="0">
                          <a:solidFill>
                            <a:srgbClr val="000000"/>
                          </a:solidFill>
                          <a:effectLst/>
                          <a:latin typeface="Arial Narrow" pitchFamily="34" charset="0"/>
                        </a:rPr>
                        <a:t>«Кардарды талаптагыдай текшерүү </a:t>
                      </a:r>
                      <a:r>
                        <a:rPr lang="ru-RU" sz="1100" b="0" i="1" u="none" strike="noStrike" dirty="0">
                          <a:solidFill>
                            <a:srgbClr val="000000"/>
                          </a:solidFill>
                          <a:effectLst/>
                          <a:latin typeface="Arial Narrow" pitchFamily="34" charset="0"/>
                        </a:rPr>
                        <a:t>– </a:t>
                      </a:r>
                      <a:r>
                        <a:rPr lang="ru-RU" sz="1100" b="0" i="1" u="none" strike="noStrike" dirty="0" smtClean="0">
                          <a:solidFill>
                            <a:srgbClr val="000000"/>
                          </a:solidFill>
                          <a:effectLst/>
                          <a:latin typeface="Arial Narrow" pitchFamily="34" charset="0"/>
                        </a:rPr>
                        <a:t>глобалдык</a:t>
                      </a:r>
                      <a:r>
                        <a:rPr lang="ru-RU" sz="1100" b="0" i="1" u="none" strike="noStrike" baseline="0" dirty="0" smtClean="0">
                          <a:solidFill>
                            <a:srgbClr val="000000"/>
                          </a:solidFill>
                          <a:effectLst/>
                          <a:latin typeface="Arial Narrow" pitchFamily="34" charset="0"/>
                        </a:rPr>
                        <a:t> стандарттарды талап кылуу</a:t>
                      </a:r>
                      <a:r>
                        <a:rPr lang="ru-RU" sz="1100" b="0" i="1" u="none" strike="noStrike" dirty="0" smtClean="0">
                          <a:solidFill>
                            <a:srgbClr val="000000"/>
                          </a:solidFill>
                          <a:effectLst/>
                          <a:latin typeface="Arial Narrow" pitchFamily="34" charset="0"/>
                        </a:rPr>
                        <a:t>, тобокелдикке багытталган мамиле жана дүйнөлүк </a:t>
                      </a:r>
                      <a:r>
                        <a:rPr lang="ru-RU" sz="1100" b="0" i="1" u="none" strike="noStrike" dirty="0">
                          <a:solidFill>
                            <a:srgbClr val="000000"/>
                          </a:solidFill>
                          <a:effectLst/>
                          <a:latin typeface="Arial Narrow" pitchFamily="34" charset="0"/>
                        </a:rPr>
                        <a:t>практика»</a:t>
                      </a:r>
                    </a:p>
                  </a:txBody>
                  <a:tcPr marL="5179" marR="5179" marT="517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buClr>
                          <a:srgbClr val="000000"/>
                        </a:buClr>
                        <a:buSzPts val="800"/>
                        <a:buFont typeface="Wingdings"/>
                        <a:buChar char="§"/>
                      </a:pPr>
                      <a:r>
                        <a:rPr lang="ru-RU" sz="1100" b="0" i="0" u="none" strike="noStrike" dirty="0" smtClean="0">
                          <a:solidFill>
                            <a:srgbClr val="000000"/>
                          </a:solidFill>
                          <a:effectLst/>
                          <a:latin typeface="Arial Narrow" pitchFamily="34" charset="0"/>
                        </a:rPr>
                        <a:t>ФЧМКнын 2 кызматчысы, </a:t>
                      </a:r>
                      <a:endParaRPr lang="ru-RU" sz="1100" b="0" i="0" u="none" strike="noStrike" dirty="0">
                        <a:solidFill>
                          <a:srgbClr val="000000"/>
                        </a:solidFill>
                        <a:effectLst/>
                        <a:latin typeface="Arial Narrow" pitchFamily="34" charset="0"/>
                      </a:endParaRPr>
                    </a:p>
                  </a:txBody>
                  <a:tcPr marL="46607" marR="5179" marT="5179" marB="0">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1"/>
                  </a:ext>
                </a:extLst>
              </a:tr>
              <a:tr h="10357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l" rtl="0" fontAlgn="t">
                        <a:buClr>
                          <a:srgbClr val="000000"/>
                        </a:buClr>
                        <a:buSzPts val="800"/>
                        <a:buFont typeface="Wingdings"/>
                        <a:buChar char="§"/>
                      </a:pPr>
                      <a:r>
                        <a:rPr lang="ru-RU" sz="1100" b="0" i="0" u="none" strike="noStrike" dirty="0" smtClean="0">
                          <a:solidFill>
                            <a:srgbClr val="000000"/>
                          </a:solidFill>
                          <a:effectLst/>
                          <a:latin typeface="Arial Narrow" pitchFamily="34" charset="0"/>
                        </a:rPr>
                        <a:t>КРУБдун</a:t>
                      </a:r>
                      <a:r>
                        <a:rPr lang="ru-RU" sz="1100" b="0" i="0" u="none" strike="noStrike" baseline="0" dirty="0" smtClean="0">
                          <a:solidFill>
                            <a:srgbClr val="000000"/>
                          </a:solidFill>
                          <a:effectLst/>
                          <a:latin typeface="Arial Narrow" pitchFamily="34" charset="0"/>
                        </a:rPr>
                        <a:t> </a:t>
                      </a:r>
                      <a:r>
                        <a:rPr lang="ru-RU" sz="1100" b="0" i="0" u="none" strike="noStrike" dirty="0" smtClean="0">
                          <a:solidFill>
                            <a:srgbClr val="000000"/>
                          </a:solidFill>
                          <a:effectLst/>
                          <a:latin typeface="Arial Narrow" pitchFamily="34" charset="0"/>
                        </a:rPr>
                        <a:t>4 кызматчысы, </a:t>
                      </a:r>
                      <a:endParaRPr lang="ru-RU" sz="1100" b="0" i="0" u="none" strike="noStrike" dirty="0">
                        <a:solidFill>
                          <a:srgbClr val="000000"/>
                        </a:solidFill>
                        <a:effectLst/>
                        <a:latin typeface="Arial Narrow" pitchFamily="34" charset="0"/>
                      </a:endParaRPr>
                    </a:p>
                  </a:txBody>
                  <a:tcPr marL="46607" marR="5179" marT="5179" marB="0">
                    <a:lnL>
                      <a:noFill/>
                    </a:lnL>
                    <a:lnR>
                      <a:noFill/>
                    </a:lnR>
                    <a:lnT>
                      <a:noFill/>
                    </a:lnT>
                    <a:lnB>
                      <a:noFill/>
                    </a:lnB>
                  </a:tcPr>
                </a:tc>
                <a:extLst>
                  <a:ext uri="{0D108BD9-81ED-4DB2-BD59-A6C34878D82A}">
                    <a16:rowId xmlns:a16="http://schemas.microsoft.com/office/drawing/2014/main" val="10012"/>
                  </a:ext>
                </a:extLst>
              </a:tr>
              <a:tr h="13775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l" rtl="0" fontAlgn="t">
                        <a:buClr>
                          <a:srgbClr val="000000"/>
                        </a:buClr>
                        <a:buSzPts val="800"/>
                        <a:buFont typeface="Wingdings"/>
                        <a:buChar char="§"/>
                      </a:pPr>
                      <a:r>
                        <a:rPr lang="ru-RU" sz="1100" b="0" i="0" u="none" strike="noStrike" dirty="0" smtClean="0">
                          <a:solidFill>
                            <a:srgbClr val="000000"/>
                          </a:solidFill>
                          <a:effectLst/>
                          <a:latin typeface="Arial Narrow" pitchFamily="34" charset="0"/>
                        </a:rPr>
                        <a:t>МТБМК 1 кызматчысы, </a:t>
                      </a:r>
                      <a:endParaRPr lang="ru-RU" sz="1100" b="0" i="0" u="none" strike="noStrike" dirty="0">
                        <a:solidFill>
                          <a:srgbClr val="000000"/>
                        </a:solidFill>
                        <a:effectLst/>
                        <a:latin typeface="Arial Narrow" pitchFamily="34" charset="0"/>
                      </a:endParaRPr>
                    </a:p>
                  </a:txBody>
                  <a:tcPr marL="46607" marR="5179" marT="5179" marB="0">
                    <a:lnL>
                      <a:noFill/>
                    </a:lnL>
                    <a:lnR>
                      <a:noFill/>
                    </a:lnR>
                    <a:lnT>
                      <a:noFill/>
                    </a:lnT>
                    <a:lnB>
                      <a:noFill/>
                    </a:lnB>
                  </a:tcPr>
                </a:tc>
                <a:extLst>
                  <a:ext uri="{0D108BD9-81ED-4DB2-BD59-A6C34878D82A}">
                    <a16:rowId xmlns:a16="http://schemas.microsoft.com/office/drawing/2014/main" val="10013"/>
                  </a:ext>
                </a:extLst>
              </a:tr>
              <a:tr h="15535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l" rtl="0" fontAlgn="t">
                        <a:buClr>
                          <a:srgbClr val="000000"/>
                        </a:buClr>
                        <a:buSzPts val="800"/>
                        <a:buFont typeface="Wingdings"/>
                        <a:buChar char="§"/>
                      </a:pPr>
                      <a:r>
                        <a:rPr lang="ru-RU" sz="1100" b="0" i="0" u="none" strike="noStrike" dirty="0" smtClean="0">
                          <a:solidFill>
                            <a:srgbClr val="000000"/>
                          </a:solidFill>
                          <a:effectLst/>
                          <a:latin typeface="Arial Narrow" pitchFamily="34" charset="0"/>
                        </a:rPr>
                        <a:t>Мамфинкөзөмөлдүн 1 кызматчысы, </a:t>
                      </a:r>
                      <a:endParaRPr lang="ru-RU" sz="1100" b="0" i="0" u="none" strike="noStrike" dirty="0">
                        <a:solidFill>
                          <a:srgbClr val="000000"/>
                        </a:solidFill>
                        <a:effectLst/>
                        <a:latin typeface="Arial Narrow" pitchFamily="34" charset="0"/>
                      </a:endParaRPr>
                    </a:p>
                  </a:txBody>
                  <a:tcPr marL="46607" marR="5179" marT="5179" marB="0">
                    <a:lnL>
                      <a:noFill/>
                    </a:lnL>
                    <a:lnR>
                      <a:noFill/>
                    </a:lnR>
                    <a:lnT>
                      <a:noFill/>
                    </a:lnT>
                    <a:lnB>
                      <a:noFill/>
                    </a:lnB>
                  </a:tcPr>
                </a:tc>
                <a:extLst>
                  <a:ext uri="{0D108BD9-81ED-4DB2-BD59-A6C34878D82A}">
                    <a16:rowId xmlns:a16="http://schemas.microsoft.com/office/drawing/2014/main" val="10014"/>
                  </a:ext>
                </a:extLst>
              </a:tr>
              <a:tr h="15535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l" rtl="0" fontAlgn="t">
                        <a:buClr>
                          <a:srgbClr val="000000"/>
                        </a:buClr>
                        <a:buSzPts val="800"/>
                        <a:buFont typeface="Wingdings"/>
                        <a:buChar char="§"/>
                      </a:pPr>
                      <a:r>
                        <a:rPr lang="ru-RU" sz="1100" b="0" i="0" u="none" strike="noStrike" dirty="0" smtClean="0">
                          <a:solidFill>
                            <a:srgbClr val="000000"/>
                          </a:solidFill>
                          <a:effectLst/>
                          <a:latin typeface="Arial Narrow" pitchFamily="34" charset="0"/>
                        </a:rPr>
                        <a:t> ФМ</a:t>
                      </a:r>
                      <a:r>
                        <a:rPr lang="ru-RU" sz="1100" b="0" i="0" u="none" strike="noStrike" baseline="0" dirty="0" smtClean="0">
                          <a:solidFill>
                            <a:srgbClr val="000000"/>
                          </a:solidFill>
                          <a:effectLst/>
                          <a:latin typeface="Arial Narrow" pitchFamily="34" charset="0"/>
                        </a:rPr>
                        <a:t> караштуу БМДин </a:t>
                      </a:r>
                      <a:r>
                        <a:rPr lang="ru-RU" sz="1100" b="0" i="0" u="none" strike="noStrike" dirty="0" smtClean="0">
                          <a:solidFill>
                            <a:srgbClr val="000000"/>
                          </a:solidFill>
                          <a:effectLst/>
                          <a:latin typeface="Arial Narrow" pitchFamily="34" charset="0"/>
                        </a:rPr>
                        <a:t>1 кызматчысы,</a:t>
                      </a:r>
                      <a:endParaRPr lang="ru-RU" sz="1100" b="0" i="0" u="none" strike="noStrike" dirty="0">
                        <a:solidFill>
                          <a:srgbClr val="000000"/>
                        </a:solidFill>
                        <a:effectLst/>
                        <a:latin typeface="Arial Narrow" pitchFamily="34" charset="0"/>
                      </a:endParaRPr>
                    </a:p>
                  </a:txBody>
                  <a:tcPr marL="46607" marR="5179" marT="5179" marB="0">
                    <a:lnL>
                      <a:noFill/>
                    </a:lnL>
                    <a:lnR>
                      <a:noFill/>
                    </a:lnR>
                    <a:lnT>
                      <a:noFill/>
                    </a:lnT>
                    <a:lnB>
                      <a:noFill/>
                    </a:lnB>
                  </a:tcPr>
                </a:tc>
                <a:extLst>
                  <a:ext uri="{0D108BD9-81ED-4DB2-BD59-A6C34878D82A}">
                    <a16:rowId xmlns:a16="http://schemas.microsoft.com/office/drawing/2014/main" val="10015"/>
                  </a:ext>
                </a:extLst>
              </a:tr>
              <a:tr h="204036">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l" rtl="0" fontAlgn="t">
                        <a:buClr>
                          <a:srgbClr val="000000"/>
                        </a:buClr>
                        <a:buSzPts val="800"/>
                        <a:buFont typeface="Wingdings"/>
                        <a:buChar char="§"/>
                      </a:pPr>
                      <a:r>
                        <a:rPr lang="ru-RU" sz="1100" b="0" i="0" u="none" strike="noStrike" dirty="0" smtClean="0">
                          <a:solidFill>
                            <a:srgbClr val="000000"/>
                          </a:solidFill>
                          <a:effectLst/>
                          <a:latin typeface="Arial Narrow" pitchFamily="34" charset="0"/>
                        </a:rPr>
                        <a:t>Коммерциялык банктардын</a:t>
                      </a:r>
                      <a:r>
                        <a:rPr lang="ru-RU" sz="1100" b="0" i="0" u="none" strike="noStrike" baseline="0" dirty="0" smtClean="0">
                          <a:solidFill>
                            <a:srgbClr val="000000"/>
                          </a:solidFill>
                          <a:effectLst/>
                          <a:latin typeface="Arial Narrow" pitchFamily="34" charset="0"/>
                        </a:rPr>
                        <a:t> </a:t>
                      </a:r>
                      <a:r>
                        <a:rPr lang="ru-RU" sz="1100" b="0" i="0" u="none" strike="noStrike" dirty="0" smtClean="0">
                          <a:solidFill>
                            <a:srgbClr val="000000"/>
                          </a:solidFill>
                          <a:effectLst/>
                          <a:latin typeface="Arial Narrow" pitchFamily="34" charset="0"/>
                        </a:rPr>
                        <a:t>14 өкүлү</a:t>
                      </a:r>
                      <a:endParaRPr lang="ru-RU" sz="1100" b="0" i="0" u="none" strike="noStrike" dirty="0">
                        <a:solidFill>
                          <a:srgbClr val="000000"/>
                        </a:solidFill>
                        <a:effectLst/>
                        <a:latin typeface="Arial Narrow" pitchFamily="34" charset="0"/>
                      </a:endParaRPr>
                    </a:p>
                  </a:txBody>
                  <a:tcPr marL="46607" marR="5179" marT="5179" marB="0">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138747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5119" y="107504"/>
            <a:ext cx="360938" cy="360040"/>
          </a:xfrm>
          <a:prstGeom prst="rect">
            <a:avLst/>
          </a:prstGeom>
        </p:spPr>
      </p:pic>
      <p:sp>
        <p:nvSpPr>
          <p:cNvPr id="5" name="TextBox 4"/>
          <p:cNvSpPr txBox="1"/>
          <p:nvPr/>
        </p:nvSpPr>
        <p:spPr>
          <a:xfrm>
            <a:off x="235746" y="683567"/>
            <a:ext cx="5683222" cy="461665"/>
          </a:xfrm>
          <a:prstGeom prst="rect">
            <a:avLst/>
          </a:prstGeom>
          <a:noFill/>
        </p:spPr>
        <p:txBody>
          <a:bodyPr wrap="none" rtlCol="0">
            <a:spAutoFit/>
          </a:bodyPr>
          <a:lstStyle/>
          <a:p>
            <a:r>
              <a:rPr lang="en-US" sz="2400" b="1" dirty="0" smtClean="0">
                <a:solidFill>
                  <a:schemeClr val="accent1">
                    <a:lumMod val="50000"/>
                  </a:schemeClr>
                </a:solidFill>
                <a:latin typeface="Arial" pitchFamily="34" charset="0"/>
                <a:cs typeface="Arial" pitchFamily="34" charset="0"/>
              </a:rPr>
              <a:t>1. </a:t>
            </a:r>
            <a:r>
              <a:rPr lang="ru-RU" sz="2400" b="1" dirty="0" smtClean="0">
                <a:solidFill>
                  <a:schemeClr val="accent1">
                    <a:lumMod val="50000"/>
                  </a:schemeClr>
                </a:solidFill>
                <a:latin typeface="Arial" pitchFamily="34" charset="0"/>
                <a:cs typeface="Arial" pitchFamily="34" charset="0"/>
              </a:rPr>
              <a:t>Маалыматты топтоо жана талдоо</a:t>
            </a:r>
            <a:endParaRPr lang="ru-RU" sz="2400" b="1" dirty="0">
              <a:solidFill>
                <a:schemeClr val="accent1">
                  <a:lumMod val="50000"/>
                </a:schemeClr>
              </a:solidFill>
              <a:latin typeface="Arial" pitchFamily="34" charset="0"/>
              <a:cs typeface="Arial" pitchFamily="34" charset="0"/>
            </a:endParaRPr>
          </a:p>
        </p:txBody>
      </p:sp>
      <p:sp>
        <p:nvSpPr>
          <p:cNvPr id="36" name="Прямоугольник 35"/>
          <p:cNvSpPr/>
          <p:nvPr/>
        </p:nvSpPr>
        <p:spPr>
          <a:xfrm>
            <a:off x="324377" y="0"/>
            <a:ext cx="45719" cy="4983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TextBox 44"/>
          <p:cNvSpPr txBox="1"/>
          <p:nvPr/>
        </p:nvSpPr>
        <p:spPr>
          <a:xfrm>
            <a:off x="326421" y="2843808"/>
            <a:ext cx="6446698" cy="738664"/>
          </a:xfrm>
          <a:prstGeom prst="rect">
            <a:avLst/>
          </a:prstGeom>
          <a:solidFill>
            <a:schemeClr val="accent1">
              <a:lumMod val="75000"/>
            </a:schemeClr>
          </a:solidFill>
        </p:spPr>
        <p:txBody>
          <a:bodyPr wrap="square" rtlCol="0">
            <a:spAutoFit/>
          </a:bodyPr>
          <a:lstStyle/>
          <a:p>
            <a:pPr algn="ctr"/>
            <a:r>
              <a:rPr lang="ru-RU" sz="1400" b="1" dirty="0" smtClean="0">
                <a:solidFill>
                  <a:schemeClr val="bg1"/>
                </a:solidFill>
                <a:latin typeface="Arial Narrow" pitchFamily="34" charset="0"/>
                <a:cs typeface="Arial" pitchFamily="34" charset="0"/>
              </a:rPr>
              <a:t>Кылмыштуу кирешелерди легализациялоого (адалдоого) жана террористтик же экстремисттик ишти каржылоого каршы аракеттенүү боюнча Кыргыз Республикасынын системасынын субъектилери </a:t>
            </a:r>
            <a:r>
              <a:rPr lang="ru-RU" sz="1400" dirty="0" smtClean="0">
                <a:solidFill>
                  <a:schemeClr val="bg1"/>
                </a:solidFill>
                <a:latin typeface="Arial Narrow" pitchFamily="34" charset="0"/>
                <a:cs typeface="Arial" pitchFamily="34" charset="0"/>
              </a:rPr>
              <a:t>(маалымат берүүчү жактар)</a:t>
            </a:r>
            <a:endParaRPr lang="ru-RU" sz="1400" dirty="0">
              <a:solidFill>
                <a:schemeClr val="bg1"/>
              </a:solidFill>
              <a:latin typeface="Arial Narrow" pitchFamily="34" charset="0"/>
              <a:cs typeface="Arial" pitchFamily="34" charset="0"/>
            </a:endParaRPr>
          </a:p>
        </p:txBody>
      </p:sp>
      <p:sp>
        <p:nvSpPr>
          <p:cNvPr id="49" name="Прямоугольник 48"/>
          <p:cNvSpPr/>
          <p:nvPr/>
        </p:nvSpPr>
        <p:spPr>
          <a:xfrm>
            <a:off x="262814" y="3579862"/>
            <a:ext cx="1533748" cy="1615827"/>
          </a:xfrm>
          <a:prstGeom prst="rect">
            <a:avLst/>
          </a:prstGeom>
        </p:spPr>
        <p:txBody>
          <a:bodyPr wrap="square">
            <a:spAutoFit/>
          </a:bodyPr>
          <a:lstStyle/>
          <a:p>
            <a:pPr marL="85725" lvl="0" indent="-85725">
              <a:buFont typeface="Wingdings" pitchFamily="2" charset="2"/>
              <a:buChar char="§"/>
            </a:pPr>
            <a:r>
              <a:rPr lang="ru-RU" sz="900" dirty="0" smtClean="0">
                <a:latin typeface="Arial Narrow" pitchFamily="34" charset="0"/>
                <a:cs typeface="Arial" panose="020B0604020202020204" pitchFamily="34" charset="0"/>
              </a:rPr>
              <a:t>Коммерциялык банктар</a:t>
            </a:r>
            <a:endParaRPr lang="ru-RU" sz="900" b="1" dirty="0">
              <a:latin typeface="Arial Narrow" pitchFamily="34" charset="0"/>
              <a:cs typeface="Arial" panose="020B0604020202020204" pitchFamily="34" charset="0"/>
            </a:endParaRPr>
          </a:p>
          <a:p>
            <a:pPr marL="85725" lvl="0" indent="-85725">
              <a:buFont typeface="Wingdings" pitchFamily="2" charset="2"/>
              <a:buChar char="§"/>
            </a:pPr>
            <a:r>
              <a:rPr lang="ru-RU" sz="900" dirty="0" smtClean="0">
                <a:latin typeface="Arial Narrow" pitchFamily="34" charset="0"/>
                <a:cs typeface="Arial" panose="020B0604020202020204" pitchFamily="34" charset="0"/>
              </a:rPr>
              <a:t>Микро финансылык уюмдар</a:t>
            </a:r>
            <a:endParaRPr lang="ru-RU" sz="900" b="1" dirty="0">
              <a:latin typeface="Arial Narrow" pitchFamily="34" charset="0"/>
              <a:cs typeface="Arial" panose="020B0604020202020204" pitchFamily="34" charset="0"/>
            </a:endParaRPr>
          </a:p>
          <a:p>
            <a:pPr marL="85725" lvl="0" indent="-85725">
              <a:buFont typeface="Wingdings" pitchFamily="2" charset="2"/>
              <a:buChar char="§"/>
            </a:pPr>
            <a:r>
              <a:rPr lang="ru-RU" sz="900" dirty="0" smtClean="0">
                <a:latin typeface="Arial Narrow" pitchFamily="34" charset="0"/>
                <a:cs typeface="Arial" panose="020B0604020202020204" pitchFamily="34" charset="0"/>
              </a:rPr>
              <a:t>Кредиттик кошуундар</a:t>
            </a:r>
            <a:endParaRPr lang="ru-RU" sz="900" b="1" dirty="0">
              <a:latin typeface="Arial Narrow" pitchFamily="34" charset="0"/>
              <a:cs typeface="Arial" panose="020B0604020202020204" pitchFamily="34" charset="0"/>
            </a:endParaRPr>
          </a:p>
          <a:p>
            <a:pPr marL="85725" lvl="0" indent="-85725">
              <a:buFont typeface="Wingdings" pitchFamily="2" charset="2"/>
              <a:buChar char="§"/>
            </a:pPr>
            <a:r>
              <a:rPr lang="ru-RU" sz="900" dirty="0" smtClean="0">
                <a:latin typeface="Arial Narrow" pitchFamily="34" charset="0"/>
                <a:cs typeface="Arial" panose="020B0604020202020204" pitchFamily="34" charset="0"/>
              </a:rPr>
              <a:t>Атайын финансылык-кредиттик мекемелер</a:t>
            </a:r>
            <a:endParaRPr lang="ru-RU" sz="900" b="1" dirty="0">
              <a:latin typeface="Arial Narrow" pitchFamily="34" charset="0"/>
              <a:cs typeface="Arial" panose="020B0604020202020204" pitchFamily="34" charset="0"/>
            </a:endParaRPr>
          </a:p>
          <a:p>
            <a:pPr marL="85725" lvl="0" indent="-85725">
              <a:buFont typeface="Wingdings" pitchFamily="2" charset="2"/>
              <a:buChar char="§"/>
            </a:pPr>
            <a:r>
              <a:rPr lang="ru-RU" sz="900" dirty="0" smtClean="0">
                <a:latin typeface="Arial Narrow" pitchFamily="34" charset="0"/>
                <a:cs typeface="Arial" panose="020B0604020202020204" pitchFamily="34" charset="0"/>
              </a:rPr>
              <a:t>Алмаштыруу бюролору </a:t>
            </a:r>
            <a:r>
              <a:rPr lang="ru-RU" sz="900" dirty="0">
                <a:latin typeface="Arial Narrow" pitchFamily="34" charset="0"/>
                <a:cs typeface="Arial" panose="020B0604020202020204" pitchFamily="34" charset="0"/>
              </a:rPr>
              <a:t>(</a:t>
            </a:r>
            <a:r>
              <a:rPr lang="ru-RU" sz="900" dirty="0" smtClean="0">
                <a:latin typeface="Arial Narrow" pitchFamily="34" charset="0"/>
                <a:cs typeface="Arial" panose="020B0604020202020204" pitchFamily="34" charset="0"/>
              </a:rPr>
              <a:t>пункттраы)</a:t>
            </a:r>
            <a:endParaRPr lang="ru-RU" sz="900" dirty="0">
              <a:latin typeface="Arial Narrow" pitchFamily="34" charset="0"/>
              <a:cs typeface="Arial" panose="020B0604020202020204" pitchFamily="34" charset="0"/>
            </a:endParaRPr>
          </a:p>
          <a:p>
            <a:pPr marL="85725" lvl="0" indent="-85725">
              <a:buFont typeface="Wingdings" pitchFamily="2" charset="2"/>
              <a:buChar char="§"/>
            </a:pPr>
            <a:r>
              <a:rPr lang="ru-RU" sz="900" dirty="0" smtClean="0">
                <a:latin typeface="Arial Narrow" pitchFamily="34" charset="0"/>
                <a:cs typeface="Arial" panose="020B0604020202020204" pitchFamily="34" charset="0"/>
              </a:rPr>
              <a:t>Электрондук акчаларды колдонуу менен кызмат көрсөтүү боюнча иш жүргүзгөн уюмдар </a:t>
            </a:r>
            <a:endParaRPr lang="ru-RU" sz="900" b="1" dirty="0">
              <a:latin typeface="Arial Narrow" pitchFamily="34" charset="0"/>
              <a:cs typeface="Arial" panose="020B0604020202020204" pitchFamily="34" charset="0"/>
            </a:endParaRPr>
          </a:p>
        </p:txBody>
      </p:sp>
      <p:sp>
        <p:nvSpPr>
          <p:cNvPr id="50" name="Прямоугольник 49"/>
          <p:cNvSpPr/>
          <p:nvPr/>
        </p:nvSpPr>
        <p:spPr>
          <a:xfrm>
            <a:off x="1770902" y="3576464"/>
            <a:ext cx="1747237" cy="2308324"/>
          </a:xfrm>
          <a:prstGeom prst="rect">
            <a:avLst/>
          </a:prstGeom>
        </p:spPr>
        <p:txBody>
          <a:bodyPr wrap="square">
            <a:spAutoFit/>
          </a:bodyPr>
          <a:lstStyle/>
          <a:p>
            <a:pPr marL="85725" lvl="0" indent="-85725">
              <a:buFont typeface="Wingdings" pitchFamily="2" charset="2"/>
              <a:buChar char="§"/>
            </a:pPr>
            <a:r>
              <a:rPr lang="ru-RU" sz="900" dirty="0" smtClean="0">
                <a:latin typeface="Arial Narrow" pitchFamily="34" charset="0"/>
                <a:cs typeface="Arial" panose="020B0604020202020204" pitchFamily="34" charset="0"/>
              </a:rPr>
              <a:t>Лотереяларды уюштуруучулар</a:t>
            </a:r>
            <a:endParaRPr lang="ru-RU" sz="900" dirty="0">
              <a:latin typeface="Arial Narrow" pitchFamily="34" charset="0"/>
              <a:cs typeface="Arial" panose="020B0604020202020204" pitchFamily="34" charset="0"/>
            </a:endParaRPr>
          </a:p>
          <a:p>
            <a:pPr marL="85725" lvl="0" indent="-85725">
              <a:buFont typeface="Wingdings" pitchFamily="2" charset="2"/>
              <a:buChar char="§"/>
            </a:pPr>
            <a:r>
              <a:rPr lang="ru-RU" sz="900" dirty="0" smtClean="0">
                <a:latin typeface="Arial Narrow" pitchFamily="34" charset="0"/>
                <a:cs typeface="Arial" panose="020B0604020202020204" pitchFamily="34" charset="0"/>
              </a:rPr>
              <a:t>Күрөөканалар жана сатып алуу кеңселери</a:t>
            </a:r>
            <a:endParaRPr lang="ru-RU" sz="900" dirty="0">
              <a:latin typeface="Arial Narrow" pitchFamily="34" charset="0"/>
              <a:cs typeface="Arial" panose="020B0604020202020204" pitchFamily="34" charset="0"/>
            </a:endParaRPr>
          </a:p>
          <a:p>
            <a:pPr marL="85725" lvl="0" indent="-85725">
              <a:buFont typeface="Wingdings" pitchFamily="2" charset="2"/>
              <a:buChar char="§"/>
            </a:pPr>
            <a:r>
              <a:rPr lang="ru-RU" sz="900" dirty="0" smtClean="0">
                <a:latin typeface="Arial Narrow" pitchFamily="34" charset="0"/>
                <a:cs typeface="Arial" panose="020B0604020202020204" pitchFamily="34" charset="0"/>
              </a:rPr>
              <a:t>Баалуу кагаздар рыногунун кесипкөй катышуучулары</a:t>
            </a:r>
            <a:endParaRPr lang="ru-RU" sz="900" b="1" dirty="0">
              <a:latin typeface="Arial Narrow" pitchFamily="34" charset="0"/>
              <a:cs typeface="Arial" panose="020B0604020202020204" pitchFamily="34" charset="0"/>
            </a:endParaRPr>
          </a:p>
          <a:p>
            <a:pPr marL="85725" lvl="0" indent="-85725">
              <a:buFont typeface="Wingdings" pitchFamily="2" charset="2"/>
              <a:buChar char="§"/>
            </a:pPr>
            <a:r>
              <a:rPr lang="ru-RU" sz="900" dirty="0" smtClean="0">
                <a:latin typeface="Arial Narrow" pitchFamily="34" charset="0"/>
                <a:cs typeface="Arial" panose="020B0604020202020204" pitchFamily="34" charset="0"/>
              </a:rPr>
              <a:t>Камсыздандыруу жана кайра камсыздандыруу уюмдары </a:t>
            </a:r>
            <a:endParaRPr lang="ru-RU" sz="900" b="1" dirty="0">
              <a:latin typeface="Arial Narrow" pitchFamily="34" charset="0"/>
              <a:cs typeface="Arial" panose="020B0604020202020204" pitchFamily="34" charset="0"/>
            </a:endParaRPr>
          </a:p>
          <a:p>
            <a:pPr marL="85725" lvl="0" indent="-85725">
              <a:buFont typeface="Wingdings" pitchFamily="2" charset="2"/>
              <a:buChar char="§"/>
            </a:pPr>
            <a:r>
              <a:rPr lang="ru-RU" sz="900" dirty="0" smtClean="0">
                <a:latin typeface="Arial Narrow" pitchFamily="34" charset="0"/>
                <a:cs typeface="Arial" panose="020B0604020202020204" pitchFamily="34" charset="0"/>
              </a:rPr>
              <a:t>Лизингдик </a:t>
            </a:r>
            <a:r>
              <a:rPr lang="ru-RU" sz="900" dirty="0">
                <a:latin typeface="Arial Narrow" pitchFamily="34" charset="0"/>
                <a:cs typeface="Arial" panose="020B0604020202020204" pitchFamily="34" charset="0"/>
              </a:rPr>
              <a:t>(</a:t>
            </a:r>
            <a:r>
              <a:rPr lang="ru-RU" sz="900" dirty="0" smtClean="0">
                <a:latin typeface="Arial Narrow" pitchFamily="34" charset="0"/>
                <a:cs typeface="Arial" panose="020B0604020202020204" pitchFamily="34" charset="0"/>
              </a:rPr>
              <a:t>финансылык </a:t>
            </a:r>
            <a:r>
              <a:rPr lang="ru-RU" sz="900" dirty="0">
                <a:latin typeface="Arial Narrow" pitchFamily="34" charset="0"/>
                <a:cs typeface="Arial" panose="020B0604020202020204" pitchFamily="34" charset="0"/>
              </a:rPr>
              <a:t>лизинг) </a:t>
            </a:r>
            <a:r>
              <a:rPr lang="ru-RU" sz="900" dirty="0" smtClean="0">
                <a:latin typeface="Arial Narrow" pitchFamily="34" charset="0"/>
                <a:cs typeface="Arial" panose="020B0604020202020204" pitchFamily="34" charset="0"/>
              </a:rPr>
              <a:t>компаниялар </a:t>
            </a:r>
            <a:endParaRPr lang="ru-RU" sz="900" dirty="0">
              <a:latin typeface="Arial Narrow" pitchFamily="34" charset="0"/>
              <a:cs typeface="Arial" panose="020B0604020202020204" pitchFamily="34" charset="0"/>
            </a:endParaRPr>
          </a:p>
          <a:p>
            <a:pPr marL="85725" lvl="0" indent="-85725">
              <a:buFont typeface="Wingdings" pitchFamily="2" charset="2"/>
              <a:buChar char="§"/>
            </a:pPr>
            <a:r>
              <a:rPr lang="ru-RU" sz="900" dirty="0" smtClean="0">
                <a:latin typeface="Arial Narrow" pitchFamily="34" charset="0"/>
                <a:cs typeface="Arial" panose="020B0604020202020204" pitchFamily="34" charset="0"/>
              </a:rPr>
              <a:t>Товардык биржалар</a:t>
            </a:r>
            <a:endParaRPr lang="ru-RU" sz="900" dirty="0">
              <a:latin typeface="Arial Narrow" pitchFamily="34" charset="0"/>
              <a:cs typeface="Arial" panose="020B0604020202020204" pitchFamily="34" charset="0"/>
            </a:endParaRPr>
          </a:p>
          <a:p>
            <a:pPr marL="85725" lvl="0" indent="-85725">
              <a:buFont typeface="Wingdings" pitchFamily="2" charset="2"/>
              <a:buChar char="§"/>
            </a:pPr>
            <a:r>
              <a:rPr lang="ru-RU" sz="900" dirty="0" smtClean="0">
                <a:latin typeface="Arial Narrow" pitchFamily="34" charset="0"/>
                <a:cs typeface="Arial" panose="020B0604020202020204" pitchFamily="34" charset="0"/>
              </a:rPr>
              <a:t>Фондулук биржалар</a:t>
            </a:r>
            <a:endParaRPr lang="ru-RU" sz="900" b="1" dirty="0">
              <a:latin typeface="Arial Narrow" pitchFamily="34" charset="0"/>
              <a:cs typeface="Arial" panose="020B0604020202020204" pitchFamily="34" charset="0"/>
            </a:endParaRPr>
          </a:p>
          <a:p>
            <a:pPr marL="85725" lvl="0" indent="-85725">
              <a:buFont typeface="Wingdings" pitchFamily="2" charset="2"/>
              <a:buChar char="§"/>
            </a:pPr>
            <a:r>
              <a:rPr lang="ru-RU" sz="900" dirty="0" smtClean="0">
                <a:latin typeface="Arial Narrow" pitchFamily="34" charset="0"/>
                <a:cs typeface="Arial" panose="020B0604020202020204" pitchFamily="34" charset="0"/>
              </a:rPr>
              <a:t>Трасттын кызматтарын көрсөтүүчү же компанияларды түзүү боюнча уюмдар</a:t>
            </a:r>
            <a:endParaRPr lang="ru-RU" sz="900" dirty="0">
              <a:latin typeface="Arial Narrow" pitchFamily="34" charset="0"/>
              <a:cs typeface="Arial" panose="020B0604020202020204" pitchFamily="34" charset="0"/>
            </a:endParaRPr>
          </a:p>
          <a:p>
            <a:pPr marL="85725" lvl="0" indent="-85725">
              <a:buFont typeface="Wingdings" pitchFamily="2" charset="2"/>
              <a:buChar char="§"/>
            </a:pPr>
            <a:r>
              <a:rPr lang="ru-RU" sz="900" dirty="0" smtClean="0">
                <a:latin typeface="Arial Narrow" pitchFamily="34" charset="0"/>
                <a:cs typeface="Arial" panose="020B0604020202020204" pitchFamily="34" charset="0"/>
              </a:rPr>
              <a:t>Мамл. эмес пенсиялык фонддор</a:t>
            </a:r>
            <a:endParaRPr lang="ru-RU" sz="900" b="1" dirty="0">
              <a:latin typeface="Arial Narrow" pitchFamily="34" charset="0"/>
              <a:cs typeface="Arial" panose="020B0604020202020204" pitchFamily="34" charset="0"/>
            </a:endParaRPr>
          </a:p>
          <a:p>
            <a:pPr marL="85725" lvl="0" indent="-85725">
              <a:buFont typeface="Wingdings" pitchFamily="2" charset="2"/>
              <a:buChar char="§"/>
            </a:pPr>
            <a:r>
              <a:rPr lang="ru-RU" sz="900" dirty="0" smtClean="0">
                <a:latin typeface="Arial Narrow" pitchFamily="34" charset="0"/>
                <a:cs typeface="Arial" panose="020B0604020202020204" pitchFamily="34" charset="0"/>
              </a:rPr>
              <a:t>Инвестициялык  фонддор</a:t>
            </a:r>
            <a:endParaRPr lang="ru-RU" sz="900" dirty="0">
              <a:latin typeface="Arial Narrow" pitchFamily="34" charset="0"/>
            </a:endParaRPr>
          </a:p>
        </p:txBody>
      </p:sp>
      <p:sp>
        <p:nvSpPr>
          <p:cNvPr id="51" name="Прямоугольник 50"/>
          <p:cNvSpPr/>
          <p:nvPr/>
        </p:nvSpPr>
        <p:spPr>
          <a:xfrm>
            <a:off x="3532757" y="3579862"/>
            <a:ext cx="1584176" cy="369332"/>
          </a:xfrm>
          <a:prstGeom prst="rect">
            <a:avLst/>
          </a:prstGeom>
        </p:spPr>
        <p:txBody>
          <a:bodyPr wrap="square">
            <a:spAutoFit/>
          </a:bodyPr>
          <a:lstStyle/>
          <a:p>
            <a:pPr marL="85725" lvl="0" indent="-85725">
              <a:buFont typeface="Wingdings" pitchFamily="2" charset="2"/>
              <a:buChar char="§"/>
            </a:pPr>
            <a:r>
              <a:rPr lang="ru-RU" sz="900" dirty="0" smtClean="0">
                <a:latin typeface="Arial Narrow" pitchFamily="34" charset="0"/>
                <a:cs typeface="Arial" panose="020B0604020202020204" pitchFamily="34" charset="0"/>
              </a:rPr>
              <a:t>Почталык жана телеграфтык байланыш уюмдары</a:t>
            </a:r>
            <a:endParaRPr lang="ru-RU" sz="900" b="1" dirty="0">
              <a:latin typeface="Arial Narrow" pitchFamily="34" charset="0"/>
              <a:cs typeface="Arial" panose="020B0604020202020204" pitchFamily="34" charset="0"/>
            </a:endParaRPr>
          </a:p>
        </p:txBody>
      </p:sp>
      <p:sp>
        <p:nvSpPr>
          <p:cNvPr id="52" name="Прямоугольник 51"/>
          <p:cNvSpPr/>
          <p:nvPr/>
        </p:nvSpPr>
        <p:spPr>
          <a:xfrm>
            <a:off x="5229018" y="3579862"/>
            <a:ext cx="1483917" cy="784830"/>
          </a:xfrm>
          <a:prstGeom prst="rect">
            <a:avLst/>
          </a:prstGeom>
        </p:spPr>
        <p:txBody>
          <a:bodyPr wrap="square">
            <a:spAutoFit/>
          </a:bodyPr>
          <a:lstStyle/>
          <a:p>
            <a:pPr marL="85725" lvl="0" indent="-85725" algn="just">
              <a:buFont typeface="Wingdings" pitchFamily="2" charset="2"/>
              <a:buChar char="§"/>
            </a:pPr>
            <a:r>
              <a:rPr lang="ru-RU" sz="900" dirty="0" smtClean="0">
                <a:latin typeface="Arial Narrow" pitchFamily="34" charset="0"/>
                <a:cs typeface="Arial" panose="020B0604020202020204" pitchFamily="34" charset="0"/>
              </a:rPr>
              <a:t>Баалуу металлдар жана асыл таштар, зер буюмдар менен операцияларды (бүтүмдөрдү) жүзөгө ашыруучу жактар</a:t>
            </a:r>
            <a:endParaRPr lang="ru-RU" sz="900" dirty="0">
              <a:latin typeface="Arial Narrow" pitchFamily="34" charset="0"/>
              <a:cs typeface="Arial" panose="020B0604020202020204" pitchFamily="34" charset="0"/>
            </a:endParaRPr>
          </a:p>
        </p:txBody>
      </p:sp>
      <p:sp>
        <p:nvSpPr>
          <p:cNvPr id="53" name="TextBox 52"/>
          <p:cNvSpPr txBox="1"/>
          <p:nvPr/>
        </p:nvSpPr>
        <p:spPr>
          <a:xfrm>
            <a:off x="371835" y="6295101"/>
            <a:ext cx="1545952" cy="369332"/>
          </a:xfrm>
          <a:prstGeom prst="rect">
            <a:avLst/>
          </a:prstGeom>
          <a:noFill/>
        </p:spPr>
        <p:txBody>
          <a:bodyPr wrap="square" rtlCol="0">
            <a:spAutoFit/>
          </a:bodyPr>
          <a:lstStyle/>
          <a:p>
            <a:r>
              <a:rPr lang="ru-RU" sz="900" b="1" dirty="0" smtClean="0">
                <a:latin typeface="Arial Narrow" pitchFamily="34" charset="0"/>
                <a:cs typeface="Arial" pitchFamily="34" charset="0"/>
              </a:rPr>
              <a:t>Кыргыз Республикасынын Улуттук банкы</a:t>
            </a:r>
            <a:endParaRPr lang="ru-RU" sz="900" b="1" dirty="0">
              <a:latin typeface="Arial Narrow" pitchFamily="34" charset="0"/>
              <a:cs typeface="Arial" pitchFamily="34" charset="0"/>
            </a:endParaRPr>
          </a:p>
        </p:txBody>
      </p:sp>
      <p:sp>
        <p:nvSpPr>
          <p:cNvPr id="54" name="TextBox 53"/>
          <p:cNvSpPr txBox="1"/>
          <p:nvPr/>
        </p:nvSpPr>
        <p:spPr>
          <a:xfrm>
            <a:off x="1873381" y="6295101"/>
            <a:ext cx="1759441" cy="784830"/>
          </a:xfrm>
          <a:prstGeom prst="rect">
            <a:avLst/>
          </a:prstGeom>
          <a:noFill/>
        </p:spPr>
        <p:txBody>
          <a:bodyPr wrap="square" rtlCol="0">
            <a:spAutoFit/>
          </a:bodyPr>
          <a:lstStyle/>
          <a:p>
            <a:pPr lvl="0"/>
            <a:r>
              <a:rPr lang="ru-RU" sz="900" b="1" dirty="0" smtClean="0">
                <a:latin typeface="Arial Narrow" pitchFamily="34" charset="0"/>
                <a:cs typeface="Arial" panose="020B0604020202020204" pitchFamily="34" charset="0"/>
              </a:rPr>
              <a:t>Кыргыз Республикасынын Өкмөтүнө караштуу Финансы рыногун жөнгө салуу жана көзөмөлдөө мамлекеттик кызматы</a:t>
            </a:r>
            <a:endParaRPr lang="ru-RU" sz="900" b="1" dirty="0">
              <a:latin typeface="Arial Narrow" pitchFamily="34" charset="0"/>
              <a:cs typeface="Arial" panose="020B0604020202020204" pitchFamily="34" charset="0"/>
            </a:endParaRPr>
          </a:p>
        </p:txBody>
      </p:sp>
      <p:sp>
        <p:nvSpPr>
          <p:cNvPr id="55" name="TextBox 54"/>
          <p:cNvSpPr txBox="1"/>
          <p:nvPr/>
        </p:nvSpPr>
        <p:spPr>
          <a:xfrm>
            <a:off x="3607642" y="6313349"/>
            <a:ext cx="1732567" cy="646331"/>
          </a:xfrm>
          <a:prstGeom prst="rect">
            <a:avLst/>
          </a:prstGeom>
          <a:noFill/>
        </p:spPr>
        <p:txBody>
          <a:bodyPr wrap="square" rtlCol="0">
            <a:spAutoFit/>
          </a:bodyPr>
          <a:lstStyle/>
          <a:p>
            <a:pPr lvl="0"/>
            <a:r>
              <a:rPr lang="ru-RU" sz="900" b="1" dirty="0" smtClean="0">
                <a:latin typeface="Arial Narrow" pitchFamily="34" charset="0"/>
                <a:cs typeface="Arial" panose="020B0604020202020204" pitchFamily="34" charset="0"/>
              </a:rPr>
              <a:t>Кыргыз Республикасынын Маалыматтык технологиялар жана байланыш мамлекеттик комитети</a:t>
            </a:r>
            <a:endParaRPr lang="ru-RU" sz="900" b="1" dirty="0">
              <a:latin typeface="Arial Narrow" pitchFamily="34" charset="0"/>
              <a:cs typeface="Arial" panose="020B0604020202020204" pitchFamily="34" charset="0"/>
            </a:endParaRPr>
          </a:p>
        </p:txBody>
      </p:sp>
      <p:sp>
        <p:nvSpPr>
          <p:cNvPr id="56" name="TextBox 55"/>
          <p:cNvSpPr txBox="1"/>
          <p:nvPr/>
        </p:nvSpPr>
        <p:spPr>
          <a:xfrm>
            <a:off x="5354764" y="6297828"/>
            <a:ext cx="1556793" cy="646331"/>
          </a:xfrm>
          <a:prstGeom prst="rect">
            <a:avLst/>
          </a:prstGeom>
          <a:noFill/>
        </p:spPr>
        <p:txBody>
          <a:bodyPr wrap="square" rtlCol="0">
            <a:spAutoFit/>
          </a:bodyPr>
          <a:lstStyle/>
          <a:p>
            <a:pPr lvl="0"/>
            <a:r>
              <a:rPr lang="ru-RU" sz="900" b="1" dirty="0" smtClean="0">
                <a:latin typeface="Arial Narrow" pitchFamily="34" charset="0"/>
                <a:cs typeface="Arial" panose="020B0604020202020204" pitchFamily="34" charset="0"/>
              </a:rPr>
              <a:t>Кыргыз Республикасынын Финансы министрлигине караштуу Баалуу металлдар департаменти </a:t>
            </a:r>
            <a:endParaRPr lang="ru-RU" sz="900" b="1" dirty="0">
              <a:latin typeface="Arial Narrow" pitchFamily="34" charset="0"/>
              <a:cs typeface="Arial" panose="020B0604020202020204" pitchFamily="34" charset="0"/>
            </a:endParaRPr>
          </a:p>
        </p:txBody>
      </p:sp>
      <p:sp>
        <p:nvSpPr>
          <p:cNvPr id="61" name="TextBox 60"/>
          <p:cNvSpPr txBox="1"/>
          <p:nvPr/>
        </p:nvSpPr>
        <p:spPr>
          <a:xfrm>
            <a:off x="329099" y="5862525"/>
            <a:ext cx="6450895" cy="246221"/>
          </a:xfrm>
          <a:prstGeom prst="rect">
            <a:avLst/>
          </a:prstGeom>
          <a:solidFill>
            <a:schemeClr val="accent5">
              <a:lumMod val="50000"/>
            </a:schemeClr>
          </a:solidFill>
        </p:spPr>
        <p:txBody>
          <a:bodyPr wrap="square" rtlCol="0">
            <a:spAutoFit/>
          </a:bodyPr>
          <a:lstStyle/>
          <a:p>
            <a:pPr algn="ctr"/>
            <a:r>
              <a:rPr lang="ru-RU" sz="1000" b="1" dirty="0" smtClean="0">
                <a:solidFill>
                  <a:schemeClr val="bg1"/>
                </a:solidFill>
                <a:latin typeface="Arial Narrow" pitchFamily="34" charset="0"/>
                <a:cs typeface="Arial" pitchFamily="34" charset="0"/>
              </a:rPr>
              <a:t>Көзөмөлдөө органдары:</a:t>
            </a:r>
            <a:endParaRPr lang="ru-RU" sz="1000" b="1" dirty="0">
              <a:solidFill>
                <a:schemeClr val="bg1"/>
              </a:solidFill>
              <a:latin typeface="Arial Narrow" pitchFamily="34" charset="0"/>
              <a:cs typeface="Arial" pitchFamily="34" charset="0"/>
            </a:endParaRPr>
          </a:p>
        </p:txBody>
      </p:sp>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259632"/>
            <a:ext cx="6857999" cy="1405128"/>
          </a:xfrm>
          <a:prstGeom prst="rect">
            <a:avLst/>
          </a:prstGeom>
        </p:spPr>
      </p:pic>
      <p:sp>
        <p:nvSpPr>
          <p:cNvPr id="32" name="TextBox 31"/>
          <p:cNvSpPr txBox="1"/>
          <p:nvPr/>
        </p:nvSpPr>
        <p:spPr>
          <a:xfrm>
            <a:off x="2083127" y="8255173"/>
            <a:ext cx="2754481" cy="246221"/>
          </a:xfrm>
          <a:prstGeom prst="rect">
            <a:avLst/>
          </a:prstGeom>
          <a:noFill/>
        </p:spPr>
        <p:txBody>
          <a:bodyPr wrap="square" rtlCol="0">
            <a:spAutoFit/>
          </a:bodyPr>
          <a:lstStyle/>
          <a:p>
            <a:pPr lvl="0" algn="ctr"/>
            <a:r>
              <a:rPr lang="ru-RU" sz="1000" b="1" dirty="0" smtClean="0">
                <a:latin typeface="Arial Narrow" pitchFamily="34" charset="0"/>
                <a:cs typeface="Arial" panose="020B0604020202020204" pitchFamily="34" charset="0"/>
              </a:rPr>
              <a:t>Укук коргоо органдары</a:t>
            </a:r>
            <a:endParaRPr lang="ru-RU" sz="1000" b="1" dirty="0">
              <a:latin typeface="Arial Narrow" pitchFamily="34" charset="0"/>
              <a:cs typeface="Arial" panose="020B0604020202020204" pitchFamily="34" charset="0"/>
            </a:endParaRPr>
          </a:p>
        </p:txBody>
      </p:sp>
      <p:sp>
        <p:nvSpPr>
          <p:cNvPr id="33" name="TextBox 32"/>
          <p:cNvSpPr txBox="1"/>
          <p:nvPr/>
        </p:nvSpPr>
        <p:spPr>
          <a:xfrm>
            <a:off x="1538145" y="7355760"/>
            <a:ext cx="1246186" cy="400110"/>
          </a:xfrm>
          <a:prstGeom prst="rect">
            <a:avLst/>
          </a:prstGeom>
          <a:noFill/>
        </p:spPr>
        <p:txBody>
          <a:bodyPr wrap="square" rtlCol="0">
            <a:spAutoFit/>
          </a:bodyPr>
          <a:lstStyle/>
          <a:p>
            <a:pPr lvl="0" algn="r"/>
            <a:r>
              <a:rPr lang="ru-RU" sz="1000" b="1" dirty="0" smtClean="0">
                <a:latin typeface="Arial Narrow" pitchFamily="34" charset="0"/>
                <a:cs typeface="Arial" panose="020B0604020202020204" pitchFamily="34" charset="0"/>
              </a:rPr>
              <a:t>Мамлекеттик  органдар</a:t>
            </a:r>
            <a:endParaRPr lang="ru-RU" sz="1000" b="1" dirty="0">
              <a:latin typeface="Arial Narrow" pitchFamily="34" charset="0"/>
              <a:cs typeface="Arial" panose="020B0604020202020204" pitchFamily="34" charset="0"/>
            </a:endParaRPr>
          </a:p>
        </p:txBody>
      </p:sp>
      <p:sp>
        <p:nvSpPr>
          <p:cNvPr id="34" name="TextBox 33"/>
          <p:cNvSpPr txBox="1"/>
          <p:nvPr/>
        </p:nvSpPr>
        <p:spPr>
          <a:xfrm>
            <a:off x="4164834" y="7182172"/>
            <a:ext cx="2615160" cy="707886"/>
          </a:xfrm>
          <a:prstGeom prst="rect">
            <a:avLst/>
          </a:prstGeom>
          <a:noFill/>
        </p:spPr>
        <p:txBody>
          <a:bodyPr wrap="square" rtlCol="0">
            <a:spAutoFit/>
          </a:bodyPr>
          <a:lstStyle/>
          <a:p>
            <a:pPr lvl="0"/>
            <a:r>
              <a:rPr lang="ru-RU" sz="1000" b="1" dirty="0" smtClean="0">
                <a:latin typeface="Arial Narrow" pitchFamily="34" charset="0"/>
                <a:cs typeface="Arial" panose="020B0604020202020204" pitchFamily="34" charset="0"/>
              </a:rPr>
              <a:t>Кылмыштуу кирешелерди легализациялоого (адалдоого), террористтик жана экстремисттик ишти каржылоого каршы аракеттенүү маселелери боюнча комиссия </a:t>
            </a:r>
            <a:endParaRPr lang="ru-RU" sz="1000" b="1" dirty="0">
              <a:latin typeface="Arial Narrow" pitchFamily="34" charset="0"/>
              <a:cs typeface="Arial" panose="020B0604020202020204" pitchFamily="34" charset="0"/>
            </a:endParaRPr>
          </a:p>
        </p:txBody>
      </p:sp>
      <p:sp>
        <p:nvSpPr>
          <p:cNvPr id="37" name="TextBox 36"/>
          <p:cNvSpPr txBox="1"/>
          <p:nvPr/>
        </p:nvSpPr>
        <p:spPr>
          <a:xfrm>
            <a:off x="3166245" y="8783517"/>
            <a:ext cx="649068" cy="246221"/>
          </a:xfrm>
          <a:prstGeom prst="rect">
            <a:avLst/>
          </a:prstGeom>
          <a:noFill/>
        </p:spPr>
        <p:txBody>
          <a:bodyPr wrap="square" rtlCol="0">
            <a:spAutoFit/>
          </a:bodyPr>
          <a:lstStyle/>
          <a:p>
            <a:pPr lvl="0" algn="ctr"/>
            <a:r>
              <a:rPr lang="ru-RU" sz="1000" b="1" dirty="0" smtClean="0">
                <a:latin typeface="Arial Narrow" pitchFamily="34" charset="0"/>
                <a:cs typeface="Arial" panose="020B0604020202020204" pitchFamily="34" charset="0"/>
              </a:rPr>
              <a:t>Соттор</a:t>
            </a:r>
            <a:endParaRPr lang="ru-RU" sz="1000" b="1" dirty="0">
              <a:latin typeface="Arial Narrow" pitchFamily="34" charset="0"/>
              <a:cs typeface="Arial" panose="020B0604020202020204" pitchFamily="34" charset="0"/>
            </a:endParaRPr>
          </a:p>
        </p:txBody>
      </p:sp>
      <p:pic>
        <p:nvPicPr>
          <p:cNvPr id="38" name="Рисунок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8669" y="7251591"/>
            <a:ext cx="731719" cy="729899"/>
          </a:xfrm>
          <a:prstGeom prst="rect">
            <a:avLst/>
          </a:prstGeom>
        </p:spPr>
      </p:pic>
      <p:sp>
        <p:nvSpPr>
          <p:cNvPr id="40" name="Правая фигурная скобка 39"/>
          <p:cNvSpPr/>
          <p:nvPr/>
        </p:nvSpPr>
        <p:spPr>
          <a:xfrm rot="5400000">
            <a:off x="3334253" y="3973314"/>
            <a:ext cx="252226" cy="6165491"/>
          </a:xfrm>
          <a:prstGeom prst="rightBrac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600">
              <a:latin typeface="Arial Narrow" pitchFamily="34" charset="0"/>
            </a:endParaRPr>
          </a:p>
        </p:txBody>
      </p:sp>
      <p:sp>
        <p:nvSpPr>
          <p:cNvPr id="41" name="Штриховая стрелка вправо 40"/>
          <p:cNvSpPr/>
          <p:nvPr/>
        </p:nvSpPr>
        <p:spPr>
          <a:xfrm>
            <a:off x="3941260" y="7390590"/>
            <a:ext cx="216024" cy="396793"/>
          </a:xfrm>
          <a:prstGeom prst="striped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latin typeface="Arial Narrow" pitchFamily="34" charset="0"/>
            </a:endParaRPr>
          </a:p>
        </p:txBody>
      </p:sp>
      <p:sp>
        <p:nvSpPr>
          <p:cNvPr id="42" name="Штриховая стрелка вправо 41"/>
          <p:cNvSpPr/>
          <p:nvPr/>
        </p:nvSpPr>
        <p:spPr>
          <a:xfrm rot="10800000">
            <a:off x="2784331" y="7390590"/>
            <a:ext cx="216024" cy="396793"/>
          </a:xfrm>
          <a:prstGeom prst="striped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latin typeface="Arial Narrow" pitchFamily="34" charset="0"/>
            </a:endParaRPr>
          </a:p>
        </p:txBody>
      </p:sp>
      <p:sp>
        <p:nvSpPr>
          <p:cNvPr id="43" name="Штриховая стрелка вправо 42"/>
          <p:cNvSpPr/>
          <p:nvPr/>
        </p:nvSpPr>
        <p:spPr>
          <a:xfrm rot="5400000">
            <a:off x="3375458" y="7958193"/>
            <a:ext cx="216024" cy="396793"/>
          </a:xfrm>
          <a:prstGeom prst="striped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latin typeface="Arial Narrow" pitchFamily="34" charset="0"/>
            </a:endParaRPr>
          </a:p>
        </p:txBody>
      </p:sp>
      <p:sp>
        <p:nvSpPr>
          <p:cNvPr id="44" name="Штриховая стрелка вправо 43"/>
          <p:cNvSpPr/>
          <p:nvPr/>
        </p:nvSpPr>
        <p:spPr>
          <a:xfrm rot="5400000">
            <a:off x="3375458" y="8424924"/>
            <a:ext cx="216024" cy="396793"/>
          </a:xfrm>
          <a:prstGeom prst="striped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latin typeface="Arial Narrow" pitchFamily="34" charset="0"/>
            </a:endParaRPr>
          </a:p>
        </p:txBody>
      </p:sp>
      <p:cxnSp>
        <p:nvCxnSpPr>
          <p:cNvPr id="46" name="Прямая соединительная линия 45"/>
          <p:cNvCxnSpPr>
            <a:stCxn id="37" idx="3"/>
          </p:cNvCxnSpPr>
          <p:nvPr/>
        </p:nvCxnSpPr>
        <p:spPr>
          <a:xfrm>
            <a:off x="3815313" y="8906628"/>
            <a:ext cx="1278075"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5093388" y="7890058"/>
            <a:ext cx="0" cy="1016570"/>
          </a:xfrm>
          <a:prstGeom prst="line">
            <a:avLst/>
          </a:prstGeom>
          <a:ln>
            <a:solidFill>
              <a:schemeClr val="tx1">
                <a:lumMod val="50000"/>
                <a:lumOff val="50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flipV="1">
            <a:off x="4314298" y="8378283"/>
            <a:ext cx="779090" cy="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7" name="Пятиугольник 56"/>
          <p:cNvSpPr/>
          <p:nvPr/>
        </p:nvSpPr>
        <p:spPr>
          <a:xfrm>
            <a:off x="338925" y="6929946"/>
            <a:ext cx="1447725" cy="2021072"/>
          </a:xfrm>
          <a:prstGeom prst="homePlate">
            <a:avLst>
              <a:gd name="adj" fmla="val 3150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latin typeface="Arial Narrow" pitchFamily="34" charset="0"/>
            </a:endParaRPr>
          </a:p>
        </p:txBody>
      </p:sp>
      <p:sp>
        <p:nvSpPr>
          <p:cNvPr id="58" name="Прямоугольник 57"/>
          <p:cNvSpPr/>
          <p:nvPr/>
        </p:nvSpPr>
        <p:spPr>
          <a:xfrm>
            <a:off x="400315" y="7056059"/>
            <a:ext cx="1393960" cy="1546577"/>
          </a:xfrm>
          <a:prstGeom prst="rect">
            <a:avLst/>
          </a:prstGeom>
        </p:spPr>
        <p:txBody>
          <a:bodyPr wrap="square">
            <a:spAutoFit/>
          </a:bodyPr>
          <a:lstStyle/>
          <a:p>
            <a:r>
              <a:rPr lang="ru-RU" sz="1050" dirty="0" smtClean="0">
                <a:solidFill>
                  <a:schemeClr val="bg1"/>
                </a:solidFill>
                <a:latin typeface="Arial Narrow" pitchFamily="34" charset="0"/>
                <a:ea typeface="Tahoma" pitchFamily="34" charset="0"/>
                <a:cs typeface="Arial" pitchFamily="34" charset="0"/>
              </a:rPr>
              <a:t>Кылмыштуу кирешелерди легализациялоого, террористтик жана экстремисттик ишти каржылоого каршы аракеттенүүнүн улуттук </a:t>
            </a:r>
          </a:p>
          <a:p>
            <a:r>
              <a:rPr lang="ru-RU" sz="1050" dirty="0" smtClean="0">
                <a:solidFill>
                  <a:schemeClr val="bg1"/>
                </a:solidFill>
                <a:latin typeface="Arial Narrow" pitchFamily="34" charset="0"/>
                <a:ea typeface="Tahoma" pitchFamily="34" charset="0"/>
                <a:cs typeface="Arial" pitchFamily="34" charset="0"/>
              </a:rPr>
              <a:t>системасы </a:t>
            </a:r>
          </a:p>
        </p:txBody>
      </p:sp>
      <p:sp>
        <p:nvSpPr>
          <p:cNvPr id="60" name="TextBox 59"/>
          <p:cNvSpPr txBox="1"/>
          <p:nvPr/>
        </p:nvSpPr>
        <p:spPr>
          <a:xfrm>
            <a:off x="5188" y="115337"/>
            <a:ext cx="284052" cy="307777"/>
          </a:xfrm>
          <a:prstGeom prst="rect">
            <a:avLst/>
          </a:prstGeom>
          <a:noFill/>
        </p:spPr>
        <p:txBody>
          <a:bodyPr wrap="none" rtlCol="0">
            <a:spAutoFit/>
          </a:bodyPr>
          <a:lstStyle/>
          <a:p>
            <a:r>
              <a:rPr lang="ru-RU" sz="1400" dirty="0" smtClean="0">
                <a:solidFill>
                  <a:schemeClr val="accent1">
                    <a:lumMod val="75000"/>
                  </a:schemeClr>
                </a:solidFill>
                <a:latin typeface="Arial" pitchFamily="34" charset="0"/>
                <a:cs typeface="Arial" pitchFamily="34" charset="0"/>
              </a:rPr>
              <a:t>3</a:t>
            </a:r>
            <a:endParaRPr lang="ru-RU" sz="1400" dirty="0">
              <a:solidFill>
                <a:schemeClr val="accent1">
                  <a:lumMod val="75000"/>
                </a:schemeClr>
              </a:solidFill>
              <a:latin typeface="Arial" pitchFamily="34" charset="0"/>
              <a:cs typeface="Arial" pitchFamily="34" charset="0"/>
            </a:endParaRPr>
          </a:p>
        </p:txBody>
      </p:sp>
      <p:sp>
        <p:nvSpPr>
          <p:cNvPr id="62" name="TextBox 61"/>
          <p:cNvSpPr txBox="1"/>
          <p:nvPr/>
        </p:nvSpPr>
        <p:spPr>
          <a:xfrm>
            <a:off x="434344" y="85582"/>
            <a:ext cx="2564007" cy="453970"/>
          </a:xfrm>
          <a:prstGeom prst="rect">
            <a:avLst/>
          </a:prstGeom>
          <a:noFill/>
        </p:spPr>
        <p:txBody>
          <a:bodyPr wrap="square" rtlCol="0">
            <a:spAutoFit/>
          </a:bodyPr>
          <a:lstStyle/>
          <a:p>
            <a:pPr>
              <a:spcAft>
                <a:spcPts val="300"/>
              </a:spcAft>
            </a:pPr>
            <a:r>
              <a:rPr lang="ru-RU" sz="700" b="1" dirty="0" smtClean="0">
                <a:solidFill>
                  <a:schemeClr val="accent1">
                    <a:lumMod val="75000"/>
                  </a:schemeClr>
                </a:solidFill>
                <a:latin typeface="Arial" pitchFamily="34" charset="0"/>
                <a:cs typeface="Arial" pitchFamily="34" charset="0"/>
              </a:rPr>
              <a:t>ИШ ЖӨНҮНДӨ ЖЫЛДЫК ОТЧЕТ - 2017</a:t>
            </a:r>
          </a:p>
          <a:p>
            <a:r>
              <a:rPr lang="ru-RU" sz="700" dirty="0" smtClean="0">
                <a:solidFill>
                  <a:schemeClr val="accent1">
                    <a:lumMod val="75000"/>
                  </a:schemeClr>
                </a:solidFill>
                <a:latin typeface="Arial" pitchFamily="34" charset="0"/>
                <a:cs typeface="Arial" pitchFamily="34" charset="0"/>
              </a:rPr>
              <a:t>Кыргыз Республикасынын Өкмөтүнө караштуу  </a:t>
            </a:r>
          </a:p>
          <a:p>
            <a:r>
              <a:rPr lang="ky-KG" sz="700" dirty="0" smtClean="0">
                <a:solidFill>
                  <a:schemeClr val="accent1">
                    <a:lumMod val="75000"/>
                  </a:schemeClr>
                </a:solidFill>
                <a:latin typeface="Arial" pitchFamily="34" charset="0"/>
                <a:cs typeface="Arial" pitchFamily="34" charset="0"/>
              </a:rPr>
              <a:t>Финансылык чалгындоо мамлекеттик кызматы</a:t>
            </a:r>
            <a:endParaRPr lang="ru-RU" sz="700" dirty="0" smtClean="0">
              <a:solidFill>
                <a:schemeClr val="accent1">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7856147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4377" y="0"/>
            <a:ext cx="45719" cy="4983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5188" y="115337"/>
            <a:ext cx="383438" cy="307777"/>
          </a:xfrm>
          <a:prstGeom prst="rect">
            <a:avLst/>
          </a:prstGeom>
          <a:noFill/>
        </p:spPr>
        <p:txBody>
          <a:bodyPr wrap="none" rtlCol="0">
            <a:spAutoFit/>
          </a:bodyPr>
          <a:lstStyle/>
          <a:p>
            <a:r>
              <a:rPr lang="ru-RU" sz="1400" dirty="0" smtClean="0">
                <a:solidFill>
                  <a:schemeClr val="accent1">
                    <a:lumMod val="75000"/>
                  </a:schemeClr>
                </a:solidFill>
                <a:latin typeface="Arial" pitchFamily="34" charset="0"/>
                <a:cs typeface="Arial" pitchFamily="34" charset="0"/>
              </a:rPr>
              <a:t>30</a:t>
            </a:r>
            <a:endParaRPr lang="ru-RU" sz="1400" dirty="0">
              <a:solidFill>
                <a:schemeClr val="accent1">
                  <a:lumMod val="75000"/>
                </a:schemeClr>
              </a:solidFill>
              <a:latin typeface="Arial" pitchFamily="34" charset="0"/>
              <a:cs typeface="Arial" pitchFamily="34" charset="0"/>
            </a:endParaRPr>
          </a:p>
        </p:txBody>
      </p:sp>
      <p:sp>
        <p:nvSpPr>
          <p:cNvPr id="6" name="TextBox 5"/>
          <p:cNvSpPr txBox="1"/>
          <p:nvPr/>
        </p:nvSpPr>
        <p:spPr>
          <a:xfrm>
            <a:off x="434344" y="85582"/>
            <a:ext cx="2564007" cy="453970"/>
          </a:xfrm>
          <a:prstGeom prst="rect">
            <a:avLst/>
          </a:prstGeom>
          <a:noFill/>
        </p:spPr>
        <p:txBody>
          <a:bodyPr wrap="square" rtlCol="0">
            <a:spAutoFit/>
          </a:bodyPr>
          <a:lstStyle/>
          <a:p>
            <a:pPr>
              <a:spcAft>
                <a:spcPts val="300"/>
              </a:spcAft>
            </a:pPr>
            <a:r>
              <a:rPr lang="ru-RU" sz="700" b="1" dirty="0" smtClean="0">
                <a:solidFill>
                  <a:schemeClr val="accent1">
                    <a:lumMod val="75000"/>
                  </a:schemeClr>
                </a:solidFill>
                <a:latin typeface="Arial" pitchFamily="34" charset="0"/>
                <a:cs typeface="Arial" pitchFamily="34" charset="0"/>
              </a:rPr>
              <a:t>ИШ ЖӨНҮНДӨ ЖЫЛДЫК ОТЧЕТ – 2017</a:t>
            </a:r>
          </a:p>
          <a:p>
            <a:r>
              <a:rPr lang="ru-RU" sz="700" dirty="0">
                <a:solidFill>
                  <a:schemeClr val="accent1">
                    <a:lumMod val="75000"/>
                  </a:schemeClr>
                </a:solidFill>
                <a:latin typeface="Arial" pitchFamily="34" charset="0"/>
                <a:cs typeface="Arial" pitchFamily="34" charset="0"/>
              </a:rPr>
              <a:t>Кыргыз Республикасынын Өкмөтүнө караштуу </a:t>
            </a:r>
          </a:p>
          <a:p>
            <a:r>
              <a:rPr lang="ky-KG" sz="700" dirty="0">
                <a:solidFill>
                  <a:schemeClr val="accent1">
                    <a:lumMod val="75000"/>
                  </a:schemeClr>
                </a:solidFill>
                <a:latin typeface="Arial" pitchFamily="34" charset="0"/>
                <a:cs typeface="Arial" pitchFamily="34" charset="0"/>
              </a:rPr>
              <a:t>Финансылык </a:t>
            </a:r>
            <a:r>
              <a:rPr lang="ky-KG" sz="700" dirty="0" smtClean="0">
                <a:solidFill>
                  <a:schemeClr val="accent1">
                    <a:lumMod val="75000"/>
                  </a:schemeClr>
                </a:solidFill>
                <a:latin typeface="Arial" pitchFamily="34" charset="0"/>
                <a:cs typeface="Arial" pitchFamily="34" charset="0"/>
              </a:rPr>
              <a:t>чалгындоо </a:t>
            </a:r>
            <a:r>
              <a:rPr lang="ky-KG" sz="700" dirty="0">
                <a:solidFill>
                  <a:schemeClr val="accent1">
                    <a:lumMod val="75000"/>
                  </a:schemeClr>
                </a:solidFill>
                <a:latin typeface="Arial" pitchFamily="34" charset="0"/>
                <a:cs typeface="Arial" pitchFamily="34" charset="0"/>
              </a:rPr>
              <a:t>мамлекеттик </a:t>
            </a:r>
            <a:r>
              <a:rPr lang="ky-KG" sz="700" dirty="0" smtClean="0">
                <a:solidFill>
                  <a:schemeClr val="accent1">
                    <a:lumMod val="75000"/>
                  </a:schemeClr>
                </a:solidFill>
                <a:latin typeface="Arial" pitchFamily="34" charset="0"/>
                <a:cs typeface="Arial" pitchFamily="34" charset="0"/>
              </a:rPr>
              <a:t>кызматы</a:t>
            </a:r>
            <a:endParaRPr lang="ru-RU" sz="700" dirty="0">
              <a:solidFill>
                <a:schemeClr val="accent1">
                  <a:lumMod val="75000"/>
                </a:schemeClr>
              </a:solidFill>
              <a:latin typeface="Arial" pitchFamily="34" charset="0"/>
              <a:cs typeface="Arial" pitchFamily="34"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5119" y="107504"/>
            <a:ext cx="360938" cy="360040"/>
          </a:xfrm>
          <a:prstGeom prst="rect">
            <a:avLst/>
          </a:prstGeom>
        </p:spPr>
      </p:pic>
      <p:graphicFrame>
        <p:nvGraphicFramePr>
          <p:cNvPr id="3" name="Таблица 2"/>
          <p:cNvGraphicFramePr>
            <a:graphicFrameLocks noGrp="1"/>
          </p:cNvGraphicFramePr>
          <p:nvPr>
            <p:extLst>
              <p:ext uri="{D42A27DB-BD31-4B8C-83A1-F6EECF244321}">
                <p14:modId xmlns:p14="http://schemas.microsoft.com/office/powerpoint/2010/main" val="2419493985"/>
              </p:ext>
            </p:extLst>
          </p:nvPr>
        </p:nvGraphicFramePr>
        <p:xfrm>
          <a:off x="332656" y="755576"/>
          <a:ext cx="6368821" cy="8475033"/>
        </p:xfrm>
        <a:graphic>
          <a:graphicData uri="http://schemas.openxmlformats.org/drawingml/2006/table">
            <a:tbl>
              <a:tblPr/>
              <a:tblGrid>
                <a:gridCol w="777509">
                  <a:extLst>
                    <a:ext uri="{9D8B030D-6E8A-4147-A177-3AD203B41FA5}">
                      <a16:colId xmlns:a16="http://schemas.microsoft.com/office/drawing/2014/main" val="20000"/>
                    </a:ext>
                  </a:extLst>
                </a:gridCol>
                <a:gridCol w="1022691">
                  <a:extLst>
                    <a:ext uri="{9D8B030D-6E8A-4147-A177-3AD203B41FA5}">
                      <a16:colId xmlns:a16="http://schemas.microsoft.com/office/drawing/2014/main" val="20001"/>
                    </a:ext>
                  </a:extLst>
                </a:gridCol>
                <a:gridCol w="2937749">
                  <a:extLst>
                    <a:ext uri="{9D8B030D-6E8A-4147-A177-3AD203B41FA5}">
                      <a16:colId xmlns:a16="http://schemas.microsoft.com/office/drawing/2014/main" val="20002"/>
                    </a:ext>
                  </a:extLst>
                </a:gridCol>
                <a:gridCol w="1630872">
                  <a:extLst>
                    <a:ext uri="{9D8B030D-6E8A-4147-A177-3AD203B41FA5}">
                      <a16:colId xmlns:a16="http://schemas.microsoft.com/office/drawing/2014/main" val="20003"/>
                    </a:ext>
                  </a:extLst>
                </a:gridCol>
              </a:tblGrid>
              <a:tr h="154167">
                <a:tc rowSpan="6">
                  <a:txBody>
                    <a:bodyPr/>
                    <a:lstStyle/>
                    <a:p>
                      <a:pPr algn="ctr" rtl="0" fontAlgn="t"/>
                      <a:r>
                        <a:rPr lang="ru-RU" sz="1100" b="1" i="0" u="none" strike="noStrike" dirty="0" smtClean="0">
                          <a:solidFill>
                            <a:srgbClr val="000000"/>
                          </a:solidFill>
                          <a:effectLst/>
                          <a:latin typeface="Arial Narrow" pitchFamily="34" charset="0"/>
                        </a:rPr>
                        <a:t>29-сентябрда</a:t>
                      </a:r>
                      <a:endParaRPr lang="ru-RU" sz="1100" b="1" i="0" u="none" strike="noStrike" dirty="0">
                        <a:solidFill>
                          <a:srgbClr val="000000"/>
                        </a:solidFill>
                        <a:effectLst/>
                        <a:latin typeface="Arial Narrow" pitchFamily="34" charset="0"/>
                      </a:endParaRPr>
                    </a:p>
                  </a:txBody>
                  <a:tcPr marL="5139" marR="5139" marT="513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rtl="0" fontAlgn="t"/>
                      <a:r>
                        <a:rPr lang="ru-RU" sz="1100" b="1" i="0" u="none" strike="noStrike" dirty="0">
                          <a:solidFill>
                            <a:srgbClr val="000000"/>
                          </a:solidFill>
                          <a:effectLst/>
                          <a:latin typeface="Arial Narrow" pitchFamily="34" charset="0"/>
                        </a:rPr>
                        <a:t>Семинар </a:t>
                      </a:r>
                    </a:p>
                  </a:txBody>
                  <a:tcPr marL="5139" marR="5139" marT="513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marL="0" algn="just" defTabSz="914400" rtl="0" eaLnBrk="1" fontAlgn="t" latinLnBrk="0" hangingPunct="1"/>
                      <a:r>
                        <a:rPr lang="ru-RU" sz="1100" b="0" i="1" u="none" strike="noStrike" kern="1200" dirty="0" smtClean="0">
                          <a:solidFill>
                            <a:srgbClr val="000000"/>
                          </a:solidFill>
                          <a:effectLst/>
                          <a:latin typeface="Arial Narrow" pitchFamily="34" charset="0"/>
                          <a:ea typeface="+mn-ea"/>
                          <a:cs typeface="+mn-cs"/>
                        </a:rPr>
                        <a:t>«Ведомстволор аралык өз ара аракеттенүүнүн актуалдуу маселелери. Укук коргоо органдарынын  ФЧБнын финансылык</a:t>
                      </a:r>
                      <a:r>
                        <a:rPr lang="ru-RU" sz="1100" b="0" i="1" u="none" strike="noStrike" kern="1200" baseline="0" dirty="0" smtClean="0">
                          <a:solidFill>
                            <a:srgbClr val="000000"/>
                          </a:solidFill>
                          <a:effectLst/>
                          <a:latin typeface="Arial Narrow" pitchFamily="34" charset="0"/>
                          <a:ea typeface="+mn-ea"/>
                          <a:cs typeface="+mn-cs"/>
                        </a:rPr>
                        <a:t> иликтөөлөрүнүн материалдарын легализациялоо тажрыйбасы жана практикасы</a:t>
                      </a:r>
                      <a:r>
                        <a:rPr lang="ru-RU" sz="1100" b="0" i="1" u="none" strike="noStrike" kern="1200" dirty="0" smtClean="0">
                          <a:solidFill>
                            <a:srgbClr val="000000"/>
                          </a:solidFill>
                          <a:effectLst/>
                          <a:latin typeface="Arial Narrow" pitchFamily="34" charset="0"/>
                          <a:ea typeface="+mn-ea"/>
                          <a:cs typeface="+mn-cs"/>
                        </a:rPr>
                        <a:t>. ФЧБнын финансылык иликтөөлөрүнүн материалдарын укук коргоо органдарынын дарегине өткөрүп берүүнүн</a:t>
                      </a:r>
                      <a:r>
                        <a:rPr lang="ru-RU" sz="1100" b="0" i="1" u="none" strike="noStrike" kern="1200" baseline="0" dirty="0" smtClean="0">
                          <a:solidFill>
                            <a:srgbClr val="000000"/>
                          </a:solidFill>
                          <a:effectLst/>
                          <a:latin typeface="Arial Narrow" pitchFamily="34" charset="0"/>
                          <a:ea typeface="+mn-ea"/>
                          <a:cs typeface="+mn-cs"/>
                        </a:rPr>
                        <a:t> форматы, мазмуну, статусу жана тартиби</a:t>
                      </a:r>
                      <a:r>
                        <a:rPr lang="ru-RU" sz="1100" b="0" i="1" u="none" strike="noStrike" kern="1200" dirty="0" smtClean="0">
                          <a:solidFill>
                            <a:srgbClr val="000000"/>
                          </a:solidFill>
                          <a:effectLst/>
                          <a:latin typeface="Arial Narrow" pitchFamily="34" charset="0"/>
                          <a:ea typeface="+mn-ea"/>
                          <a:cs typeface="+mn-cs"/>
                        </a:rPr>
                        <a:t>»</a:t>
                      </a:r>
                      <a:endParaRPr lang="ru-RU" sz="1100" b="0" i="1" u="none" strike="noStrike" kern="1200" dirty="0">
                        <a:solidFill>
                          <a:srgbClr val="000000"/>
                        </a:solidFill>
                        <a:effectLst/>
                        <a:latin typeface="Arial Narrow" pitchFamily="34" charset="0"/>
                        <a:ea typeface="+mn-ea"/>
                        <a:cs typeface="+mn-cs"/>
                      </a:endParaRPr>
                    </a:p>
                  </a:txBody>
                  <a:tcPr marL="5139" marR="5139" marT="513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914400" rtl="0" eaLnBrk="1" fontAlgn="t" latinLnBrk="0" hangingPunct="1">
                        <a:buClr>
                          <a:srgbClr val="000000"/>
                        </a:buClr>
                        <a:buSzPts val="800"/>
                        <a:buFont typeface="Wingdings"/>
                        <a:buChar char="§"/>
                      </a:pPr>
                      <a:r>
                        <a:rPr lang="ru-RU" sz="1100" b="0" i="0" u="none" strike="noStrike" kern="1200" dirty="0" smtClean="0">
                          <a:solidFill>
                            <a:srgbClr val="000000"/>
                          </a:solidFill>
                          <a:effectLst/>
                          <a:latin typeface="Arial Narrow" pitchFamily="34" charset="0"/>
                          <a:ea typeface="+mn-ea"/>
                          <a:cs typeface="+mn-cs"/>
                        </a:rPr>
                        <a:t>ФЧМКнын 4 кызматчысы, </a:t>
                      </a:r>
                      <a:endParaRPr lang="ru-RU" sz="1100" b="0" i="0" u="none" strike="noStrike" kern="1200" dirty="0">
                        <a:solidFill>
                          <a:srgbClr val="000000"/>
                        </a:solidFill>
                        <a:effectLst/>
                        <a:latin typeface="Arial Narrow" pitchFamily="34" charset="0"/>
                        <a:ea typeface="+mn-ea"/>
                        <a:cs typeface="+mn-cs"/>
                      </a:endParaRPr>
                    </a:p>
                  </a:txBody>
                  <a:tcPr marL="46250" marR="5139" marT="5139" marB="0">
                    <a:lnL>
                      <a:noFill/>
                    </a:lnL>
                    <a:lnR>
                      <a:noFill/>
                    </a:lnR>
                    <a:lnT>
                      <a:noFill/>
                    </a:lnT>
                    <a:lnB>
                      <a:noFill/>
                    </a:lnB>
                  </a:tcPr>
                </a:tc>
                <a:extLst>
                  <a:ext uri="{0D108BD9-81ED-4DB2-BD59-A6C34878D82A}">
                    <a16:rowId xmlns:a16="http://schemas.microsoft.com/office/drawing/2014/main" val="10000"/>
                  </a:ext>
                </a:extLst>
              </a:tr>
              <a:tr h="10277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l" rtl="0" fontAlgn="t">
                        <a:buClr>
                          <a:srgbClr val="000000"/>
                        </a:buClr>
                        <a:buSzPts val="800"/>
                        <a:buFont typeface="Wingdings"/>
                        <a:buChar char="§"/>
                      </a:pPr>
                      <a:r>
                        <a:rPr lang="ru-RU" sz="1100" b="0" i="0" u="none" strike="noStrike" dirty="0" smtClean="0">
                          <a:solidFill>
                            <a:srgbClr val="000000"/>
                          </a:solidFill>
                          <a:effectLst/>
                          <a:latin typeface="Arial Narrow" pitchFamily="34" charset="0"/>
                        </a:rPr>
                        <a:t>Башкы</a:t>
                      </a:r>
                      <a:r>
                        <a:rPr lang="ru-RU" sz="1100" b="0" i="0" u="none" strike="noStrike" baseline="0" dirty="0" smtClean="0">
                          <a:solidFill>
                            <a:srgbClr val="000000"/>
                          </a:solidFill>
                          <a:effectLst/>
                          <a:latin typeface="Arial Narrow" pitchFamily="34" charset="0"/>
                        </a:rPr>
                        <a:t> прокуратуранын </a:t>
                      </a:r>
                      <a:r>
                        <a:rPr lang="ru-RU" sz="1100" b="0" i="0" u="none" strike="noStrike" dirty="0" smtClean="0">
                          <a:solidFill>
                            <a:srgbClr val="000000"/>
                          </a:solidFill>
                          <a:effectLst/>
                          <a:latin typeface="Arial Narrow" pitchFamily="34" charset="0"/>
                        </a:rPr>
                        <a:t>1 </a:t>
                      </a:r>
                      <a:endParaRPr lang="ru-RU" sz="1100" b="0" i="0" u="none" strike="noStrike" dirty="0">
                        <a:solidFill>
                          <a:srgbClr val="000000"/>
                        </a:solidFill>
                        <a:effectLst/>
                        <a:latin typeface="Arial Narrow" pitchFamily="34" charset="0"/>
                      </a:endParaRPr>
                    </a:p>
                  </a:txBody>
                  <a:tcPr marL="46250" marR="5139" marT="5139" marB="0">
                    <a:lnL>
                      <a:noFill/>
                    </a:lnL>
                    <a:lnR>
                      <a:noFill/>
                    </a:lnR>
                    <a:lnT>
                      <a:noFill/>
                    </a:lnT>
                    <a:lnB>
                      <a:noFill/>
                    </a:lnB>
                  </a:tcPr>
                </a:tc>
                <a:extLst>
                  <a:ext uri="{0D108BD9-81ED-4DB2-BD59-A6C34878D82A}">
                    <a16:rowId xmlns:a16="http://schemas.microsoft.com/office/drawing/2014/main" val="10001"/>
                  </a:ext>
                </a:extLst>
              </a:tr>
              <a:tr h="13669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l" rtl="0" fontAlgn="t">
                        <a:buClr>
                          <a:srgbClr val="000000"/>
                        </a:buClr>
                        <a:buSzPts val="800"/>
                        <a:buFont typeface="Wingdings"/>
                        <a:buNone/>
                      </a:pPr>
                      <a:r>
                        <a:rPr lang="ru-RU" sz="1100" b="0" i="0" u="none" strike="noStrike" baseline="0" dirty="0" smtClean="0">
                          <a:solidFill>
                            <a:srgbClr val="000000"/>
                          </a:solidFill>
                          <a:effectLst/>
                          <a:latin typeface="Arial Narrow" pitchFamily="34" charset="0"/>
                        </a:rPr>
                        <a:t>  </a:t>
                      </a:r>
                      <a:r>
                        <a:rPr lang="ru-RU" sz="1100" b="0" i="0" u="none" strike="noStrike" dirty="0" smtClean="0">
                          <a:solidFill>
                            <a:srgbClr val="000000"/>
                          </a:solidFill>
                          <a:effectLst/>
                          <a:latin typeface="Arial Narrow" pitchFamily="34" charset="0"/>
                        </a:rPr>
                        <a:t>кызматчысы, </a:t>
                      </a:r>
                      <a:endParaRPr lang="ru-RU" sz="1100" b="0" i="0" u="none" strike="noStrike" dirty="0">
                        <a:solidFill>
                          <a:srgbClr val="000000"/>
                        </a:solidFill>
                        <a:effectLst/>
                        <a:latin typeface="Arial Narrow" pitchFamily="34" charset="0"/>
                      </a:endParaRPr>
                    </a:p>
                  </a:txBody>
                  <a:tcPr marL="46250" marR="5139" marT="5139" marB="0">
                    <a:lnL>
                      <a:noFill/>
                    </a:lnL>
                    <a:lnR>
                      <a:noFill/>
                    </a:lnR>
                    <a:lnT>
                      <a:noFill/>
                    </a:lnT>
                    <a:lnB>
                      <a:noFill/>
                    </a:lnB>
                  </a:tcPr>
                </a:tc>
                <a:extLst>
                  <a:ext uri="{0D108BD9-81ED-4DB2-BD59-A6C34878D82A}">
                    <a16:rowId xmlns:a16="http://schemas.microsoft.com/office/drawing/2014/main" val="10002"/>
                  </a:ext>
                </a:extLst>
              </a:tr>
              <a:tr h="10277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l" rtl="0" fontAlgn="t">
                        <a:buClr>
                          <a:srgbClr val="000000"/>
                        </a:buClr>
                        <a:buSzPts val="800"/>
                        <a:buFont typeface="Wingdings"/>
                        <a:buChar char="§"/>
                      </a:pPr>
                      <a:r>
                        <a:rPr lang="ru-RU" sz="1100" b="0" i="0" u="none" strike="noStrike" dirty="0" smtClean="0">
                          <a:solidFill>
                            <a:srgbClr val="000000"/>
                          </a:solidFill>
                          <a:effectLst/>
                          <a:latin typeface="Arial Narrow" pitchFamily="34" charset="0"/>
                        </a:rPr>
                        <a:t>УКМК КККнын 1   кызматчысы, </a:t>
                      </a:r>
                      <a:endParaRPr lang="ru-RU" sz="1100" b="0" i="0" u="none" strike="noStrike" dirty="0">
                        <a:solidFill>
                          <a:srgbClr val="000000"/>
                        </a:solidFill>
                        <a:effectLst/>
                        <a:latin typeface="Arial Narrow" pitchFamily="34" charset="0"/>
                      </a:endParaRPr>
                    </a:p>
                  </a:txBody>
                  <a:tcPr marL="46250" marR="5139" marT="5139" marB="0">
                    <a:lnL>
                      <a:noFill/>
                    </a:lnL>
                    <a:lnR>
                      <a:noFill/>
                    </a:lnR>
                    <a:lnT>
                      <a:noFill/>
                    </a:lnT>
                    <a:lnB>
                      <a:noFill/>
                    </a:lnB>
                  </a:tcPr>
                </a:tc>
                <a:extLst>
                  <a:ext uri="{0D108BD9-81ED-4DB2-BD59-A6C34878D82A}">
                    <a16:rowId xmlns:a16="http://schemas.microsoft.com/office/drawing/2014/main" val="10003"/>
                  </a:ext>
                </a:extLst>
              </a:tr>
              <a:tr h="10277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l" rtl="0" fontAlgn="t">
                        <a:buClr>
                          <a:srgbClr val="000000"/>
                        </a:buClr>
                        <a:buSzPts val="800"/>
                        <a:buFont typeface="Wingdings"/>
                        <a:buChar char="§"/>
                      </a:pPr>
                      <a:r>
                        <a:rPr lang="ru-RU" sz="1100" b="0" i="0" u="none" strike="noStrike" dirty="0" smtClean="0">
                          <a:solidFill>
                            <a:srgbClr val="000000"/>
                          </a:solidFill>
                          <a:effectLst/>
                          <a:latin typeface="Arial Narrow" pitchFamily="34" charset="0"/>
                        </a:rPr>
                        <a:t>ИИМдин</a:t>
                      </a:r>
                      <a:r>
                        <a:rPr lang="ru-RU" sz="1100" b="0" i="0" u="none" strike="noStrike" baseline="0" dirty="0" smtClean="0">
                          <a:solidFill>
                            <a:srgbClr val="000000"/>
                          </a:solidFill>
                          <a:effectLst/>
                          <a:latin typeface="Arial Narrow" pitchFamily="34" charset="0"/>
                        </a:rPr>
                        <a:t> </a:t>
                      </a:r>
                      <a:r>
                        <a:rPr lang="ru-RU" sz="1100" b="0" i="0" u="none" strike="noStrike" dirty="0" smtClean="0">
                          <a:solidFill>
                            <a:srgbClr val="000000"/>
                          </a:solidFill>
                          <a:effectLst/>
                          <a:latin typeface="Arial Narrow" pitchFamily="34" charset="0"/>
                        </a:rPr>
                        <a:t>1 кызматчысы, </a:t>
                      </a:r>
                      <a:endParaRPr lang="ru-RU" sz="1100" b="0" i="0" u="none" strike="noStrike" dirty="0">
                        <a:solidFill>
                          <a:srgbClr val="000000"/>
                        </a:solidFill>
                        <a:effectLst/>
                        <a:latin typeface="Arial Narrow" pitchFamily="34" charset="0"/>
                      </a:endParaRPr>
                    </a:p>
                  </a:txBody>
                  <a:tcPr marL="46250" marR="5139" marT="5139" marB="0">
                    <a:lnL>
                      <a:noFill/>
                    </a:lnL>
                    <a:lnR>
                      <a:noFill/>
                    </a:lnR>
                    <a:lnT>
                      <a:noFill/>
                    </a:lnT>
                    <a:lnB>
                      <a:noFill/>
                    </a:lnB>
                  </a:tcPr>
                </a:tc>
                <a:extLst>
                  <a:ext uri="{0D108BD9-81ED-4DB2-BD59-A6C34878D82A}">
                    <a16:rowId xmlns:a16="http://schemas.microsoft.com/office/drawing/2014/main" val="10004"/>
                  </a:ext>
                </a:extLst>
              </a:tr>
              <a:tr h="192601">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l" rtl="0" fontAlgn="t">
                        <a:buClr>
                          <a:srgbClr val="000000"/>
                        </a:buClr>
                        <a:buSzPts val="800"/>
                        <a:buFont typeface="Wingdings"/>
                        <a:buChar char="§"/>
                      </a:pPr>
                      <a:r>
                        <a:rPr lang="ru-RU" sz="1100" b="0" i="0" u="none" strike="noStrike" dirty="0" smtClean="0">
                          <a:solidFill>
                            <a:srgbClr val="000000"/>
                          </a:solidFill>
                          <a:effectLst/>
                          <a:latin typeface="Arial Narrow" pitchFamily="34" charset="0"/>
                        </a:rPr>
                        <a:t>ЭККМКнын 1 кызматчысы</a:t>
                      </a:r>
                      <a:endParaRPr lang="ru-RU" sz="1100" b="0" i="0" u="none" strike="noStrike" dirty="0">
                        <a:solidFill>
                          <a:srgbClr val="000000"/>
                        </a:solidFill>
                        <a:effectLst/>
                        <a:latin typeface="Arial Narrow" pitchFamily="34" charset="0"/>
                      </a:endParaRPr>
                    </a:p>
                  </a:txBody>
                  <a:tcPr marL="46250" marR="5139" marT="5139" marB="0">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02778">
                <a:tc rowSpan="3">
                  <a:txBody>
                    <a:bodyPr/>
                    <a:lstStyle/>
                    <a:p>
                      <a:pPr algn="ctr" rtl="0" fontAlgn="t"/>
                      <a:r>
                        <a:rPr lang="ru-RU" sz="1100" b="1" i="0" u="none" strike="noStrike" dirty="0" smtClean="0">
                          <a:solidFill>
                            <a:srgbClr val="000000"/>
                          </a:solidFill>
                          <a:effectLst/>
                          <a:latin typeface="Arial Narrow" pitchFamily="34" charset="0"/>
                        </a:rPr>
                        <a:t>3-ноябрда</a:t>
                      </a:r>
                      <a:endParaRPr lang="ru-RU" sz="1100" b="1" i="0" u="none" strike="noStrike" dirty="0">
                        <a:solidFill>
                          <a:srgbClr val="000000"/>
                        </a:solidFill>
                        <a:effectLst/>
                        <a:latin typeface="Arial Narrow" pitchFamily="34" charset="0"/>
                      </a:endParaRPr>
                    </a:p>
                  </a:txBody>
                  <a:tcPr marL="5139" marR="5139" marT="513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rtl="0" fontAlgn="t"/>
                      <a:r>
                        <a:rPr lang="ru-RU" sz="1100" b="1" i="0" u="none" strike="noStrike" dirty="0" smtClean="0">
                          <a:solidFill>
                            <a:srgbClr val="000000"/>
                          </a:solidFill>
                          <a:effectLst/>
                          <a:latin typeface="Arial Narrow" pitchFamily="34" charset="0"/>
                        </a:rPr>
                        <a:t>Семинар</a:t>
                      </a:r>
                      <a:endParaRPr lang="ru-RU" sz="1100" b="1" i="0" u="none" strike="noStrike" dirty="0">
                        <a:solidFill>
                          <a:srgbClr val="000000"/>
                        </a:solidFill>
                        <a:effectLst/>
                        <a:latin typeface="Arial Narrow" pitchFamily="34" charset="0"/>
                      </a:endParaRPr>
                    </a:p>
                  </a:txBody>
                  <a:tcPr marL="5139" marR="5139" marT="513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just" rtl="0" fontAlgn="t"/>
                      <a:r>
                        <a:rPr lang="ru-RU" sz="1100" b="0" i="1" u="none" strike="noStrike" dirty="0" smtClean="0">
                          <a:solidFill>
                            <a:srgbClr val="000000"/>
                          </a:solidFill>
                          <a:effectLst/>
                          <a:latin typeface="Arial Narrow" pitchFamily="34" charset="0"/>
                        </a:rPr>
                        <a:t>«Ар  түрдүү укуктук системалуу</a:t>
                      </a:r>
                      <a:r>
                        <a:rPr lang="ru-RU" sz="1100" b="0" i="1" u="none" strike="noStrike" baseline="0" dirty="0" smtClean="0">
                          <a:solidFill>
                            <a:srgbClr val="000000"/>
                          </a:solidFill>
                          <a:effectLst/>
                          <a:latin typeface="Arial Narrow" pitchFamily="34" charset="0"/>
                        </a:rPr>
                        <a:t> өлкөлөрдүн мыйзамдарына ылайык чет жактан активдерди кайтаруу</a:t>
                      </a:r>
                      <a:r>
                        <a:rPr lang="ru-RU" sz="1100" b="0" i="1" u="none" strike="noStrike" dirty="0" smtClean="0">
                          <a:solidFill>
                            <a:srgbClr val="000000"/>
                          </a:solidFill>
                          <a:effectLst/>
                          <a:latin typeface="Arial Narrow" pitchFamily="34" charset="0"/>
                        </a:rPr>
                        <a:t>»</a:t>
                      </a:r>
                      <a:endParaRPr lang="ru-RU" sz="1100" b="0" i="1" u="none" strike="noStrike" dirty="0">
                        <a:solidFill>
                          <a:srgbClr val="000000"/>
                        </a:solidFill>
                        <a:effectLst/>
                        <a:latin typeface="Arial Narrow" pitchFamily="34" charset="0"/>
                      </a:endParaRPr>
                    </a:p>
                  </a:txBody>
                  <a:tcPr marL="5139" marR="5139" marT="513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buClr>
                          <a:srgbClr val="000000"/>
                        </a:buClr>
                        <a:buSzPts val="800"/>
                        <a:buFont typeface="Wingdings"/>
                        <a:buChar char="§"/>
                      </a:pPr>
                      <a:r>
                        <a:rPr lang="ru-RU" sz="1100" b="0" i="0" u="none" strike="noStrike" dirty="0" smtClean="0">
                          <a:solidFill>
                            <a:srgbClr val="000000"/>
                          </a:solidFill>
                          <a:effectLst/>
                          <a:latin typeface="Arial Narrow" pitchFamily="34" charset="0"/>
                        </a:rPr>
                        <a:t>ФЧМКнын </a:t>
                      </a:r>
                    </a:p>
                    <a:p>
                      <a:pPr algn="l" rtl="0" fontAlgn="t">
                        <a:buClr>
                          <a:srgbClr val="000000"/>
                        </a:buClr>
                        <a:buSzPts val="800"/>
                        <a:buFont typeface="Wingdings"/>
                        <a:buChar char="§"/>
                      </a:pPr>
                      <a:r>
                        <a:rPr lang="ru-RU" sz="1100" b="0" i="0" u="none" strike="noStrike" dirty="0" smtClean="0">
                          <a:solidFill>
                            <a:srgbClr val="000000"/>
                          </a:solidFill>
                          <a:effectLst/>
                          <a:latin typeface="Arial Narrow" pitchFamily="34" charset="0"/>
                        </a:rPr>
                        <a:t>4 кызматчысы, </a:t>
                      </a:r>
                      <a:endParaRPr lang="ru-RU" sz="1100" b="0" i="0" u="none" strike="noStrike" dirty="0">
                        <a:solidFill>
                          <a:srgbClr val="000000"/>
                        </a:solidFill>
                        <a:effectLst/>
                        <a:latin typeface="Arial Narrow" pitchFamily="34" charset="0"/>
                      </a:endParaRPr>
                    </a:p>
                  </a:txBody>
                  <a:tcPr marL="46250" marR="5139" marT="5139" marB="0">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6"/>
                  </a:ext>
                </a:extLst>
              </a:tr>
              <a:tr h="10277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l" rtl="0" fontAlgn="t">
                        <a:buClr>
                          <a:srgbClr val="000000"/>
                        </a:buClr>
                        <a:buSzPts val="800"/>
                        <a:buFont typeface="Wingdings"/>
                        <a:buChar char="§"/>
                      </a:pPr>
                      <a:r>
                        <a:rPr lang="ru-RU" sz="1100" b="0" i="0" u="none" strike="noStrike" dirty="0" smtClean="0">
                          <a:solidFill>
                            <a:srgbClr val="000000"/>
                          </a:solidFill>
                          <a:effectLst/>
                          <a:latin typeface="Arial Narrow" pitchFamily="34" charset="0"/>
                        </a:rPr>
                        <a:t>Башкы прокуратуранын </a:t>
                      </a:r>
                    </a:p>
                    <a:p>
                      <a:pPr algn="l" rtl="0" fontAlgn="t">
                        <a:buClr>
                          <a:srgbClr val="000000"/>
                        </a:buClr>
                        <a:buSzPts val="800"/>
                        <a:buFont typeface="Wingdings"/>
                        <a:buChar char="§"/>
                      </a:pPr>
                      <a:r>
                        <a:rPr lang="ru-RU" sz="1100" b="0" i="0" u="none" strike="noStrike" dirty="0" smtClean="0">
                          <a:solidFill>
                            <a:srgbClr val="000000"/>
                          </a:solidFill>
                          <a:effectLst/>
                          <a:latin typeface="Arial Narrow" pitchFamily="34" charset="0"/>
                        </a:rPr>
                        <a:t>1 кызматчысы,</a:t>
                      </a:r>
                    </a:p>
                    <a:p>
                      <a:pPr algn="l" rtl="0" fontAlgn="t">
                        <a:buClr>
                          <a:srgbClr val="000000"/>
                        </a:buClr>
                        <a:buSzPts val="800"/>
                        <a:buFont typeface="Wingdings"/>
                        <a:buChar char="§"/>
                      </a:pPr>
                      <a:r>
                        <a:rPr lang="ky-KG" sz="1100" b="0" i="0" u="none" strike="noStrike" dirty="0" smtClean="0">
                          <a:solidFill>
                            <a:srgbClr val="000000"/>
                          </a:solidFill>
                          <a:effectLst/>
                          <a:latin typeface="Arial Narrow" pitchFamily="34" charset="0"/>
                        </a:rPr>
                        <a:t> УКМКнын 1 кызматчысы,</a:t>
                      </a:r>
                    </a:p>
                    <a:p>
                      <a:pPr algn="l" rtl="0" fontAlgn="t">
                        <a:buClr>
                          <a:srgbClr val="000000"/>
                        </a:buClr>
                        <a:buSzPts val="800"/>
                        <a:buFont typeface="Wingdings"/>
                        <a:buChar char="§"/>
                      </a:pPr>
                      <a:r>
                        <a:rPr lang="ky-KG" sz="1100" b="0" i="0" u="none" strike="noStrike" dirty="0" smtClean="0">
                          <a:solidFill>
                            <a:srgbClr val="000000"/>
                          </a:solidFill>
                          <a:effectLst/>
                          <a:latin typeface="Arial Narrow" pitchFamily="34" charset="0"/>
                        </a:rPr>
                        <a:t> ИИМдин 1 кызматчысы,</a:t>
                      </a:r>
                    </a:p>
                    <a:p>
                      <a:pPr algn="l" rtl="0" fontAlgn="t">
                        <a:buClr>
                          <a:srgbClr val="000000"/>
                        </a:buClr>
                        <a:buSzPts val="800"/>
                        <a:buFont typeface="Wingdings"/>
                        <a:buChar char="§"/>
                      </a:pPr>
                      <a:r>
                        <a:rPr lang="ky-KG" sz="1100" b="0" i="0" u="none" strike="noStrike" dirty="0" smtClean="0">
                          <a:solidFill>
                            <a:srgbClr val="000000"/>
                          </a:solidFill>
                          <a:effectLst/>
                          <a:latin typeface="Arial Narrow" pitchFamily="34" charset="0"/>
                        </a:rPr>
                        <a:t> ЭККМК 2 кызматчысы,</a:t>
                      </a:r>
                      <a:endParaRPr lang="ru-RU" sz="1100" b="0" i="0" u="none" strike="noStrike" dirty="0" smtClean="0">
                        <a:solidFill>
                          <a:srgbClr val="000000"/>
                        </a:solidFill>
                        <a:effectLst/>
                        <a:latin typeface="Arial Narrow" pitchFamily="34" charset="0"/>
                      </a:endParaRPr>
                    </a:p>
                  </a:txBody>
                  <a:tcPr marL="46250" marR="5139" marT="5139" marB="0">
                    <a:lnL>
                      <a:noFill/>
                    </a:lnL>
                    <a:lnR>
                      <a:noFill/>
                    </a:lnR>
                    <a:lnT>
                      <a:noFill/>
                    </a:lnT>
                    <a:lnB>
                      <a:noFill/>
                    </a:lnB>
                  </a:tcPr>
                </a:tc>
                <a:extLst>
                  <a:ext uri="{0D108BD9-81ED-4DB2-BD59-A6C34878D82A}">
                    <a16:rowId xmlns:a16="http://schemas.microsoft.com/office/drawing/2014/main" val="10007"/>
                  </a:ext>
                </a:extLst>
              </a:tr>
              <a:tr h="4037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endParaRPr lang="ru-RU" sz="800" dirty="0"/>
                    </a:p>
                  </a:txBody>
                  <a:tcPr marL="46250" marR="5139" marT="5139" marB="0">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77806">
                <a:tc>
                  <a:txBody>
                    <a:bodyPr/>
                    <a:lstStyle/>
                    <a:p>
                      <a:pPr algn="ctr" rtl="0" fontAlgn="t"/>
                      <a:r>
                        <a:rPr lang="ru-RU" sz="1100" b="1" i="0" u="none" strike="noStrike" dirty="0" smtClean="0">
                          <a:solidFill>
                            <a:srgbClr val="000000"/>
                          </a:solidFill>
                          <a:effectLst/>
                          <a:latin typeface="Arial Narrow" pitchFamily="34" charset="0"/>
                        </a:rPr>
                        <a:t>10-ноябрда </a:t>
                      </a:r>
                      <a:endParaRPr lang="ru-RU" sz="1100" b="1" i="0" u="none" strike="noStrike" dirty="0">
                        <a:solidFill>
                          <a:srgbClr val="000000"/>
                        </a:solidFill>
                        <a:effectLst/>
                        <a:latin typeface="Arial Narrow" pitchFamily="34" charset="0"/>
                      </a:endParaRPr>
                    </a:p>
                  </a:txBody>
                  <a:tcPr marL="5139" marR="5139" marT="513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100" b="1" i="0" u="none" strike="noStrike">
                          <a:solidFill>
                            <a:srgbClr val="000000"/>
                          </a:solidFill>
                          <a:effectLst/>
                          <a:latin typeface="Arial Narrow" pitchFamily="34" charset="0"/>
                        </a:rPr>
                        <a:t>Семинар </a:t>
                      </a:r>
                    </a:p>
                  </a:txBody>
                  <a:tcPr marL="5139" marR="5139" marT="513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r>
                        <a:rPr lang="ru-RU" sz="1100" b="0" i="1" u="none" strike="noStrike" dirty="0" smtClean="0">
                          <a:solidFill>
                            <a:srgbClr val="000000"/>
                          </a:solidFill>
                          <a:effectLst/>
                          <a:latin typeface="Arial Narrow" pitchFamily="34" charset="0"/>
                        </a:rPr>
                        <a:t>«Уурдалган активдерди кайтаруу: эң мыкты эл аралык практикалар»</a:t>
                      </a:r>
                      <a:endParaRPr lang="ru-RU" sz="1100" b="0" i="1" u="none" strike="noStrike" dirty="0">
                        <a:solidFill>
                          <a:srgbClr val="000000"/>
                        </a:solidFill>
                        <a:effectLst/>
                        <a:latin typeface="Arial Narrow" pitchFamily="34" charset="0"/>
                      </a:endParaRPr>
                    </a:p>
                  </a:txBody>
                  <a:tcPr marL="5139" marR="5139" marT="513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buClr>
                          <a:srgbClr val="000000"/>
                        </a:buClr>
                        <a:buSzPts val="800"/>
                        <a:buFont typeface="Wingdings"/>
                        <a:buChar char="§"/>
                      </a:pPr>
                      <a:r>
                        <a:rPr lang="ru-RU" sz="1100" b="0" i="0" u="none" strike="noStrike" dirty="0" smtClean="0">
                          <a:solidFill>
                            <a:srgbClr val="000000"/>
                          </a:solidFill>
                          <a:effectLst/>
                          <a:latin typeface="Arial Narrow" pitchFamily="34" charset="0"/>
                        </a:rPr>
                        <a:t> ФЧМКнын 6 кызматчысы</a:t>
                      </a:r>
                      <a:endParaRPr lang="ru-RU" sz="1100" b="0" i="0" u="none" strike="noStrike" dirty="0">
                        <a:solidFill>
                          <a:srgbClr val="000000"/>
                        </a:solidFill>
                        <a:effectLst/>
                        <a:latin typeface="Arial Narrow" pitchFamily="34" charset="0"/>
                      </a:endParaRPr>
                    </a:p>
                  </a:txBody>
                  <a:tcPr marL="46250" marR="5139" marT="513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02778">
                <a:tc rowSpan="6">
                  <a:txBody>
                    <a:bodyPr/>
                    <a:lstStyle/>
                    <a:p>
                      <a:pPr algn="ctr" rtl="0" fontAlgn="t"/>
                      <a:r>
                        <a:rPr lang="ru-RU" sz="1100" b="1" i="0" u="none" strike="noStrike" dirty="0" smtClean="0">
                          <a:solidFill>
                            <a:srgbClr val="000000"/>
                          </a:solidFill>
                          <a:effectLst/>
                          <a:latin typeface="Arial Narrow" pitchFamily="34" charset="0"/>
                        </a:rPr>
                        <a:t>17-ноябрда </a:t>
                      </a:r>
                      <a:endParaRPr lang="ru-RU" sz="1100" b="1" i="0" u="none" strike="noStrike" dirty="0">
                        <a:solidFill>
                          <a:srgbClr val="000000"/>
                        </a:solidFill>
                        <a:effectLst/>
                        <a:latin typeface="Arial Narrow" pitchFamily="34" charset="0"/>
                      </a:endParaRPr>
                    </a:p>
                  </a:txBody>
                  <a:tcPr marL="5139" marR="5139" marT="513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rtl="0" fontAlgn="t"/>
                      <a:r>
                        <a:rPr lang="ru-RU" sz="1100" b="1" i="0" u="none" strike="noStrike" dirty="0" smtClean="0">
                          <a:solidFill>
                            <a:srgbClr val="000000"/>
                          </a:solidFill>
                          <a:effectLst/>
                          <a:latin typeface="Arial Narrow" pitchFamily="34" charset="0"/>
                        </a:rPr>
                        <a:t>Тегерек </a:t>
                      </a:r>
                      <a:r>
                        <a:rPr lang="ru-RU" sz="1100" b="1" i="0" u="none" strike="noStrike" dirty="0">
                          <a:solidFill>
                            <a:srgbClr val="000000"/>
                          </a:solidFill>
                          <a:effectLst/>
                          <a:latin typeface="Arial Narrow" pitchFamily="34" charset="0"/>
                        </a:rPr>
                        <a:t>стол </a:t>
                      </a:r>
                    </a:p>
                  </a:txBody>
                  <a:tcPr marL="5139" marR="5139" marT="513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just" rtl="0" fontAlgn="t"/>
                      <a:r>
                        <a:rPr lang="ru-RU" sz="1100" b="0" i="1" u="none" strike="noStrike" dirty="0" smtClean="0">
                          <a:solidFill>
                            <a:srgbClr val="000000"/>
                          </a:solidFill>
                          <a:effectLst/>
                          <a:latin typeface="Arial Narrow" pitchFamily="34" charset="0"/>
                        </a:rPr>
                        <a:t>«Жылып турма радиотелефондук байланыш операторлорунун,</a:t>
                      </a:r>
                      <a:r>
                        <a:rPr lang="ru-RU" sz="1100" b="0" i="1" u="none" strike="noStrike" baseline="0" dirty="0" smtClean="0">
                          <a:solidFill>
                            <a:srgbClr val="000000"/>
                          </a:solidFill>
                          <a:effectLst/>
                          <a:latin typeface="Arial Narrow" pitchFamily="34" charset="0"/>
                        </a:rPr>
                        <a:t> маанилүү операторлордун ишине АА/ТКК чөйрөсүндөгү көзөмөлдү жүргүзүү</a:t>
                      </a:r>
                      <a:r>
                        <a:rPr lang="ru-RU" sz="1100" b="0" i="1" u="none" strike="noStrike" dirty="0" smtClean="0">
                          <a:solidFill>
                            <a:srgbClr val="000000"/>
                          </a:solidFill>
                          <a:effectLst/>
                          <a:latin typeface="Arial Narrow" pitchFamily="34" charset="0"/>
                        </a:rPr>
                        <a:t>. Байланыш операторлорунун</a:t>
                      </a:r>
                      <a:r>
                        <a:rPr lang="ru-RU" sz="1100" b="0" i="1" u="none" strike="noStrike" baseline="0" dirty="0" smtClean="0">
                          <a:solidFill>
                            <a:srgbClr val="000000"/>
                          </a:solidFill>
                          <a:effectLst/>
                          <a:latin typeface="Arial Narrow" pitchFamily="34" charset="0"/>
                        </a:rPr>
                        <a:t> ички контроль эрежелери.</a:t>
                      </a:r>
                      <a:r>
                        <a:rPr lang="ru-RU" sz="1100" b="0" i="1" u="none" strike="noStrike" dirty="0" smtClean="0">
                          <a:solidFill>
                            <a:srgbClr val="000000"/>
                          </a:solidFill>
                          <a:effectLst/>
                          <a:latin typeface="Arial Narrow" pitchFamily="34" charset="0"/>
                        </a:rPr>
                        <a:t> Шектүү финансылык операцияларды аныктоонун ченөлчөмдөрү жана белгилери»</a:t>
                      </a:r>
                      <a:endParaRPr lang="ru-RU" sz="1100" b="0" i="1" u="none" strike="noStrike" dirty="0">
                        <a:solidFill>
                          <a:srgbClr val="000000"/>
                        </a:solidFill>
                        <a:effectLst/>
                        <a:latin typeface="Arial Narrow" pitchFamily="34" charset="0"/>
                      </a:endParaRPr>
                    </a:p>
                  </a:txBody>
                  <a:tcPr marL="5139" marR="5139" marT="513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buClr>
                          <a:srgbClr val="000000"/>
                        </a:buClr>
                        <a:buSzPts val="800"/>
                        <a:buFont typeface="Wingdings"/>
                        <a:buChar char="§"/>
                      </a:pPr>
                      <a:r>
                        <a:rPr lang="ru-RU" sz="1100" b="0" i="0" u="none" strike="noStrike" dirty="0" smtClean="0">
                          <a:solidFill>
                            <a:srgbClr val="000000"/>
                          </a:solidFill>
                          <a:effectLst/>
                          <a:latin typeface="Arial Narrow" pitchFamily="34" charset="0"/>
                        </a:rPr>
                        <a:t>ФЧМКнын 2 кызматчысы, </a:t>
                      </a:r>
                      <a:endParaRPr lang="ru-RU" sz="1100" b="0" i="0" u="none" strike="noStrike" dirty="0">
                        <a:solidFill>
                          <a:srgbClr val="000000"/>
                        </a:solidFill>
                        <a:effectLst/>
                        <a:latin typeface="Arial Narrow" pitchFamily="34" charset="0"/>
                      </a:endParaRPr>
                    </a:p>
                  </a:txBody>
                  <a:tcPr marL="46250" marR="5139" marT="5139" marB="0">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3"/>
                  </a:ext>
                </a:extLst>
              </a:tr>
              <a:tr h="10277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l" rtl="0" fontAlgn="t">
                        <a:buClr>
                          <a:srgbClr val="000000"/>
                        </a:buClr>
                        <a:buSzPts val="800"/>
                        <a:buFont typeface="Wingdings"/>
                        <a:buChar char="§"/>
                      </a:pPr>
                      <a:r>
                        <a:rPr lang="ru-RU" sz="1100" b="0" i="0" u="none" strike="noStrike" dirty="0" smtClean="0">
                          <a:solidFill>
                            <a:srgbClr val="000000"/>
                          </a:solidFill>
                          <a:effectLst/>
                          <a:latin typeface="Arial Narrow" pitchFamily="34" charset="0"/>
                        </a:rPr>
                        <a:t>КРУБдун</a:t>
                      </a:r>
                      <a:r>
                        <a:rPr lang="ru-RU" sz="1100" b="0" i="0" u="none" strike="noStrike" baseline="0" dirty="0" smtClean="0">
                          <a:solidFill>
                            <a:srgbClr val="000000"/>
                          </a:solidFill>
                          <a:effectLst/>
                          <a:latin typeface="Arial Narrow" pitchFamily="34" charset="0"/>
                        </a:rPr>
                        <a:t> </a:t>
                      </a:r>
                      <a:r>
                        <a:rPr lang="ru-RU" sz="1100" b="0" i="0" u="none" strike="noStrike" dirty="0" smtClean="0">
                          <a:solidFill>
                            <a:srgbClr val="000000"/>
                          </a:solidFill>
                          <a:effectLst/>
                          <a:latin typeface="Arial Narrow" pitchFamily="34" charset="0"/>
                        </a:rPr>
                        <a:t>3 кызматчысы, </a:t>
                      </a:r>
                      <a:endParaRPr lang="ru-RU" sz="1100" b="0" i="0" u="none" strike="noStrike" dirty="0">
                        <a:solidFill>
                          <a:srgbClr val="000000"/>
                        </a:solidFill>
                        <a:effectLst/>
                        <a:latin typeface="Arial Narrow" pitchFamily="34" charset="0"/>
                      </a:endParaRPr>
                    </a:p>
                  </a:txBody>
                  <a:tcPr marL="46250" marR="5139" marT="5139" marB="0">
                    <a:lnL>
                      <a:noFill/>
                    </a:lnL>
                    <a:lnR>
                      <a:noFill/>
                    </a:lnR>
                    <a:lnT>
                      <a:noFill/>
                    </a:lnT>
                    <a:lnB>
                      <a:noFill/>
                    </a:lnB>
                  </a:tcPr>
                </a:tc>
                <a:extLst>
                  <a:ext uri="{0D108BD9-81ED-4DB2-BD59-A6C34878D82A}">
                    <a16:rowId xmlns:a16="http://schemas.microsoft.com/office/drawing/2014/main" val="10014"/>
                  </a:ext>
                </a:extLst>
              </a:tr>
              <a:tr h="10277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l" rtl="0" fontAlgn="t">
                        <a:buClr>
                          <a:srgbClr val="000000"/>
                        </a:buClr>
                        <a:buSzPts val="800"/>
                        <a:buFont typeface="Wingdings"/>
                        <a:buChar char="§"/>
                      </a:pPr>
                      <a:r>
                        <a:rPr lang="ru-RU" sz="1100" b="0" i="0" u="none" strike="noStrike" dirty="0" smtClean="0">
                          <a:solidFill>
                            <a:srgbClr val="000000"/>
                          </a:solidFill>
                          <a:effectLst/>
                          <a:latin typeface="Arial Narrow" pitchFamily="34" charset="0"/>
                        </a:rPr>
                        <a:t>МТБМК 3 кызматчысы, </a:t>
                      </a:r>
                      <a:endParaRPr lang="ru-RU" sz="1100" b="0" i="0" u="none" strike="noStrike" dirty="0">
                        <a:solidFill>
                          <a:srgbClr val="000000"/>
                        </a:solidFill>
                        <a:effectLst/>
                        <a:latin typeface="Arial Narrow" pitchFamily="34" charset="0"/>
                      </a:endParaRPr>
                    </a:p>
                  </a:txBody>
                  <a:tcPr marL="46250" marR="5139" marT="5139" marB="0">
                    <a:lnL>
                      <a:noFill/>
                    </a:lnL>
                    <a:lnR>
                      <a:noFill/>
                    </a:lnR>
                    <a:lnT>
                      <a:noFill/>
                    </a:lnT>
                    <a:lnB>
                      <a:noFill/>
                    </a:lnB>
                  </a:tcPr>
                </a:tc>
                <a:extLst>
                  <a:ext uri="{0D108BD9-81ED-4DB2-BD59-A6C34878D82A}">
                    <a16:rowId xmlns:a16="http://schemas.microsoft.com/office/drawing/2014/main" val="10015"/>
                  </a:ext>
                </a:extLst>
              </a:tr>
              <a:tr h="17472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l" rtl="0" fontAlgn="t">
                        <a:buClr>
                          <a:srgbClr val="000000"/>
                        </a:buClr>
                        <a:buSzPts val="800"/>
                        <a:buFont typeface="Wingdings"/>
                        <a:buChar char="§"/>
                      </a:pPr>
                      <a:r>
                        <a:rPr lang="ru-RU" sz="1100" b="0" i="0" u="none" strike="noStrike" dirty="0" smtClean="0">
                          <a:solidFill>
                            <a:srgbClr val="000000"/>
                          </a:solidFill>
                          <a:effectLst/>
                          <a:latin typeface="Arial Narrow" pitchFamily="34" charset="0"/>
                        </a:rPr>
                        <a:t>«</a:t>
                      </a:r>
                      <a:r>
                        <a:rPr lang="ru-RU" sz="1100" b="0" i="0" u="none" strike="noStrike" dirty="0">
                          <a:solidFill>
                            <a:srgbClr val="000000"/>
                          </a:solidFill>
                          <a:effectLst/>
                          <a:latin typeface="Arial Narrow" pitchFamily="34" charset="0"/>
                        </a:rPr>
                        <a:t>Скай Мобайл</a:t>
                      </a:r>
                      <a:r>
                        <a:rPr lang="ru-RU" sz="1100" b="0" i="0" u="none" strike="noStrike" dirty="0" smtClean="0">
                          <a:solidFill>
                            <a:srgbClr val="000000"/>
                          </a:solidFill>
                          <a:effectLst/>
                          <a:latin typeface="Arial Narrow" pitchFamily="34" charset="0"/>
                        </a:rPr>
                        <a:t>» ЖЧКнын         2 өкүлү, </a:t>
                      </a:r>
                      <a:endParaRPr lang="ru-RU" sz="1100" b="0" i="0" u="none" strike="noStrike" dirty="0">
                        <a:solidFill>
                          <a:srgbClr val="000000"/>
                        </a:solidFill>
                        <a:effectLst/>
                        <a:latin typeface="Arial Narrow" pitchFamily="34" charset="0"/>
                      </a:endParaRPr>
                    </a:p>
                  </a:txBody>
                  <a:tcPr marL="46250" marR="5139" marT="5139" marB="0">
                    <a:lnL>
                      <a:noFill/>
                    </a:lnL>
                    <a:lnR>
                      <a:noFill/>
                    </a:lnR>
                    <a:lnT>
                      <a:noFill/>
                    </a:lnT>
                    <a:lnB>
                      <a:noFill/>
                    </a:lnB>
                  </a:tcPr>
                </a:tc>
                <a:extLst>
                  <a:ext uri="{0D108BD9-81ED-4DB2-BD59-A6C34878D82A}">
                    <a16:rowId xmlns:a16="http://schemas.microsoft.com/office/drawing/2014/main" val="10016"/>
                  </a:ext>
                </a:extLst>
              </a:tr>
              <a:tr h="17472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l" rtl="0" fontAlgn="t">
                        <a:buClr>
                          <a:srgbClr val="000000"/>
                        </a:buClr>
                        <a:buSzPts val="800"/>
                        <a:buFont typeface="Wingdings"/>
                        <a:buChar char="§"/>
                      </a:pPr>
                      <a:r>
                        <a:rPr lang="ru-RU" sz="1100" b="0" i="0" u="none" strike="noStrike" dirty="0" smtClean="0">
                          <a:solidFill>
                            <a:srgbClr val="000000"/>
                          </a:solidFill>
                          <a:effectLst/>
                          <a:latin typeface="Arial Narrow" pitchFamily="34" charset="0"/>
                        </a:rPr>
                        <a:t>«Альфа </a:t>
                      </a:r>
                      <a:r>
                        <a:rPr lang="ru-RU" sz="1100" b="0" i="0" u="none" strike="noStrike" dirty="0">
                          <a:solidFill>
                            <a:srgbClr val="000000"/>
                          </a:solidFill>
                          <a:effectLst/>
                          <a:latin typeface="Arial Narrow" pitchFamily="34" charset="0"/>
                        </a:rPr>
                        <a:t>Телеком</a:t>
                      </a:r>
                      <a:r>
                        <a:rPr lang="ru-RU" sz="1100" b="0" i="0" u="none" strike="noStrike" dirty="0" smtClean="0">
                          <a:solidFill>
                            <a:srgbClr val="000000"/>
                          </a:solidFill>
                          <a:effectLst/>
                          <a:latin typeface="Arial Narrow" pitchFamily="34" charset="0"/>
                        </a:rPr>
                        <a:t>» ЖЧКнын 1 өкүлү, </a:t>
                      </a:r>
                      <a:endParaRPr lang="ru-RU" sz="1100" b="0" i="0" u="none" strike="noStrike" dirty="0">
                        <a:solidFill>
                          <a:srgbClr val="000000"/>
                        </a:solidFill>
                        <a:effectLst/>
                        <a:latin typeface="Arial Narrow" pitchFamily="34" charset="0"/>
                      </a:endParaRPr>
                    </a:p>
                  </a:txBody>
                  <a:tcPr marL="46250" marR="5139" marT="5139" marB="0">
                    <a:lnL>
                      <a:noFill/>
                    </a:lnL>
                    <a:lnR>
                      <a:noFill/>
                    </a:lnR>
                    <a:lnT>
                      <a:noFill/>
                    </a:lnT>
                    <a:lnB>
                      <a:noFill/>
                    </a:lnB>
                  </a:tcPr>
                </a:tc>
                <a:extLst>
                  <a:ext uri="{0D108BD9-81ED-4DB2-BD59-A6C34878D82A}">
                    <a16:rowId xmlns:a16="http://schemas.microsoft.com/office/drawing/2014/main" val="10017"/>
                  </a:ext>
                </a:extLst>
              </a:tr>
              <a:tr h="21069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l" rtl="0" fontAlgn="t">
                        <a:buClr>
                          <a:srgbClr val="000000"/>
                        </a:buClr>
                        <a:buSzPts val="800"/>
                        <a:buFont typeface="Wingdings"/>
                        <a:buChar char="§"/>
                      </a:pPr>
                      <a:r>
                        <a:rPr lang="ru-RU" sz="1100" b="0" i="0" u="none" strike="noStrike" dirty="0" smtClean="0">
                          <a:solidFill>
                            <a:srgbClr val="000000"/>
                          </a:solidFill>
                          <a:effectLst/>
                          <a:latin typeface="Arial Narrow" pitchFamily="34" charset="0"/>
                        </a:rPr>
                        <a:t>«</a:t>
                      </a:r>
                      <a:r>
                        <a:rPr lang="ru-RU" sz="1100" b="0" i="0" u="none" strike="noStrike" dirty="0">
                          <a:solidFill>
                            <a:srgbClr val="000000"/>
                          </a:solidFill>
                          <a:effectLst/>
                          <a:latin typeface="Arial Narrow" pitchFamily="34" charset="0"/>
                        </a:rPr>
                        <a:t>НУР </a:t>
                      </a:r>
                      <a:r>
                        <a:rPr lang="ru-RU" sz="1100" b="0" i="0" u="none" strike="noStrike" dirty="0" smtClean="0">
                          <a:solidFill>
                            <a:srgbClr val="000000"/>
                          </a:solidFill>
                          <a:effectLst/>
                          <a:latin typeface="Arial Narrow" pitchFamily="34" charset="0"/>
                        </a:rPr>
                        <a:t>Телеком» ЖЧКнын         2 өкүлү,</a:t>
                      </a:r>
                      <a:endParaRPr lang="ru-RU" sz="1100" b="0" i="0" u="none" strike="noStrike" dirty="0">
                        <a:solidFill>
                          <a:srgbClr val="000000"/>
                        </a:solidFill>
                        <a:effectLst/>
                        <a:latin typeface="Arial Narrow" pitchFamily="34" charset="0"/>
                      </a:endParaRPr>
                    </a:p>
                  </a:txBody>
                  <a:tcPr marL="46250" marR="5139" marT="5139" marB="0">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02778">
                <a:tc rowSpan="6">
                  <a:txBody>
                    <a:bodyPr/>
                    <a:lstStyle/>
                    <a:p>
                      <a:pPr algn="ctr" rtl="0" fontAlgn="t"/>
                      <a:r>
                        <a:rPr lang="ru-RU" sz="1100" b="1" i="0" u="none" strike="noStrike" dirty="0">
                          <a:solidFill>
                            <a:srgbClr val="000000"/>
                          </a:solidFill>
                          <a:effectLst/>
                          <a:latin typeface="Arial Narrow" pitchFamily="34" charset="0"/>
                        </a:rPr>
                        <a:t>11 </a:t>
                      </a:r>
                      <a:r>
                        <a:rPr lang="ru-RU" sz="1100" b="1" i="0" u="none" strike="noStrike" dirty="0" smtClean="0">
                          <a:solidFill>
                            <a:srgbClr val="000000"/>
                          </a:solidFill>
                          <a:effectLst/>
                          <a:latin typeface="Arial Narrow" pitchFamily="34" charset="0"/>
                        </a:rPr>
                        <a:t>жана 12- декабрда </a:t>
                      </a:r>
                      <a:endParaRPr lang="ru-RU" sz="1100" b="1" i="0" u="none" strike="noStrike" dirty="0">
                        <a:solidFill>
                          <a:srgbClr val="000000"/>
                        </a:solidFill>
                        <a:effectLst/>
                        <a:latin typeface="Arial Narrow" pitchFamily="34" charset="0"/>
                      </a:endParaRPr>
                    </a:p>
                  </a:txBody>
                  <a:tcPr marL="5139" marR="5139" marT="513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rtl="0" fontAlgn="t"/>
                      <a:r>
                        <a:rPr lang="ru-RU" sz="1100" b="1" i="0" u="none" strike="noStrike">
                          <a:solidFill>
                            <a:srgbClr val="000000"/>
                          </a:solidFill>
                          <a:effectLst/>
                          <a:latin typeface="Arial Narrow" pitchFamily="34" charset="0"/>
                        </a:rPr>
                        <a:t>Семинар-практикум </a:t>
                      </a:r>
                    </a:p>
                  </a:txBody>
                  <a:tcPr marL="5139" marR="5139" marT="513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just" rtl="0" fontAlgn="t"/>
                      <a:r>
                        <a:rPr lang="ru-RU" sz="1100" b="0" i="1" u="none" strike="noStrike" dirty="0" smtClean="0">
                          <a:solidFill>
                            <a:srgbClr val="000000"/>
                          </a:solidFill>
                          <a:effectLst/>
                          <a:latin typeface="Arial Narrow" pitchFamily="34" charset="0"/>
                        </a:rPr>
                        <a:t>«Ачык булактар боюнча маалыматты издөө </a:t>
                      </a:r>
                      <a:r>
                        <a:rPr lang="ru-RU" sz="1100" b="0" i="1" u="none" strike="noStrike" dirty="0">
                          <a:solidFill>
                            <a:srgbClr val="000000"/>
                          </a:solidFill>
                          <a:effectLst/>
                          <a:latin typeface="Arial Narrow" pitchFamily="34" charset="0"/>
                        </a:rPr>
                        <a:t>(</a:t>
                      </a:r>
                      <a:r>
                        <a:rPr lang="ru-RU" sz="1100" b="0" i="1" u="none" strike="noStrike" dirty="0" smtClean="0">
                          <a:solidFill>
                            <a:srgbClr val="000000"/>
                          </a:solidFill>
                          <a:effectLst/>
                          <a:latin typeface="Arial Narrow" pitchFamily="34" charset="0"/>
                        </a:rPr>
                        <a:t>Интернет-чалгындоо)»</a:t>
                      </a:r>
                      <a:endParaRPr lang="ru-RU" sz="1100" b="0" i="1" u="none" strike="noStrike" dirty="0">
                        <a:solidFill>
                          <a:srgbClr val="000000"/>
                        </a:solidFill>
                        <a:effectLst/>
                        <a:latin typeface="Arial Narrow" pitchFamily="34" charset="0"/>
                      </a:endParaRPr>
                    </a:p>
                  </a:txBody>
                  <a:tcPr marL="5139" marR="5139" marT="513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buClr>
                          <a:srgbClr val="000000"/>
                        </a:buClr>
                        <a:buSzPts val="800"/>
                        <a:buFont typeface="Wingdings"/>
                        <a:buChar char="§"/>
                      </a:pPr>
                      <a:r>
                        <a:rPr lang="ru-RU" sz="1100" b="0" i="0" u="none" strike="noStrike" dirty="0" smtClean="0">
                          <a:solidFill>
                            <a:srgbClr val="000000"/>
                          </a:solidFill>
                          <a:effectLst/>
                          <a:latin typeface="Arial Narrow" pitchFamily="34" charset="0"/>
                        </a:rPr>
                        <a:t>ФЧМКнын 4 кызматчысы, </a:t>
                      </a:r>
                      <a:endParaRPr lang="ru-RU" sz="1100" b="0" i="0" u="none" strike="noStrike" dirty="0">
                        <a:solidFill>
                          <a:srgbClr val="000000"/>
                        </a:solidFill>
                        <a:effectLst/>
                        <a:latin typeface="Arial Narrow" pitchFamily="34" charset="0"/>
                      </a:endParaRPr>
                    </a:p>
                  </a:txBody>
                  <a:tcPr marL="46250" marR="5139" marT="5139" marB="0">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9"/>
                  </a:ext>
                </a:extLst>
              </a:tr>
              <a:tr h="20247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l" rtl="0" fontAlgn="t">
                        <a:buClr>
                          <a:srgbClr val="000000"/>
                        </a:buClr>
                        <a:buSzPts val="800"/>
                        <a:buFont typeface="Wingdings"/>
                        <a:buChar char="§"/>
                      </a:pPr>
                      <a:r>
                        <a:rPr lang="ru-RU" sz="1100" b="0" i="0" u="none" strike="noStrike" dirty="0" smtClean="0">
                          <a:solidFill>
                            <a:srgbClr val="000000"/>
                          </a:solidFill>
                          <a:effectLst/>
                          <a:latin typeface="Arial Narrow" pitchFamily="34" charset="0"/>
                        </a:rPr>
                        <a:t>КР Башкы прокуратурасынын 2 кызматчысы, </a:t>
                      </a:r>
                      <a:endParaRPr lang="ru-RU" sz="1100" b="0" i="0" u="none" strike="noStrike" dirty="0">
                        <a:solidFill>
                          <a:srgbClr val="000000"/>
                        </a:solidFill>
                        <a:effectLst/>
                        <a:latin typeface="Arial Narrow" pitchFamily="34" charset="0"/>
                      </a:endParaRPr>
                    </a:p>
                  </a:txBody>
                  <a:tcPr marL="46250" marR="5139" marT="5139" marB="0">
                    <a:lnL>
                      <a:noFill/>
                    </a:lnL>
                    <a:lnR>
                      <a:noFill/>
                    </a:lnR>
                    <a:lnT>
                      <a:noFill/>
                    </a:lnT>
                    <a:lnB>
                      <a:noFill/>
                    </a:lnB>
                  </a:tcPr>
                </a:tc>
                <a:extLst>
                  <a:ext uri="{0D108BD9-81ED-4DB2-BD59-A6C34878D82A}">
                    <a16:rowId xmlns:a16="http://schemas.microsoft.com/office/drawing/2014/main" val="10020"/>
                  </a:ext>
                </a:extLst>
              </a:tr>
              <a:tr h="10277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l" rtl="0" fontAlgn="t">
                        <a:buClr>
                          <a:srgbClr val="000000"/>
                        </a:buClr>
                        <a:buSzPts val="800"/>
                        <a:buFont typeface="Wingdings"/>
                        <a:buChar char="§"/>
                      </a:pPr>
                      <a:r>
                        <a:rPr lang="ru-RU" sz="1100" b="0" i="0" u="none" strike="noStrike" dirty="0" smtClean="0">
                          <a:solidFill>
                            <a:srgbClr val="000000"/>
                          </a:solidFill>
                          <a:effectLst/>
                          <a:latin typeface="Arial Narrow" pitchFamily="34" charset="0"/>
                        </a:rPr>
                        <a:t>ИИМдин 2 кызматчысы, </a:t>
                      </a:r>
                      <a:endParaRPr lang="ru-RU" sz="1100" b="0" i="0" u="none" strike="noStrike" dirty="0">
                        <a:solidFill>
                          <a:srgbClr val="000000"/>
                        </a:solidFill>
                        <a:effectLst/>
                        <a:latin typeface="Arial Narrow" pitchFamily="34" charset="0"/>
                      </a:endParaRPr>
                    </a:p>
                  </a:txBody>
                  <a:tcPr marL="46250" marR="5139" marT="5139" marB="0">
                    <a:lnL>
                      <a:noFill/>
                    </a:lnL>
                    <a:lnR>
                      <a:noFill/>
                    </a:lnR>
                    <a:lnT>
                      <a:noFill/>
                    </a:lnT>
                    <a:lnB>
                      <a:noFill/>
                    </a:lnB>
                  </a:tcPr>
                </a:tc>
                <a:extLst>
                  <a:ext uri="{0D108BD9-81ED-4DB2-BD59-A6C34878D82A}">
                    <a16:rowId xmlns:a16="http://schemas.microsoft.com/office/drawing/2014/main" val="10021"/>
                  </a:ext>
                </a:extLst>
              </a:tr>
              <a:tr h="10277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l" rtl="0" fontAlgn="t">
                        <a:buClr>
                          <a:srgbClr val="000000"/>
                        </a:buClr>
                        <a:buSzPts val="800"/>
                        <a:buFont typeface="Wingdings"/>
                        <a:buChar char="§"/>
                      </a:pPr>
                      <a:r>
                        <a:rPr lang="ru-RU" sz="1100" b="0" i="0" u="none" strike="noStrike" dirty="0" smtClean="0">
                          <a:solidFill>
                            <a:srgbClr val="000000"/>
                          </a:solidFill>
                          <a:effectLst/>
                          <a:latin typeface="Arial Narrow" pitchFamily="34" charset="0"/>
                        </a:rPr>
                        <a:t>УКМК КККнын 1 кызматчысы, </a:t>
                      </a:r>
                      <a:endParaRPr lang="ru-RU" sz="1100" b="0" i="0" u="none" strike="noStrike" dirty="0">
                        <a:solidFill>
                          <a:srgbClr val="000000"/>
                        </a:solidFill>
                        <a:effectLst/>
                        <a:latin typeface="Arial Narrow" pitchFamily="34" charset="0"/>
                      </a:endParaRPr>
                    </a:p>
                  </a:txBody>
                  <a:tcPr marL="46250" marR="5139" marT="5139" marB="0">
                    <a:lnL>
                      <a:noFill/>
                    </a:lnL>
                    <a:lnR>
                      <a:noFill/>
                    </a:lnR>
                    <a:lnT>
                      <a:noFill/>
                    </a:lnT>
                    <a:lnB>
                      <a:noFill/>
                    </a:lnB>
                  </a:tcPr>
                </a:tc>
                <a:extLst>
                  <a:ext uri="{0D108BD9-81ED-4DB2-BD59-A6C34878D82A}">
                    <a16:rowId xmlns:a16="http://schemas.microsoft.com/office/drawing/2014/main" val="10022"/>
                  </a:ext>
                </a:extLst>
              </a:tr>
              <a:tr h="10277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l" rtl="0" fontAlgn="t">
                        <a:buClr>
                          <a:srgbClr val="000000"/>
                        </a:buClr>
                        <a:buSzPts val="800"/>
                        <a:buFont typeface="Wingdings"/>
                        <a:buChar char="§"/>
                      </a:pPr>
                      <a:r>
                        <a:rPr lang="ru-RU" sz="1100" b="0" i="0" u="none" strike="noStrike" dirty="0" smtClean="0">
                          <a:solidFill>
                            <a:srgbClr val="000000"/>
                          </a:solidFill>
                          <a:effectLst/>
                          <a:latin typeface="Arial Narrow" pitchFamily="34" charset="0"/>
                        </a:rPr>
                        <a:t>ЭККМКнын 2 кызматчысы,</a:t>
                      </a:r>
                      <a:endParaRPr lang="ru-RU" sz="1100" b="0" i="0" u="none" strike="noStrike" dirty="0">
                        <a:solidFill>
                          <a:srgbClr val="000000"/>
                        </a:solidFill>
                        <a:effectLst/>
                        <a:latin typeface="Arial Narrow" pitchFamily="34" charset="0"/>
                      </a:endParaRPr>
                    </a:p>
                  </a:txBody>
                  <a:tcPr marL="46250" marR="5139" marT="5139" marB="0">
                    <a:lnL>
                      <a:noFill/>
                    </a:lnL>
                    <a:lnR>
                      <a:noFill/>
                    </a:lnR>
                    <a:lnT>
                      <a:noFill/>
                    </a:lnT>
                    <a:lnB>
                      <a:noFill/>
                    </a:lnB>
                  </a:tcPr>
                </a:tc>
                <a:extLst>
                  <a:ext uri="{0D108BD9-81ED-4DB2-BD59-A6C34878D82A}">
                    <a16:rowId xmlns:a16="http://schemas.microsoft.com/office/drawing/2014/main" val="10023"/>
                  </a:ext>
                </a:extLst>
              </a:tr>
              <a:tr h="10277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l" rtl="0" fontAlgn="t">
                        <a:buClr>
                          <a:srgbClr val="000000"/>
                        </a:buClr>
                        <a:buSzPts val="800"/>
                        <a:buFont typeface="Wingdings"/>
                        <a:buChar char="§"/>
                      </a:pPr>
                      <a:r>
                        <a:rPr lang="ru-RU" sz="1100" b="0" i="0" u="none" strike="noStrike" dirty="0" smtClean="0">
                          <a:solidFill>
                            <a:srgbClr val="000000"/>
                          </a:solidFill>
                          <a:effectLst/>
                          <a:latin typeface="Arial Narrow" pitchFamily="34" charset="0"/>
                        </a:rPr>
                        <a:t>КРУБдун 1 кызматчысы,</a:t>
                      </a:r>
                      <a:endParaRPr lang="ru-RU" sz="1100" b="0" i="0" u="none" strike="noStrike" dirty="0">
                        <a:solidFill>
                          <a:srgbClr val="000000"/>
                        </a:solidFill>
                        <a:effectLst/>
                        <a:latin typeface="Arial Narrow" pitchFamily="34" charset="0"/>
                      </a:endParaRPr>
                    </a:p>
                  </a:txBody>
                  <a:tcPr marL="46250" marR="5139" marT="5139" marB="0">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85000">
                <a:tc>
                  <a:txBody>
                    <a:bodyPr/>
                    <a:lstStyle/>
                    <a:p>
                      <a:pPr algn="ctr" rtl="0" fontAlgn="t"/>
                      <a:r>
                        <a:rPr lang="ru-RU" sz="1100" b="1" i="0" u="none" strike="noStrike" dirty="0" smtClean="0">
                          <a:solidFill>
                            <a:srgbClr val="000000"/>
                          </a:solidFill>
                          <a:effectLst/>
                          <a:latin typeface="Arial Narrow" pitchFamily="34" charset="0"/>
                        </a:rPr>
                        <a:t>15-декабрда </a:t>
                      </a:r>
                      <a:endParaRPr lang="ru-RU" sz="1100" b="1" i="0" u="none" strike="noStrike" dirty="0">
                        <a:solidFill>
                          <a:srgbClr val="000000"/>
                        </a:solidFill>
                        <a:effectLst/>
                        <a:latin typeface="Arial Narrow" pitchFamily="34" charset="0"/>
                      </a:endParaRPr>
                    </a:p>
                  </a:txBody>
                  <a:tcPr marL="5139" marR="5139" marT="513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100" b="1" i="0" u="none" strike="noStrike">
                          <a:solidFill>
                            <a:srgbClr val="000000"/>
                          </a:solidFill>
                          <a:effectLst/>
                          <a:latin typeface="Arial Narrow" pitchFamily="34" charset="0"/>
                        </a:rPr>
                        <a:t>Семинар </a:t>
                      </a:r>
                    </a:p>
                  </a:txBody>
                  <a:tcPr marL="5139" marR="5139" marT="513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r>
                        <a:rPr lang="ru-RU" sz="1100" b="0" i="1" u="none" strike="noStrike" dirty="0" smtClean="0">
                          <a:solidFill>
                            <a:srgbClr val="000000"/>
                          </a:solidFill>
                          <a:effectLst/>
                          <a:latin typeface="Arial Narrow" pitchFamily="34" charset="0"/>
                        </a:rPr>
                        <a:t>«Уурдалган</a:t>
                      </a:r>
                      <a:r>
                        <a:rPr lang="ru-RU" sz="1100" b="0" i="1" u="none" strike="noStrike" baseline="0" dirty="0" smtClean="0">
                          <a:solidFill>
                            <a:srgbClr val="000000"/>
                          </a:solidFill>
                          <a:effectLst/>
                          <a:latin typeface="Arial Narrow" pitchFamily="34" charset="0"/>
                        </a:rPr>
                        <a:t> активдерди кайтаруу</a:t>
                      </a:r>
                      <a:r>
                        <a:rPr lang="ru-RU" sz="1100" b="0" i="1" u="none" strike="noStrike" dirty="0" smtClean="0">
                          <a:solidFill>
                            <a:srgbClr val="000000"/>
                          </a:solidFill>
                          <a:effectLst/>
                          <a:latin typeface="Arial Narrow" pitchFamily="34" charset="0"/>
                        </a:rPr>
                        <a:t>: эң мыкты эл аралык практикалар»</a:t>
                      </a:r>
                      <a:endParaRPr lang="ru-RU" sz="1100" b="0" i="1" u="none" strike="noStrike" dirty="0">
                        <a:solidFill>
                          <a:srgbClr val="000000"/>
                        </a:solidFill>
                        <a:effectLst/>
                        <a:latin typeface="Arial Narrow" pitchFamily="34" charset="0"/>
                      </a:endParaRPr>
                    </a:p>
                  </a:txBody>
                  <a:tcPr marL="5139" marR="5139" marT="513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buClr>
                          <a:srgbClr val="000000"/>
                        </a:buClr>
                        <a:buSzPts val="800"/>
                        <a:buFont typeface="Wingdings"/>
                        <a:buChar char="§"/>
                      </a:pPr>
                      <a:r>
                        <a:rPr lang="ru-RU" sz="1100" b="0" i="0" u="none" strike="noStrike" dirty="0" smtClean="0">
                          <a:solidFill>
                            <a:srgbClr val="000000"/>
                          </a:solidFill>
                          <a:effectLst/>
                          <a:latin typeface="Arial Narrow" pitchFamily="34" charset="0"/>
                        </a:rPr>
                        <a:t>ФЧМКнын 3 кызматчысы,</a:t>
                      </a:r>
                      <a:endParaRPr lang="ru-RU" sz="1100" b="0" i="0" u="none" strike="noStrike" dirty="0">
                        <a:solidFill>
                          <a:srgbClr val="000000"/>
                        </a:solidFill>
                        <a:effectLst/>
                        <a:latin typeface="Arial Narrow" pitchFamily="34" charset="0"/>
                      </a:endParaRPr>
                    </a:p>
                  </a:txBody>
                  <a:tcPr marL="46250" marR="5139" marT="513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02778">
                <a:tc rowSpan="9">
                  <a:txBody>
                    <a:bodyPr/>
                    <a:lstStyle/>
                    <a:p>
                      <a:pPr algn="ctr" rtl="0" fontAlgn="t"/>
                      <a:r>
                        <a:rPr lang="ru-RU" sz="1100" b="1" i="0" u="none" strike="noStrike" dirty="0">
                          <a:solidFill>
                            <a:srgbClr val="262626"/>
                          </a:solidFill>
                          <a:effectLst/>
                          <a:latin typeface="Arial Narrow" pitchFamily="34" charset="0"/>
                        </a:rPr>
                        <a:t>20 </a:t>
                      </a:r>
                      <a:r>
                        <a:rPr lang="ru-RU" sz="1100" b="1" i="0" u="none" strike="noStrike" dirty="0" smtClean="0">
                          <a:solidFill>
                            <a:srgbClr val="262626"/>
                          </a:solidFill>
                          <a:effectLst/>
                          <a:latin typeface="Arial Narrow" pitchFamily="34" charset="0"/>
                        </a:rPr>
                        <a:t>жана 21-декабрда </a:t>
                      </a:r>
                      <a:endParaRPr lang="ru-RU" sz="1100" b="1" i="0" u="none" strike="noStrike" dirty="0">
                        <a:solidFill>
                          <a:srgbClr val="262626"/>
                        </a:solidFill>
                        <a:effectLst/>
                        <a:latin typeface="Arial Narrow" pitchFamily="34" charset="0"/>
                      </a:endParaRPr>
                    </a:p>
                  </a:txBody>
                  <a:tcPr marL="5139" marR="5139" marT="513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9">
                  <a:txBody>
                    <a:bodyPr/>
                    <a:lstStyle/>
                    <a:p>
                      <a:pPr algn="ctr" rtl="0" fontAlgn="t"/>
                      <a:r>
                        <a:rPr lang="ru-RU" sz="1100" b="1" i="0" u="none" strike="noStrike">
                          <a:solidFill>
                            <a:srgbClr val="262626"/>
                          </a:solidFill>
                          <a:effectLst/>
                          <a:latin typeface="Arial Narrow" pitchFamily="34" charset="0"/>
                        </a:rPr>
                        <a:t>Семинар </a:t>
                      </a:r>
                    </a:p>
                  </a:txBody>
                  <a:tcPr marL="5139" marR="5139" marT="513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9">
                  <a:txBody>
                    <a:bodyPr/>
                    <a:lstStyle/>
                    <a:p>
                      <a:pPr algn="just" rtl="0" fontAlgn="t"/>
                      <a:r>
                        <a:rPr lang="ru-RU" sz="1100" b="0" i="1" u="none" strike="noStrike" dirty="0" smtClean="0">
                          <a:solidFill>
                            <a:srgbClr val="262626"/>
                          </a:solidFill>
                          <a:effectLst/>
                          <a:latin typeface="Arial Narrow" pitchFamily="34" charset="0"/>
                        </a:rPr>
                        <a:t>«ФАТФ, МАНИВЭЛ жана АТГнын</a:t>
                      </a:r>
                      <a:r>
                        <a:rPr lang="ru-RU" sz="1100" b="0" i="1" u="none" strike="noStrike" baseline="0" dirty="0" smtClean="0">
                          <a:solidFill>
                            <a:srgbClr val="262626"/>
                          </a:solidFill>
                          <a:effectLst/>
                          <a:latin typeface="Arial Narrow" pitchFamily="34" charset="0"/>
                        </a:rPr>
                        <a:t> өз ара баалоолорунун о</a:t>
                      </a:r>
                      <a:r>
                        <a:rPr lang="ru-RU" sz="1100" b="0" i="1" u="none" strike="noStrike" dirty="0" smtClean="0">
                          <a:solidFill>
                            <a:srgbClr val="262626"/>
                          </a:solidFill>
                          <a:effectLst/>
                          <a:latin typeface="Arial Narrow" pitchFamily="34" charset="0"/>
                        </a:rPr>
                        <a:t>тчеттору: мыкты жана начар жактары»</a:t>
                      </a:r>
                      <a:endParaRPr lang="ru-RU" sz="1100" b="0" i="1" u="none" strike="noStrike" dirty="0">
                        <a:solidFill>
                          <a:srgbClr val="262626"/>
                        </a:solidFill>
                        <a:effectLst/>
                        <a:latin typeface="Arial Narrow" pitchFamily="34" charset="0"/>
                      </a:endParaRPr>
                    </a:p>
                  </a:txBody>
                  <a:tcPr marL="5139" marR="5139" marT="513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buClr>
                          <a:srgbClr val="000000"/>
                        </a:buClr>
                        <a:buSzPts val="800"/>
                        <a:buFont typeface="Arial"/>
                        <a:buChar char="•"/>
                      </a:pPr>
                      <a:r>
                        <a:rPr lang="ru-RU" sz="1100" b="0" i="0" u="none" strike="noStrike" dirty="0" smtClean="0">
                          <a:solidFill>
                            <a:srgbClr val="262626"/>
                          </a:solidFill>
                          <a:effectLst/>
                          <a:latin typeface="Arial Narrow" pitchFamily="34" charset="0"/>
                        </a:rPr>
                        <a:t>ФЧМКнын 5 кызматчысы, </a:t>
                      </a:r>
                      <a:endParaRPr lang="ru-RU" sz="1100" b="0" i="0" u="none" strike="noStrike" dirty="0">
                        <a:solidFill>
                          <a:srgbClr val="000000"/>
                        </a:solidFill>
                        <a:effectLst/>
                        <a:latin typeface="Arial Narrow" pitchFamily="34" charset="0"/>
                      </a:endParaRPr>
                    </a:p>
                  </a:txBody>
                  <a:tcPr marL="46250" marR="5139" marT="5139" marB="0">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26"/>
                  </a:ext>
                </a:extLst>
              </a:tr>
              <a:tr h="10277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l" rtl="0" fontAlgn="t">
                        <a:buClr>
                          <a:srgbClr val="000000"/>
                        </a:buClr>
                        <a:buSzPts val="800"/>
                        <a:buFont typeface="Arial"/>
                        <a:buChar char="•"/>
                      </a:pPr>
                      <a:r>
                        <a:rPr lang="ru-RU" sz="1100" b="0" i="0" u="none" strike="noStrike" dirty="0" smtClean="0">
                          <a:solidFill>
                            <a:srgbClr val="262626"/>
                          </a:solidFill>
                          <a:effectLst/>
                          <a:latin typeface="Arial Narrow" pitchFamily="34" charset="0"/>
                        </a:rPr>
                        <a:t>КРУБдун 3 кызматчысы, </a:t>
                      </a:r>
                      <a:endParaRPr lang="ru-RU" sz="1100" b="0" i="0" u="none" strike="noStrike" dirty="0">
                        <a:solidFill>
                          <a:srgbClr val="000000"/>
                        </a:solidFill>
                        <a:effectLst/>
                        <a:latin typeface="Arial Narrow" pitchFamily="34" charset="0"/>
                      </a:endParaRPr>
                    </a:p>
                  </a:txBody>
                  <a:tcPr marL="46250" marR="5139" marT="5139" marB="0">
                    <a:lnL>
                      <a:noFill/>
                    </a:lnL>
                    <a:lnR>
                      <a:noFill/>
                    </a:lnR>
                    <a:lnT>
                      <a:noFill/>
                    </a:lnT>
                    <a:lnB>
                      <a:noFill/>
                    </a:lnB>
                  </a:tcPr>
                </a:tc>
                <a:extLst>
                  <a:ext uri="{0D108BD9-81ED-4DB2-BD59-A6C34878D82A}">
                    <a16:rowId xmlns:a16="http://schemas.microsoft.com/office/drawing/2014/main" val="10027"/>
                  </a:ext>
                </a:extLst>
              </a:tr>
              <a:tr h="20247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l" rtl="0" fontAlgn="t">
                        <a:buClr>
                          <a:srgbClr val="000000"/>
                        </a:buClr>
                        <a:buSzPts val="800"/>
                        <a:buFont typeface="Arial"/>
                        <a:buChar char="•"/>
                      </a:pPr>
                      <a:r>
                        <a:rPr lang="ru-RU" sz="1100" b="0" i="0" u="none" strike="noStrike" dirty="0" smtClean="0">
                          <a:solidFill>
                            <a:srgbClr val="262626"/>
                          </a:solidFill>
                          <a:effectLst/>
                          <a:latin typeface="Arial Narrow" pitchFamily="34" charset="0"/>
                        </a:rPr>
                        <a:t>Башкы прокуратуранын 1 кызматчысы, </a:t>
                      </a:r>
                      <a:endParaRPr lang="ru-RU" sz="1100" b="0" i="0" u="none" strike="noStrike" dirty="0">
                        <a:solidFill>
                          <a:srgbClr val="000000"/>
                        </a:solidFill>
                        <a:effectLst/>
                        <a:latin typeface="Arial Narrow" pitchFamily="34" charset="0"/>
                      </a:endParaRPr>
                    </a:p>
                  </a:txBody>
                  <a:tcPr marL="46250" marR="5139" marT="5139" marB="0">
                    <a:lnL>
                      <a:noFill/>
                    </a:lnL>
                    <a:lnR>
                      <a:noFill/>
                    </a:lnR>
                    <a:lnT>
                      <a:noFill/>
                    </a:lnT>
                    <a:lnB>
                      <a:noFill/>
                    </a:lnB>
                  </a:tcPr>
                </a:tc>
                <a:extLst>
                  <a:ext uri="{0D108BD9-81ED-4DB2-BD59-A6C34878D82A}">
                    <a16:rowId xmlns:a16="http://schemas.microsoft.com/office/drawing/2014/main" val="10028"/>
                  </a:ext>
                </a:extLst>
              </a:tr>
              <a:tr h="10277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l" rtl="0" fontAlgn="t">
                        <a:buClr>
                          <a:srgbClr val="000000"/>
                        </a:buClr>
                        <a:buSzPts val="800"/>
                        <a:buFont typeface="Arial"/>
                        <a:buChar char="•"/>
                      </a:pPr>
                      <a:r>
                        <a:rPr lang="ru-RU" sz="1100" b="0" i="0" u="none" strike="noStrike" dirty="0" smtClean="0">
                          <a:solidFill>
                            <a:srgbClr val="262626"/>
                          </a:solidFill>
                          <a:effectLst/>
                          <a:latin typeface="Arial Narrow" pitchFamily="34" charset="0"/>
                        </a:rPr>
                        <a:t>ИИМдин</a:t>
                      </a:r>
                      <a:r>
                        <a:rPr lang="ru-RU" sz="1100" b="0" i="0" u="none" strike="noStrike" baseline="0" dirty="0" smtClean="0">
                          <a:solidFill>
                            <a:srgbClr val="262626"/>
                          </a:solidFill>
                          <a:effectLst/>
                          <a:latin typeface="Arial Narrow" pitchFamily="34" charset="0"/>
                        </a:rPr>
                        <a:t> </a:t>
                      </a:r>
                      <a:r>
                        <a:rPr lang="ru-RU" sz="1100" b="0" i="0" u="none" strike="noStrike" dirty="0" smtClean="0">
                          <a:solidFill>
                            <a:srgbClr val="262626"/>
                          </a:solidFill>
                          <a:effectLst/>
                          <a:latin typeface="Arial Narrow" pitchFamily="34" charset="0"/>
                        </a:rPr>
                        <a:t>1 кызматчысы, </a:t>
                      </a:r>
                      <a:endParaRPr lang="ru-RU" sz="1100" b="0" i="0" u="none" strike="noStrike" dirty="0">
                        <a:solidFill>
                          <a:srgbClr val="000000"/>
                        </a:solidFill>
                        <a:effectLst/>
                        <a:latin typeface="Arial Narrow" pitchFamily="34" charset="0"/>
                      </a:endParaRPr>
                    </a:p>
                  </a:txBody>
                  <a:tcPr marL="46250" marR="5139" marT="5139" marB="0">
                    <a:lnL>
                      <a:noFill/>
                    </a:lnL>
                    <a:lnR>
                      <a:noFill/>
                    </a:lnR>
                    <a:lnT>
                      <a:noFill/>
                    </a:lnT>
                    <a:lnB>
                      <a:noFill/>
                    </a:lnB>
                  </a:tcPr>
                </a:tc>
                <a:extLst>
                  <a:ext uri="{0D108BD9-81ED-4DB2-BD59-A6C34878D82A}">
                    <a16:rowId xmlns:a16="http://schemas.microsoft.com/office/drawing/2014/main" val="10029"/>
                  </a:ext>
                </a:extLst>
              </a:tr>
              <a:tr h="17472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l" rtl="0" fontAlgn="t">
                        <a:buClr>
                          <a:srgbClr val="000000"/>
                        </a:buClr>
                        <a:buSzPts val="800"/>
                        <a:buFont typeface="Arial"/>
                        <a:buChar char="•"/>
                      </a:pPr>
                      <a:r>
                        <a:rPr lang="ru-RU" sz="1100" b="0" i="0" u="none" strike="noStrike" dirty="0" smtClean="0">
                          <a:solidFill>
                            <a:srgbClr val="262626"/>
                          </a:solidFill>
                          <a:effectLst/>
                          <a:latin typeface="Arial Narrow" pitchFamily="34" charset="0"/>
                        </a:rPr>
                        <a:t>Юстиция министрлигинин 1 кызматчысы, </a:t>
                      </a:r>
                      <a:endParaRPr lang="ru-RU" sz="1100" b="0" i="0" u="none" strike="noStrike" dirty="0">
                        <a:solidFill>
                          <a:srgbClr val="000000"/>
                        </a:solidFill>
                        <a:effectLst/>
                        <a:latin typeface="Arial Narrow" pitchFamily="34" charset="0"/>
                      </a:endParaRPr>
                    </a:p>
                  </a:txBody>
                  <a:tcPr marL="46250" marR="5139" marT="5139" marB="0">
                    <a:lnL>
                      <a:noFill/>
                    </a:lnL>
                    <a:lnR>
                      <a:noFill/>
                    </a:lnR>
                    <a:lnT>
                      <a:noFill/>
                    </a:lnT>
                    <a:lnB>
                      <a:noFill/>
                    </a:lnB>
                  </a:tcPr>
                </a:tc>
                <a:extLst>
                  <a:ext uri="{0D108BD9-81ED-4DB2-BD59-A6C34878D82A}">
                    <a16:rowId xmlns:a16="http://schemas.microsoft.com/office/drawing/2014/main" val="10030"/>
                  </a:ext>
                </a:extLst>
              </a:tr>
              <a:tr h="13669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l" rtl="0" fontAlgn="t">
                        <a:buClr>
                          <a:srgbClr val="000000"/>
                        </a:buClr>
                        <a:buSzPts val="800"/>
                        <a:buFont typeface="Arial"/>
                        <a:buChar char="•"/>
                      </a:pPr>
                      <a:r>
                        <a:rPr lang="ru-RU" sz="1100" b="0" i="0" u="none" strike="noStrike" dirty="0" smtClean="0">
                          <a:solidFill>
                            <a:srgbClr val="262626"/>
                          </a:solidFill>
                          <a:effectLst/>
                          <a:latin typeface="Arial Narrow" pitchFamily="34" charset="0"/>
                        </a:rPr>
                        <a:t>Мамфинкөзөмөлдүн 1 кызматчысы, </a:t>
                      </a:r>
                      <a:endParaRPr lang="ru-RU" sz="1100" b="0" i="0" u="none" strike="noStrike" dirty="0">
                        <a:solidFill>
                          <a:srgbClr val="000000"/>
                        </a:solidFill>
                        <a:effectLst/>
                        <a:latin typeface="Arial Narrow" pitchFamily="34" charset="0"/>
                      </a:endParaRPr>
                    </a:p>
                  </a:txBody>
                  <a:tcPr marL="46250" marR="5139" marT="5139" marB="0">
                    <a:lnL>
                      <a:noFill/>
                    </a:lnL>
                    <a:lnR>
                      <a:noFill/>
                    </a:lnR>
                    <a:lnT>
                      <a:noFill/>
                    </a:lnT>
                    <a:lnB>
                      <a:noFill/>
                    </a:lnB>
                  </a:tcPr>
                </a:tc>
                <a:extLst>
                  <a:ext uri="{0D108BD9-81ED-4DB2-BD59-A6C34878D82A}">
                    <a16:rowId xmlns:a16="http://schemas.microsoft.com/office/drawing/2014/main" val="10031"/>
                  </a:ext>
                </a:extLst>
              </a:tr>
              <a:tr h="13669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l" rtl="0" fontAlgn="t">
                        <a:buClr>
                          <a:srgbClr val="000000"/>
                        </a:buClr>
                        <a:buSzPts val="800"/>
                        <a:buFont typeface="Arial"/>
                        <a:buChar char="•"/>
                      </a:pPr>
                      <a:r>
                        <a:rPr lang="ru-RU" sz="1100" b="0" i="0" u="none" strike="noStrike" dirty="0" smtClean="0">
                          <a:solidFill>
                            <a:srgbClr val="262626"/>
                          </a:solidFill>
                          <a:effectLst/>
                          <a:latin typeface="Arial Narrow" pitchFamily="34" charset="0"/>
                        </a:rPr>
                        <a:t>ФМ БМД 1 кызматчысы, </a:t>
                      </a:r>
                      <a:endParaRPr lang="ru-RU" sz="1100" b="0" i="0" u="none" strike="noStrike" dirty="0">
                        <a:solidFill>
                          <a:srgbClr val="000000"/>
                        </a:solidFill>
                        <a:effectLst/>
                        <a:latin typeface="Arial Narrow" pitchFamily="34" charset="0"/>
                      </a:endParaRPr>
                    </a:p>
                  </a:txBody>
                  <a:tcPr marL="46250" marR="5139" marT="5139" marB="0">
                    <a:lnL>
                      <a:noFill/>
                    </a:lnL>
                    <a:lnR>
                      <a:noFill/>
                    </a:lnR>
                    <a:lnT>
                      <a:noFill/>
                    </a:lnT>
                    <a:lnB>
                      <a:noFill/>
                    </a:lnB>
                  </a:tcPr>
                </a:tc>
                <a:extLst>
                  <a:ext uri="{0D108BD9-81ED-4DB2-BD59-A6C34878D82A}">
                    <a16:rowId xmlns:a16="http://schemas.microsoft.com/office/drawing/2014/main" val="10032"/>
                  </a:ext>
                </a:extLst>
              </a:tr>
              <a:tr h="10277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l" rtl="0" fontAlgn="t">
                        <a:buClr>
                          <a:srgbClr val="000000"/>
                        </a:buClr>
                        <a:buSzPts val="800"/>
                        <a:buFont typeface="Arial"/>
                        <a:buChar char="•"/>
                      </a:pPr>
                      <a:r>
                        <a:rPr lang="ru-RU" sz="1100" b="0" i="0" u="none" strike="noStrike" dirty="0" smtClean="0">
                          <a:solidFill>
                            <a:srgbClr val="262626"/>
                          </a:solidFill>
                          <a:effectLst/>
                          <a:latin typeface="Arial Narrow" pitchFamily="34" charset="0"/>
                        </a:rPr>
                        <a:t>ФЧМКнын 4 кызматчысы, </a:t>
                      </a:r>
                      <a:endParaRPr lang="ru-RU" sz="1100" b="0" i="0" u="none" strike="noStrike" dirty="0">
                        <a:solidFill>
                          <a:srgbClr val="000000"/>
                        </a:solidFill>
                        <a:effectLst/>
                        <a:latin typeface="Arial Narrow" pitchFamily="34" charset="0"/>
                      </a:endParaRPr>
                    </a:p>
                  </a:txBody>
                  <a:tcPr marL="46250" marR="5139" marT="5139" marB="0">
                    <a:lnL>
                      <a:noFill/>
                    </a:lnL>
                    <a:lnR>
                      <a:noFill/>
                    </a:lnR>
                    <a:lnT>
                      <a:noFill/>
                    </a:lnT>
                    <a:lnB>
                      <a:noFill/>
                    </a:lnB>
                  </a:tcPr>
                </a:tc>
                <a:extLst>
                  <a:ext uri="{0D108BD9-81ED-4DB2-BD59-A6C34878D82A}">
                    <a16:rowId xmlns:a16="http://schemas.microsoft.com/office/drawing/2014/main" val="10033"/>
                  </a:ext>
                </a:extLst>
              </a:tr>
              <a:tr h="10277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l" rtl="0" fontAlgn="t">
                        <a:buClr>
                          <a:srgbClr val="000000"/>
                        </a:buClr>
                        <a:buSzPts val="800"/>
                        <a:buFont typeface="Arial"/>
                        <a:buChar char="•"/>
                      </a:pPr>
                      <a:r>
                        <a:rPr lang="ru-RU" sz="1100" b="0" i="0" u="none" strike="noStrike" dirty="0" smtClean="0">
                          <a:solidFill>
                            <a:srgbClr val="262626"/>
                          </a:solidFill>
                          <a:effectLst/>
                          <a:latin typeface="Arial Narrow" pitchFamily="34" charset="0"/>
                        </a:rPr>
                        <a:t>МТБМКнын 2 кызматчысы, </a:t>
                      </a:r>
                      <a:endParaRPr lang="ru-RU" sz="1100" b="0" i="0" u="none" strike="noStrike" dirty="0">
                        <a:solidFill>
                          <a:srgbClr val="000000"/>
                        </a:solidFill>
                        <a:effectLst/>
                        <a:latin typeface="Arial Narrow" pitchFamily="34" charset="0"/>
                      </a:endParaRPr>
                    </a:p>
                  </a:txBody>
                  <a:tcPr marL="46250" marR="5139" marT="5139" marB="0">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4"/>
                  </a:ext>
                </a:extLst>
              </a:tr>
            </a:tbl>
          </a:graphicData>
        </a:graphic>
      </p:graphicFrame>
    </p:spTree>
    <p:extLst>
      <p:ext uri="{BB962C8B-B14F-4D97-AF65-F5344CB8AC3E}">
        <p14:creationId xmlns:p14="http://schemas.microsoft.com/office/powerpoint/2010/main" val="42936398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052506998"/>
              </p:ext>
            </p:extLst>
          </p:nvPr>
        </p:nvGraphicFramePr>
        <p:xfrm>
          <a:off x="324377" y="2547406"/>
          <a:ext cx="6338315" cy="4248476"/>
        </p:xfrm>
        <a:graphic>
          <a:graphicData uri="http://schemas.openxmlformats.org/drawingml/2006/table">
            <a:tbl>
              <a:tblPr/>
              <a:tblGrid>
                <a:gridCol w="271089">
                  <a:extLst>
                    <a:ext uri="{9D8B030D-6E8A-4147-A177-3AD203B41FA5}">
                      <a16:colId xmlns:a16="http://schemas.microsoft.com/office/drawing/2014/main" val="2314278593"/>
                    </a:ext>
                  </a:extLst>
                </a:gridCol>
                <a:gridCol w="5408868">
                  <a:extLst>
                    <a:ext uri="{9D8B030D-6E8A-4147-A177-3AD203B41FA5}">
                      <a16:colId xmlns:a16="http://schemas.microsoft.com/office/drawing/2014/main" val="3656283588"/>
                    </a:ext>
                  </a:extLst>
                </a:gridCol>
                <a:gridCol w="658358">
                  <a:extLst>
                    <a:ext uri="{9D8B030D-6E8A-4147-A177-3AD203B41FA5}">
                      <a16:colId xmlns:a16="http://schemas.microsoft.com/office/drawing/2014/main" val="3626297983"/>
                    </a:ext>
                  </a:extLst>
                </a:gridCol>
              </a:tblGrid>
              <a:tr h="457189">
                <a:tc>
                  <a:txBody>
                    <a:bodyPr/>
                    <a:lstStyle/>
                    <a:p>
                      <a:pPr algn="ctr" fontAlgn="ctr"/>
                      <a:r>
                        <a:rPr lang="ru-RU" sz="1200" b="1" i="0" u="none" strike="noStrike" dirty="0">
                          <a:solidFill>
                            <a:schemeClr val="tx1">
                              <a:lumMod val="85000"/>
                              <a:lumOff val="15000"/>
                            </a:schemeClr>
                          </a:solidFill>
                          <a:effectLst/>
                          <a:latin typeface="Arial Narrow" pitchFamily="34" charset="0"/>
                        </a:rPr>
                        <a:t> № </a:t>
                      </a:r>
                    </a:p>
                  </a:txBody>
                  <a:tcPr marL="9428" marR="9428" marT="942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solidFill>
                            <a:schemeClr val="tx1">
                              <a:lumMod val="85000"/>
                              <a:lumOff val="15000"/>
                            </a:schemeClr>
                          </a:solidFill>
                          <a:effectLst/>
                          <a:latin typeface="Arial Narrow" pitchFamily="34" charset="0"/>
                        </a:rPr>
                        <a:t> </a:t>
                      </a:r>
                      <a:r>
                        <a:rPr lang="ru-RU" sz="1200" b="1" i="0" u="none" strike="noStrike" dirty="0" smtClean="0">
                          <a:solidFill>
                            <a:schemeClr val="tx1">
                              <a:lumMod val="85000"/>
                              <a:lumOff val="15000"/>
                            </a:schemeClr>
                          </a:solidFill>
                          <a:effectLst/>
                          <a:latin typeface="Arial Narrow" pitchFamily="34" charset="0"/>
                        </a:rPr>
                        <a:t>Аталышы </a:t>
                      </a:r>
                      <a:endParaRPr lang="ru-RU" sz="1200" b="1" i="0" u="none" strike="noStrike" dirty="0">
                        <a:solidFill>
                          <a:schemeClr val="tx1">
                            <a:lumMod val="85000"/>
                            <a:lumOff val="15000"/>
                          </a:schemeClr>
                        </a:solidFill>
                        <a:effectLst/>
                        <a:latin typeface="Arial Narrow" pitchFamily="34" charset="0"/>
                      </a:endParaRPr>
                    </a:p>
                  </a:txBody>
                  <a:tcPr marL="9428" marR="9428" marT="942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solidFill>
                            <a:schemeClr val="tx1">
                              <a:lumMod val="85000"/>
                              <a:lumOff val="15000"/>
                            </a:schemeClr>
                          </a:solidFill>
                          <a:effectLst/>
                          <a:latin typeface="Arial Narrow" pitchFamily="34" charset="0"/>
                        </a:rPr>
                        <a:t> </a:t>
                      </a:r>
                      <a:r>
                        <a:rPr lang="ru-RU" sz="1200" b="1" i="0" u="none" strike="noStrike" dirty="0" smtClean="0">
                          <a:solidFill>
                            <a:schemeClr val="tx1">
                              <a:lumMod val="85000"/>
                              <a:lumOff val="15000"/>
                            </a:schemeClr>
                          </a:solidFill>
                          <a:effectLst/>
                          <a:latin typeface="Arial Narrow" pitchFamily="34" charset="0"/>
                        </a:rPr>
                        <a:t>Адамдар-</a:t>
                      </a:r>
                    </a:p>
                    <a:p>
                      <a:pPr algn="ctr" fontAlgn="ctr"/>
                      <a:r>
                        <a:rPr lang="ru-RU" sz="1200" b="1" i="0" u="none" strike="noStrike" dirty="0" smtClean="0">
                          <a:solidFill>
                            <a:schemeClr val="tx1">
                              <a:lumMod val="85000"/>
                              <a:lumOff val="15000"/>
                            </a:schemeClr>
                          </a:solidFill>
                          <a:effectLst/>
                          <a:latin typeface="Arial Narrow" pitchFamily="34" charset="0"/>
                        </a:rPr>
                        <a:t>дын</a:t>
                      </a:r>
                      <a:r>
                        <a:rPr lang="ru-RU" sz="1200" b="1" i="0" u="none" strike="noStrike" baseline="0" dirty="0" smtClean="0">
                          <a:solidFill>
                            <a:schemeClr val="tx1">
                              <a:lumMod val="85000"/>
                              <a:lumOff val="15000"/>
                            </a:schemeClr>
                          </a:solidFill>
                          <a:effectLst/>
                          <a:latin typeface="Arial Narrow" pitchFamily="34" charset="0"/>
                        </a:rPr>
                        <a:t> саны </a:t>
                      </a:r>
                      <a:endParaRPr lang="ru-RU" sz="1200" b="1" i="0" u="none" strike="noStrike" dirty="0">
                        <a:solidFill>
                          <a:schemeClr val="tx1">
                            <a:lumMod val="85000"/>
                            <a:lumOff val="15000"/>
                          </a:schemeClr>
                        </a:solidFill>
                        <a:effectLst/>
                        <a:latin typeface="Arial Narrow" pitchFamily="34" charset="0"/>
                      </a:endParaRPr>
                    </a:p>
                  </a:txBody>
                  <a:tcPr marL="9428" marR="9428" marT="942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0028817"/>
                  </a:ext>
                </a:extLst>
              </a:tr>
              <a:tr h="304792">
                <a:tc>
                  <a:txBody>
                    <a:bodyPr/>
                    <a:lstStyle/>
                    <a:p>
                      <a:pPr algn="ctr" fontAlgn="ctr"/>
                      <a:r>
                        <a:rPr lang="ru-RU" sz="1200" b="0" i="0" u="none" strike="noStrike">
                          <a:solidFill>
                            <a:schemeClr val="tx1">
                              <a:lumMod val="85000"/>
                              <a:lumOff val="15000"/>
                            </a:schemeClr>
                          </a:solidFill>
                          <a:effectLst/>
                          <a:latin typeface="Arial Narrow" pitchFamily="34" charset="0"/>
                        </a:rPr>
                        <a:t>1</a:t>
                      </a:r>
                    </a:p>
                  </a:txBody>
                  <a:tcPr marL="9428" marR="9428" marT="942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just" fontAlgn="ctr"/>
                      <a:r>
                        <a:rPr lang="ru-RU" sz="1200" b="0" i="0" u="none" strike="noStrike" dirty="0" smtClean="0">
                          <a:solidFill>
                            <a:schemeClr val="tx1">
                              <a:lumMod val="85000"/>
                              <a:lumOff val="15000"/>
                            </a:schemeClr>
                          </a:solidFill>
                          <a:effectLst/>
                          <a:latin typeface="Arial Narrow" pitchFamily="34" charset="0"/>
                        </a:rPr>
                        <a:t>ВКБ билим берүү иш-чараларынын катышуучуларынын жалпы саны, бардыгы</a:t>
                      </a:r>
                      <a:endParaRPr lang="ru-RU" sz="1200" b="0" i="0" u="none" strike="noStrike" dirty="0">
                        <a:solidFill>
                          <a:schemeClr val="tx1">
                            <a:lumMod val="85000"/>
                            <a:lumOff val="15000"/>
                          </a:schemeClr>
                        </a:solidFill>
                        <a:effectLst/>
                        <a:latin typeface="Arial Narrow" pitchFamily="34" charset="0"/>
                      </a:endParaRPr>
                    </a:p>
                  </a:txBody>
                  <a:tcPr marL="9428" marR="9428" marT="942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ru-RU" sz="1200" b="0" i="0" u="none" strike="noStrike">
                          <a:solidFill>
                            <a:schemeClr val="tx1">
                              <a:lumMod val="85000"/>
                              <a:lumOff val="15000"/>
                            </a:schemeClr>
                          </a:solidFill>
                          <a:effectLst/>
                          <a:latin typeface="Arial Narrow" pitchFamily="34" charset="0"/>
                        </a:rPr>
                        <a:t>      144   </a:t>
                      </a:r>
                    </a:p>
                  </a:txBody>
                  <a:tcPr marL="9428" marR="9428" marT="9428" marB="0">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515575"/>
                  </a:ext>
                </a:extLst>
              </a:tr>
              <a:tr h="199359">
                <a:tc>
                  <a:txBody>
                    <a:bodyPr/>
                    <a:lstStyle/>
                    <a:p>
                      <a:pPr algn="ctr" fontAlgn="ctr"/>
                      <a:r>
                        <a:rPr lang="ru-RU" sz="1200" b="0" i="0" u="none" strike="noStrike">
                          <a:solidFill>
                            <a:schemeClr val="tx1">
                              <a:lumMod val="85000"/>
                              <a:lumOff val="15000"/>
                            </a:schemeClr>
                          </a:solidFill>
                          <a:effectLst/>
                          <a:latin typeface="Arial Narrow" pitchFamily="34" charset="0"/>
                        </a:rPr>
                        <a:t>2</a:t>
                      </a:r>
                    </a:p>
                  </a:txBody>
                  <a:tcPr marL="9428" marR="9428" marT="9428" marB="0" anchor="ctr">
                    <a:lnL>
                      <a:noFill/>
                    </a:lnL>
                    <a:lnR>
                      <a:noFill/>
                    </a:lnR>
                    <a:lnT>
                      <a:noFill/>
                    </a:lnT>
                    <a:lnB>
                      <a:noFill/>
                    </a:lnB>
                  </a:tcPr>
                </a:tc>
                <a:tc>
                  <a:txBody>
                    <a:bodyPr/>
                    <a:lstStyle/>
                    <a:p>
                      <a:pPr algn="just" fontAlgn="ctr"/>
                      <a:r>
                        <a:rPr lang="ru-RU" sz="1200" b="0" i="0" u="none" strike="noStrike" dirty="0" smtClean="0">
                          <a:solidFill>
                            <a:schemeClr val="tx1">
                              <a:lumMod val="85000"/>
                              <a:lumOff val="15000"/>
                            </a:schemeClr>
                          </a:solidFill>
                          <a:effectLst/>
                          <a:latin typeface="Arial Narrow" pitchFamily="34" charset="0"/>
                        </a:rPr>
                        <a:t>Коммерциялык  банктар</a:t>
                      </a:r>
                      <a:endParaRPr lang="ru-RU" sz="1200" b="0" i="0" u="none" strike="noStrike" dirty="0">
                        <a:solidFill>
                          <a:schemeClr val="tx1">
                            <a:lumMod val="85000"/>
                            <a:lumOff val="15000"/>
                          </a:schemeClr>
                        </a:solidFill>
                        <a:effectLst/>
                        <a:latin typeface="Arial Narrow" pitchFamily="34" charset="0"/>
                      </a:endParaRPr>
                    </a:p>
                  </a:txBody>
                  <a:tcPr marL="9428" marR="9428" marT="9428" marB="0" anchor="ctr">
                    <a:lnL>
                      <a:noFill/>
                    </a:lnL>
                    <a:lnR>
                      <a:noFill/>
                    </a:lnR>
                    <a:lnT>
                      <a:noFill/>
                    </a:lnT>
                    <a:lnB>
                      <a:noFill/>
                    </a:lnB>
                  </a:tcPr>
                </a:tc>
                <a:tc>
                  <a:txBody>
                    <a:bodyPr/>
                    <a:lstStyle/>
                    <a:p>
                      <a:pPr algn="l" fontAlgn="t"/>
                      <a:r>
                        <a:rPr lang="ru-RU" sz="1200" b="0" i="0" u="none" strike="noStrike">
                          <a:solidFill>
                            <a:schemeClr val="tx1">
                              <a:lumMod val="85000"/>
                              <a:lumOff val="15000"/>
                            </a:schemeClr>
                          </a:solidFill>
                          <a:effectLst/>
                          <a:latin typeface="Arial Narrow" pitchFamily="34" charset="0"/>
                        </a:rPr>
                        <a:t>        60   </a:t>
                      </a:r>
                    </a:p>
                  </a:txBody>
                  <a:tcPr marL="9428" marR="9428" marT="9428" marB="0">
                    <a:lnL>
                      <a:noFill/>
                    </a:lnL>
                    <a:lnR>
                      <a:noFill/>
                    </a:lnR>
                    <a:lnT>
                      <a:noFill/>
                    </a:lnT>
                    <a:lnB>
                      <a:noFill/>
                    </a:lnB>
                  </a:tcPr>
                </a:tc>
                <a:extLst>
                  <a:ext uri="{0D108BD9-81ED-4DB2-BD59-A6C34878D82A}">
                    <a16:rowId xmlns:a16="http://schemas.microsoft.com/office/drawing/2014/main" val="1472881750"/>
                  </a:ext>
                </a:extLst>
              </a:tr>
              <a:tr h="199359">
                <a:tc>
                  <a:txBody>
                    <a:bodyPr/>
                    <a:lstStyle/>
                    <a:p>
                      <a:pPr algn="ctr" fontAlgn="ctr"/>
                      <a:r>
                        <a:rPr lang="ru-RU" sz="1200" b="0" i="0" u="none" strike="noStrike">
                          <a:solidFill>
                            <a:schemeClr val="tx1">
                              <a:lumMod val="85000"/>
                              <a:lumOff val="15000"/>
                            </a:schemeClr>
                          </a:solidFill>
                          <a:effectLst/>
                          <a:latin typeface="Arial Narrow" pitchFamily="34" charset="0"/>
                        </a:rPr>
                        <a:t>3</a:t>
                      </a:r>
                    </a:p>
                  </a:txBody>
                  <a:tcPr marL="9428" marR="9428" marT="9428" marB="0" anchor="ctr">
                    <a:lnL>
                      <a:noFill/>
                    </a:lnL>
                    <a:lnR>
                      <a:noFill/>
                    </a:lnR>
                    <a:lnT>
                      <a:noFill/>
                    </a:lnT>
                    <a:lnB>
                      <a:noFill/>
                    </a:lnB>
                  </a:tcPr>
                </a:tc>
                <a:tc>
                  <a:txBody>
                    <a:bodyPr/>
                    <a:lstStyle/>
                    <a:p>
                      <a:pPr algn="just" fontAlgn="ctr"/>
                      <a:r>
                        <a:rPr lang="ru-RU" sz="1200" b="0" i="0" u="none" strike="noStrike" dirty="0" smtClean="0">
                          <a:solidFill>
                            <a:schemeClr val="tx1">
                              <a:lumMod val="85000"/>
                              <a:lumOff val="15000"/>
                            </a:schemeClr>
                          </a:solidFill>
                          <a:effectLst/>
                          <a:latin typeface="Arial Narrow" pitchFamily="34" charset="0"/>
                        </a:rPr>
                        <a:t>Кыргыз Республикасынын Улуттук банкы</a:t>
                      </a:r>
                      <a:endParaRPr lang="ru-RU" sz="1200" b="0" i="0" u="none" strike="noStrike" dirty="0">
                        <a:solidFill>
                          <a:schemeClr val="tx1">
                            <a:lumMod val="85000"/>
                            <a:lumOff val="15000"/>
                          </a:schemeClr>
                        </a:solidFill>
                        <a:effectLst/>
                        <a:latin typeface="Arial Narrow" pitchFamily="34" charset="0"/>
                      </a:endParaRPr>
                    </a:p>
                  </a:txBody>
                  <a:tcPr marL="9428" marR="9428" marT="9428" marB="0" anchor="ctr">
                    <a:lnL>
                      <a:noFill/>
                    </a:lnL>
                    <a:lnR>
                      <a:noFill/>
                    </a:lnR>
                    <a:lnT>
                      <a:noFill/>
                    </a:lnT>
                    <a:lnB>
                      <a:noFill/>
                    </a:lnB>
                  </a:tcPr>
                </a:tc>
                <a:tc>
                  <a:txBody>
                    <a:bodyPr/>
                    <a:lstStyle/>
                    <a:p>
                      <a:pPr algn="l" fontAlgn="t"/>
                      <a:r>
                        <a:rPr lang="ru-RU" sz="1200" b="0" i="0" u="none" strike="noStrike">
                          <a:solidFill>
                            <a:schemeClr val="tx1">
                              <a:lumMod val="85000"/>
                              <a:lumOff val="15000"/>
                            </a:schemeClr>
                          </a:solidFill>
                          <a:effectLst/>
                          <a:latin typeface="Arial Narrow" pitchFamily="34" charset="0"/>
                        </a:rPr>
                        <a:t>        25   </a:t>
                      </a:r>
                    </a:p>
                  </a:txBody>
                  <a:tcPr marL="9428" marR="9428" marT="9428" marB="0">
                    <a:lnL>
                      <a:noFill/>
                    </a:lnL>
                    <a:lnR>
                      <a:noFill/>
                    </a:lnR>
                    <a:lnT>
                      <a:noFill/>
                    </a:lnT>
                    <a:lnB>
                      <a:noFill/>
                    </a:lnB>
                  </a:tcPr>
                </a:tc>
                <a:extLst>
                  <a:ext uri="{0D108BD9-81ED-4DB2-BD59-A6C34878D82A}">
                    <a16:rowId xmlns:a16="http://schemas.microsoft.com/office/drawing/2014/main" val="4007759335"/>
                  </a:ext>
                </a:extLst>
              </a:tr>
              <a:tr h="304792">
                <a:tc>
                  <a:txBody>
                    <a:bodyPr/>
                    <a:lstStyle/>
                    <a:p>
                      <a:pPr algn="ctr" fontAlgn="ctr"/>
                      <a:r>
                        <a:rPr lang="ru-RU" sz="1200" b="0" i="0" u="none" strike="noStrike">
                          <a:solidFill>
                            <a:schemeClr val="tx1">
                              <a:lumMod val="85000"/>
                              <a:lumOff val="15000"/>
                            </a:schemeClr>
                          </a:solidFill>
                          <a:effectLst/>
                          <a:latin typeface="Arial Narrow" pitchFamily="34" charset="0"/>
                        </a:rPr>
                        <a:t>4</a:t>
                      </a:r>
                    </a:p>
                  </a:txBody>
                  <a:tcPr marL="9428" marR="9428" marT="9428" marB="0" anchor="ctr">
                    <a:lnL>
                      <a:noFill/>
                    </a:lnL>
                    <a:lnR>
                      <a:noFill/>
                    </a:lnR>
                    <a:lnT>
                      <a:noFill/>
                    </a:lnT>
                    <a:lnB>
                      <a:noFill/>
                    </a:lnB>
                  </a:tcPr>
                </a:tc>
                <a:tc>
                  <a:txBody>
                    <a:bodyPr/>
                    <a:lstStyle/>
                    <a:p>
                      <a:pPr algn="just" fontAlgn="ctr"/>
                      <a:r>
                        <a:rPr lang="ru-RU" sz="1200" b="0" i="0" u="none" strike="noStrike" dirty="0" smtClean="0">
                          <a:solidFill>
                            <a:schemeClr val="tx1">
                              <a:lumMod val="85000"/>
                              <a:lumOff val="15000"/>
                            </a:schemeClr>
                          </a:solidFill>
                          <a:effectLst/>
                          <a:latin typeface="Arial Narrow" pitchFamily="34" charset="0"/>
                        </a:rPr>
                        <a:t>КР Финансы министрлигине караштуу Баалуу металлдар департаменти</a:t>
                      </a:r>
                      <a:endParaRPr lang="ru-RU" sz="1200" b="0" i="0" u="none" strike="noStrike" dirty="0">
                        <a:solidFill>
                          <a:schemeClr val="tx1">
                            <a:lumMod val="85000"/>
                            <a:lumOff val="15000"/>
                          </a:schemeClr>
                        </a:solidFill>
                        <a:effectLst/>
                        <a:latin typeface="Arial Narrow" pitchFamily="34" charset="0"/>
                      </a:endParaRPr>
                    </a:p>
                  </a:txBody>
                  <a:tcPr marL="9428" marR="9428" marT="9428" marB="0" anchor="ctr">
                    <a:lnL>
                      <a:noFill/>
                    </a:lnL>
                    <a:lnR>
                      <a:noFill/>
                    </a:lnR>
                    <a:lnT>
                      <a:noFill/>
                    </a:lnT>
                    <a:lnB>
                      <a:noFill/>
                    </a:lnB>
                  </a:tcPr>
                </a:tc>
                <a:tc>
                  <a:txBody>
                    <a:bodyPr/>
                    <a:lstStyle/>
                    <a:p>
                      <a:pPr algn="l" fontAlgn="t"/>
                      <a:r>
                        <a:rPr lang="ru-RU" sz="1200" b="0" i="0" u="none" strike="noStrike">
                          <a:solidFill>
                            <a:schemeClr val="tx1">
                              <a:lumMod val="85000"/>
                              <a:lumOff val="15000"/>
                            </a:schemeClr>
                          </a:solidFill>
                          <a:effectLst/>
                          <a:latin typeface="Arial Narrow" pitchFamily="34" charset="0"/>
                        </a:rPr>
                        <a:t>          7   </a:t>
                      </a:r>
                    </a:p>
                  </a:txBody>
                  <a:tcPr marL="9428" marR="9428" marT="9428" marB="0">
                    <a:lnL>
                      <a:noFill/>
                    </a:lnL>
                    <a:lnR>
                      <a:noFill/>
                    </a:lnR>
                    <a:lnT>
                      <a:noFill/>
                    </a:lnT>
                    <a:lnB>
                      <a:noFill/>
                    </a:lnB>
                  </a:tcPr>
                </a:tc>
                <a:extLst>
                  <a:ext uri="{0D108BD9-81ED-4DB2-BD59-A6C34878D82A}">
                    <a16:rowId xmlns:a16="http://schemas.microsoft.com/office/drawing/2014/main" val="412647301"/>
                  </a:ext>
                </a:extLst>
              </a:tr>
              <a:tr h="199359">
                <a:tc>
                  <a:txBody>
                    <a:bodyPr/>
                    <a:lstStyle/>
                    <a:p>
                      <a:pPr algn="ctr" fontAlgn="ctr"/>
                      <a:r>
                        <a:rPr lang="ru-RU" sz="1200" b="0" i="0" u="none" strike="noStrike">
                          <a:solidFill>
                            <a:schemeClr val="tx1">
                              <a:lumMod val="85000"/>
                              <a:lumOff val="15000"/>
                            </a:schemeClr>
                          </a:solidFill>
                          <a:effectLst/>
                          <a:latin typeface="Arial Narrow" pitchFamily="34" charset="0"/>
                        </a:rPr>
                        <a:t>5</a:t>
                      </a:r>
                    </a:p>
                  </a:txBody>
                  <a:tcPr marL="9428" marR="9428" marT="9428" marB="0" anchor="ctr">
                    <a:lnL>
                      <a:noFill/>
                    </a:lnL>
                    <a:lnR>
                      <a:noFill/>
                    </a:lnR>
                    <a:lnT>
                      <a:noFill/>
                    </a:lnT>
                    <a:lnB>
                      <a:noFill/>
                    </a:lnB>
                  </a:tcPr>
                </a:tc>
                <a:tc>
                  <a:txBody>
                    <a:bodyPr/>
                    <a:lstStyle/>
                    <a:p>
                      <a:pPr algn="just" fontAlgn="ctr"/>
                      <a:r>
                        <a:rPr lang="ru-RU" sz="1200" b="0" i="0" u="none" strike="noStrike" dirty="0" smtClean="0">
                          <a:solidFill>
                            <a:schemeClr val="tx1">
                              <a:lumMod val="85000"/>
                              <a:lumOff val="15000"/>
                            </a:schemeClr>
                          </a:solidFill>
                          <a:effectLst/>
                          <a:latin typeface="Arial Narrow" pitchFamily="34" charset="0"/>
                        </a:rPr>
                        <a:t>Кыргыз Республикасынын Башкы прокуратурасы</a:t>
                      </a:r>
                      <a:endParaRPr lang="ru-RU" sz="1200" b="0" i="0" u="none" strike="noStrike" dirty="0">
                        <a:solidFill>
                          <a:schemeClr val="tx1">
                            <a:lumMod val="85000"/>
                            <a:lumOff val="15000"/>
                          </a:schemeClr>
                        </a:solidFill>
                        <a:effectLst/>
                        <a:latin typeface="Arial Narrow" pitchFamily="34" charset="0"/>
                      </a:endParaRPr>
                    </a:p>
                  </a:txBody>
                  <a:tcPr marL="9428" marR="9428" marT="9428" marB="0" anchor="ctr">
                    <a:lnL>
                      <a:noFill/>
                    </a:lnL>
                    <a:lnR>
                      <a:noFill/>
                    </a:lnR>
                    <a:lnT>
                      <a:noFill/>
                    </a:lnT>
                    <a:lnB>
                      <a:noFill/>
                    </a:lnB>
                  </a:tcPr>
                </a:tc>
                <a:tc>
                  <a:txBody>
                    <a:bodyPr/>
                    <a:lstStyle/>
                    <a:p>
                      <a:pPr algn="l" fontAlgn="t"/>
                      <a:r>
                        <a:rPr lang="ru-RU" sz="1200" b="0" i="0" u="none" strike="noStrike">
                          <a:solidFill>
                            <a:schemeClr val="tx1">
                              <a:lumMod val="85000"/>
                              <a:lumOff val="15000"/>
                            </a:schemeClr>
                          </a:solidFill>
                          <a:effectLst/>
                          <a:latin typeface="Arial Narrow" pitchFamily="34" charset="0"/>
                        </a:rPr>
                        <a:t>          9   </a:t>
                      </a:r>
                    </a:p>
                  </a:txBody>
                  <a:tcPr marL="9428" marR="9428" marT="9428" marB="0">
                    <a:lnL>
                      <a:noFill/>
                    </a:lnL>
                    <a:lnR>
                      <a:noFill/>
                    </a:lnR>
                    <a:lnT>
                      <a:noFill/>
                    </a:lnT>
                    <a:lnB>
                      <a:noFill/>
                    </a:lnB>
                  </a:tcPr>
                </a:tc>
                <a:extLst>
                  <a:ext uri="{0D108BD9-81ED-4DB2-BD59-A6C34878D82A}">
                    <a16:rowId xmlns:a16="http://schemas.microsoft.com/office/drawing/2014/main" val="1662061658"/>
                  </a:ext>
                </a:extLst>
              </a:tr>
              <a:tr h="199359">
                <a:tc>
                  <a:txBody>
                    <a:bodyPr/>
                    <a:lstStyle/>
                    <a:p>
                      <a:pPr algn="ctr" fontAlgn="ctr"/>
                      <a:r>
                        <a:rPr lang="ru-RU" sz="1200" b="0" i="0" u="none" strike="noStrike">
                          <a:solidFill>
                            <a:schemeClr val="tx1">
                              <a:lumMod val="85000"/>
                              <a:lumOff val="15000"/>
                            </a:schemeClr>
                          </a:solidFill>
                          <a:effectLst/>
                          <a:latin typeface="Arial Narrow" pitchFamily="34" charset="0"/>
                        </a:rPr>
                        <a:t>6</a:t>
                      </a:r>
                    </a:p>
                  </a:txBody>
                  <a:tcPr marL="9428" marR="9428" marT="9428" marB="0" anchor="ctr">
                    <a:lnL>
                      <a:noFill/>
                    </a:lnL>
                    <a:lnR>
                      <a:noFill/>
                    </a:lnR>
                    <a:lnT>
                      <a:noFill/>
                    </a:lnT>
                    <a:lnB>
                      <a:noFill/>
                    </a:lnB>
                  </a:tcPr>
                </a:tc>
                <a:tc>
                  <a:txBody>
                    <a:bodyPr/>
                    <a:lstStyle/>
                    <a:p>
                      <a:pPr algn="just" fontAlgn="ctr"/>
                      <a:r>
                        <a:rPr lang="ru-RU" sz="1200" b="0" i="0" u="none" strike="noStrike" dirty="0" smtClean="0">
                          <a:solidFill>
                            <a:schemeClr val="tx1">
                              <a:lumMod val="85000"/>
                              <a:lumOff val="15000"/>
                            </a:schemeClr>
                          </a:solidFill>
                          <a:effectLst/>
                          <a:latin typeface="Arial Narrow" pitchFamily="34" charset="0"/>
                        </a:rPr>
                        <a:t>Кыргыз Республикасынын Ички иштер министрлиги</a:t>
                      </a:r>
                      <a:endParaRPr lang="ru-RU" sz="1200" b="0" i="0" u="none" strike="noStrike" dirty="0">
                        <a:solidFill>
                          <a:schemeClr val="tx1">
                            <a:lumMod val="85000"/>
                            <a:lumOff val="15000"/>
                          </a:schemeClr>
                        </a:solidFill>
                        <a:effectLst/>
                        <a:latin typeface="Arial Narrow" pitchFamily="34" charset="0"/>
                      </a:endParaRPr>
                    </a:p>
                  </a:txBody>
                  <a:tcPr marL="9428" marR="9428" marT="9428" marB="0" anchor="ctr">
                    <a:lnL>
                      <a:noFill/>
                    </a:lnL>
                    <a:lnR>
                      <a:noFill/>
                    </a:lnR>
                    <a:lnT>
                      <a:noFill/>
                    </a:lnT>
                    <a:lnB>
                      <a:noFill/>
                    </a:lnB>
                  </a:tcPr>
                </a:tc>
                <a:tc>
                  <a:txBody>
                    <a:bodyPr/>
                    <a:lstStyle/>
                    <a:p>
                      <a:pPr algn="l" fontAlgn="t"/>
                      <a:r>
                        <a:rPr lang="ru-RU" sz="1200" b="0" i="0" u="none" strike="noStrike">
                          <a:solidFill>
                            <a:schemeClr val="tx1">
                              <a:lumMod val="85000"/>
                              <a:lumOff val="15000"/>
                            </a:schemeClr>
                          </a:solidFill>
                          <a:effectLst/>
                          <a:latin typeface="Arial Narrow" pitchFamily="34" charset="0"/>
                        </a:rPr>
                        <a:t>          8   </a:t>
                      </a:r>
                    </a:p>
                  </a:txBody>
                  <a:tcPr marL="9428" marR="9428" marT="9428" marB="0">
                    <a:lnL>
                      <a:noFill/>
                    </a:lnL>
                    <a:lnR>
                      <a:noFill/>
                    </a:lnR>
                    <a:lnT>
                      <a:noFill/>
                    </a:lnT>
                    <a:lnB>
                      <a:noFill/>
                    </a:lnB>
                  </a:tcPr>
                </a:tc>
                <a:extLst>
                  <a:ext uri="{0D108BD9-81ED-4DB2-BD59-A6C34878D82A}">
                    <a16:rowId xmlns:a16="http://schemas.microsoft.com/office/drawing/2014/main" val="2642764867"/>
                  </a:ext>
                </a:extLst>
              </a:tr>
              <a:tr h="304792">
                <a:tc>
                  <a:txBody>
                    <a:bodyPr/>
                    <a:lstStyle/>
                    <a:p>
                      <a:pPr algn="ctr" fontAlgn="ctr"/>
                      <a:r>
                        <a:rPr lang="ru-RU" sz="1200" b="0" i="0" u="none" strike="noStrike">
                          <a:solidFill>
                            <a:schemeClr val="tx1">
                              <a:lumMod val="85000"/>
                              <a:lumOff val="15000"/>
                            </a:schemeClr>
                          </a:solidFill>
                          <a:effectLst/>
                          <a:latin typeface="Arial Narrow" pitchFamily="34" charset="0"/>
                        </a:rPr>
                        <a:t>7</a:t>
                      </a:r>
                    </a:p>
                  </a:txBody>
                  <a:tcPr marL="9428" marR="9428" marT="9428" marB="0" anchor="ctr">
                    <a:lnL>
                      <a:noFill/>
                    </a:lnL>
                    <a:lnR>
                      <a:noFill/>
                    </a:lnR>
                    <a:lnT>
                      <a:noFill/>
                    </a:lnT>
                    <a:lnB>
                      <a:noFill/>
                    </a:lnB>
                  </a:tcPr>
                </a:tc>
                <a:tc>
                  <a:txBody>
                    <a:bodyPr/>
                    <a:lstStyle/>
                    <a:p>
                      <a:pPr algn="just" fontAlgn="ctr"/>
                      <a:r>
                        <a:rPr lang="ru-RU" sz="1200" b="0" i="0" u="none" strike="noStrike" dirty="0" smtClean="0">
                          <a:solidFill>
                            <a:schemeClr val="tx1">
                              <a:lumMod val="85000"/>
                              <a:lumOff val="15000"/>
                            </a:schemeClr>
                          </a:solidFill>
                          <a:effectLst/>
                          <a:latin typeface="Arial Narrow" pitchFamily="34" charset="0"/>
                        </a:rPr>
                        <a:t>КР Маалыматтык технологиялар жана байланыш мамлекеттик комитети</a:t>
                      </a:r>
                      <a:endParaRPr lang="ru-RU" sz="1200" b="0" i="0" u="none" strike="noStrike" dirty="0">
                        <a:solidFill>
                          <a:schemeClr val="tx1">
                            <a:lumMod val="85000"/>
                            <a:lumOff val="15000"/>
                          </a:schemeClr>
                        </a:solidFill>
                        <a:effectLst/>
                        <a:latin typeface="Arial Narrow" pitchFamily="34" charset="0"/>
                      </a:endParaRPr>
                    </a:p>
                  </a:txBody>
                  <a:tcPr marL="9428" marR="9428" marT="9428" marB="0" anchor="ctr">
                    <a:lnL>
                      <a:noFill/>
                    </a:lnL>
                    <a:lnR>
                      <a:noFill/>
                    </a:lnR>
                    <a:lnT>
                      <a:noFill/>
                    </a:lnT>
                    <a:lnB>
                      <a:noFill/>
                    </a:lnB>
                  </a:tcPr>
                </a:tc>
                <a:tc>
                  <a:txBody>
                    <a:bodyPr/>
                    <a:lstStyle/>
                    <a:p>
                      <a:pPr algn="l" fontAlgn="t"/>
                      <a:r>
                        <a:rPr lang="ru-RU" sz="1200" b="0" i="0" u="none" strike="noStrike">
                          <a:solidFill>
                            <a:schemeClr val="tx1">
                              <a:lumMod val="85000"/>
                              <a:lumOff val="15000"/>
                            </a:schemeClr>
                          </a:solidFill>
                          <a:effectLst/>
                          <a:latin typeface="Arial Narrow" pitchFamily="34" charset="0"/>
                        </a:rPr>
                        <a:t>        13   </a:t>
                      </a:r>
                    </a:p>
                  </a:txBody>
                  <a:tcPr marL="9428" marR="9428" marT="9428" marB="0">
                    <a:lnL>
                      <a:noFill/>
                    </a:lnL>
                    <a:lnR>
                      <a:noFill/>
                    </a:lnR>
                    <a:lnT>
                      <a:noFill/>
                    </a:lnT>
                    <a:lnB>
                      <a:noFill/>
                    </a:lnB>
                  </a:tcPr>
                </a:tc>
                <a:extLst>
                  <a:ext uri="{0D108BD9-81ED-4DB2-BD59-A6C34878D82A}">
                    <a16:rowId xmlns:a16="http://schemas.microsoft.com/office/drawing/2014/main" val="3050499326"/>
                  </a:ext>
                </a:extLst>
              </a:tr>
              <a:tr h="388944">
                <a:tc>
                  <a:txBody>
                    <a:bodyPr/>
                    <a:lstStyle/>
                    <a:p>
                      <a:pPr algn="ctr" fontAlgn="ctr"/>
                      <a:r>
                        <a:rPr lang="ru-RU" sz="1200" b="0" i="0" u="none" strike="noStrike">
                          <a:solidFill>
                            <a:schemeClr val="tx1">
                              <a:lumMod val="85000"/>
                              <a:lumOff val="15000"/>
                            </a:schemeClr>
                          </a:solidFill>
                          <a:effectLst/>
                          <a:latin typeface="Arial Narrow" pitchFamily="34" charset="0"/>
                        </a:rPr>
                        <a:t>8</a:t>
                      </a:r>
                    </a:p>
                  </a:txBody>
                  <a:tcPr marL="9428" marR="9428" marT="9428" marB="0" anchor="ctr">
                    <a:lnL>
                      <a:noFill/>
                    </a:lnL>
                    <a:lnR>
                      <a:noFill/>
                    </a:lnR>
                    <a:lnT>
                      <a:noFill/>
                    </a:lnT>
                    <a:lnB>
                      <a:noFill/>
                    </a:lnB>
                  </a:tcPr>
                </a:tc>
                <a:tc>
                  <a:txBody>
                    <a:bodyPr/>
                    <a:lstStyle/>
                    <a:p>
                      <a:pPr algn="just" fontAlgn="ctr"/>
                      <a:r>
                        <a:rPr lang="ru-RU" sz="1200" b="0" i="0" u="none" strike="noStrike" dirty="0" smtClean="0">
                          <a:solidFill>
                            <a:schemeClr val="tx1">
                              <a:lumMod val="85000"/>
                              <a:lumOff val="15000"/>
                            </a:schemeClr>
                          </a:solidFill>
                          <a:effectLst/>
                          <a:latin typeface="Arial Narrow" pitchFamily="34" charset="0"/>
                        </a:rPr>
                        <a:t>Кыргыз Республикасынын Өкмөтүнө</a:t>
                      </a:r>
                      <a:r>
                        <a:rPr lang="ru-RU" sz="1200" b="0" i="0" u="none" strike="noStrike" baseline="0" dirty="0" smtClean="0">
                          <a:solidFill>
                            <a:schemeClr val="tx1">
                              <a:lumMod val="85000"/>
                              <a:lumOff val="15000"/>
                            </a:schemeClr>
                          </a:solidFill>
                          <a:effectLst/>
                          <a:latin typeface="Arial Narrow" pitchFamily="34" charset="0"/>
                        </a:rPr>
                        <a:t> караштуу Финансы рыногун жөнгө салуу жана көзөмөлдөө мамлекеттик кызматы</a:t>
                      </a:r>
                      <a:endParaRPr lang="ru-RU" sz="1200" b="0" i="0" u="none" strike="noStrike" dirty="0">
                        <a:solidFill>
                          <a:schemeClr val="tx1">
                            <a:lumMod val="85000"/>
                            <a:lumOff val="15000"/>
                          </a:schemeClr>
                        </a:solidFill>
                        <a:effectLst/>
                        <a:latin typeface="Arial Narrow" pitchFamily="34" charset="0"/>
                      </a:endParaRPr>
                    </a:p>
                  </a:txBody>
                  <a:tcPr marL="9428" marR="9428" marT="9428" marB="0" anchor="ctr">
                    <a:lnL>
                      <a:noFill/>
                    </a:lnL>
                    <a:lnR>
                      <a:noFill/>
                    </a:lnR>
                    <a:lnT>
                      <a:noFill/>
                    </a:lnT>
                    <a:lnB>
                      <a:noFill/>
                    </a:lnB>
                  </a:tcPr>
                </a:tc>
                <a:tc>
                  <a:txBody>
                    <a:bodyPr/>
                    <a:lstStyle/>
                    <a:p>
                      <a:pPr algn="l" fontAlgn="t"/>
                      <a:r>
                        <a:rPr lang="ru-RU" sz="1200" b="0" i="0" u="none" strike="noStrike">
                          <a:solidFill>
                            <a:schemeClr val="tx1">
                              <a:lumMod val="85000"/>
                              <a:lumOff val="15000"/>
                            </a:schemeClr>
                          </a:solidFill>
                          <a:effectLst/>
                          <a:latin typeface="Arial Narrow" pitchFamily="34" charset="0"/>
                        </a:rPr>
                        <a:t>          4   </a:t>
                      </a:r>
                    </a:p>
                  </a:txBody>
                  <a:tcPr marL="9428" marR="9428" marT="9428" marB="0">
                    <a:lnL>
                      <a:noFill/>
                    </a:lnL>
                    <a:lnR>
                      <a:noFill/>
                    </a:lnR>
                    <a:lnT>
                      <a:noFill/>
                    </a:lnT>
                    <a:lnB>
                      <a:noFill/>
                    </a:lnB>
                  </a:tcPr>
                </a:tc>
                <a:extLst>
                  <a:ext uri="{0D108BD9-81ED-4DB2-BD59-A6C34878D82A}">
                    <a16:rowId xmlns:a16="http://schemas.microsoft.com/office/drawing/2014/main" val="1862184620"/>
                  </a:ext>
                </a:extLst>
              </a:tr>
              <a:tr h="304792">
                <a:tc>
                  <a:txBody>
                    <a:bodyPr/>
                    <a:lstStyle/>
                    <a:p>
                      <a:pPr algn="ctr" fontAlgn="ctr"/>
                      <a:r>
                        <a:rPr lang="ru-RU" sz="1200" b="0" i="0" u="none" strike="noStrike">
                          <a:solidFill>
                            <a:schemeClr val="tx1">
                              <a:lumMod val="85000"/>
                              <a:lumOff val="15000"/>
                            </a:schemeClr>
                          </a:solidFill>
                          <a:effectLst/>
                          <a:latin typeface="Arial Narrow" pitchFamily="34" charset="0"/>
                        </a:rPr>
                        <a:t>9</a:t>
                      </a:r>
                    </a:p>
                  </a:txBody>
                  <a:tcPr marL="9428" marR="9428" marT="9428" marB="0" anchor="ctr">
                    <a:lnL>
                      <a:noFill/>
                    </a:lnL>
                    <a:lnR>
                      <a:noFill/>
                    </a:lnR>
                    <a:lnT>
                      <a:noFill/>
                    </a:lnT>
                    <a:lnB>
                      <a:noFill/>
                    </a:lnB>
                  </a:tcPr>
                </a:tc>
                <a:tc>
                  <a:txBody>
                    <a:bodyPr/>
                    <a:lstStyle/>
                    <a:p>
                      <a:pPr algn="just" fontAlgn="ctr"/>
                      <a:r>
                        <a:rPr lang="ru-RU" sz="1200" b="0" i="0" u="none" strike="noStrike" dirty="0" smtClean="0">
                          <a:solidFill>
                            <a:schemeClr val="tx1">
                              <a:lumMod val="85000"/>
                              <a:lumOff val="15000"/>
                            </a:schemeClr>
                          </a:solidFill>
                          <a:effectLst/>
                          <a:latin typeface="Arial Narrow" pitchFamily="34" charset="0"/>
                        </a:rPr>
                        <a:t>Кыргыз</a:t>
                      </a:r>
                      <a:r>
                        <a:rPr lang="ru-RU" sz="1200" b="0" i="0" u="none" strike="noStrike" baseline="0" dirty="0" smtClean="0">
                          <a:solidFill>
                            <a:schemeClr val="tx1">
                              <a:lumMod val="85000"/>
                              <a:lumOff val="15000"/>
                            </a:schemeClr>
                          </a:solidFill>
                          <a:effectLst/>
                          <a:latin typeface="Arial Narrow" pitchFamily="34" charset="0"/>
                        </a:rPr>
                        <a:t> Республикасынын Улуттук коопсуздук мамлекеттик кызматы</a:t>
                      </a:r>
                      <a:endParaRPr lang="ru-RU" sz="1200" b="0" i="0" u="none" strike="noStrike" dirty="0">
                        <a:solidFill>
                          <a:schemeClr val="tx1">
                            <a:lumMod val="85000"/>
                            <a:lumOff val="15000"/>
                          </a:schemeClr>
                        </a:solidFill>
                        <a:effectLst/>
                        <a:latin typeface="Arial Narrow" pitchFamily="34" charset="0"/>
                      </a:endParaRPr>
                    </a:p>
                  </a:txBody>
                  <a:tcPr marL="9428" marR="9428" marT="9428" marB="0" anchor="ctr">
                    <a:lnL>
                      <a:noFill/>
                    </a:lnL>
                    <a:lnR>
                      <a:noFill/>
                    </a:lnR>
                    <a:lnT>
                      <a:noFill/>
                    </a:lnT>
                    <a:lnB>
                      <a:noFill/>
                    </a:lnB>
                  </a:tcPr>
                </a:tc>
                <a:tc>
                  <a:txBody>
                    <a:bodyPr/>
                    <a:lstStyle/>
                    <a:p>
                      <a:pPr algn="l" fontAlgn="t"/>
                      <a:r>
                        <a:rPr lang="ru-RU" sz="1200" b="0" i="0" u="none" strike="noStrike">
                          <a:solidFill>
                            <a:schemeClr val="tx1">
                              <a:lumMod val="85000"/>
                              <a:lumOff val="15000"/>
                            </a:schemeClr>
                          </a:solidFill>
                          <a:effectLst/>
                          <a:latin typeface="Arial Narrow" pitchFamily="34" charset="0"/>
                        </a:rPr>
                        <a:t>          4   </a:t>
                      </a:r>
                    </a:p>
                  </a:txBody>
                  <a:tcPr marL="9428" marR="9428" marT="9428" marB="0">
                    <a:lnL>
                      <a:noFill/>
                    </a:lnL>
                    <a:lnR>
                      <a:noFill/>
                    </a:lnR>
                    <a:lnT>
                      <a:noFill/>
                    </a:lnT>
                    <a:lnB>
                      <a:noFill/>
                    </a:lnB>
                  </a:tcPr>
                </a:tc>
                <a:extLst>
                  <a:ext uri="{0D108BD9-81ED-4DB2-BD59-A6C34878D82A}">
                    <a16:rowId xmlns:a16="http://schemas.microsoft.com/office/drawing/2014/main" val="3967821827"/>
                  </a:ext>
                </a:extLst>
              </a:tr>
              <a:tr h="388944">
                <a:tc>
                  <a:txBody>
                    <a:bodyPr/>
                    <a:lstStyle/>
                    <a:p>
                      <a:pPr algn="ctr" fontAlgn="ctr"/>
                      <a:r>
                        <a:rPr lang="ru-RU" sz="1200" b="0" i="0" u="none" strike="noStrike">
                          <a:solidFill>
                            <a:schemeClr val="tx1">
                              <a:lumMod val="85000"/>
                              <a:lumOff val="15000"/>
                            </a:schemeClr>
                          </a:solidFill>
                          <a:effectLst/>
                          <a:latin typeface="Arial Narrow" pitchFamily="34" charset="0"/>
                        </a:rPr>
                        <a:t>10</a:t>
                      </a:r>
                    </a:p>
                  </a:txBody>
                  <a:tcPr marL="9428" marR="9428" marT="9428" marB="0" anchor="ctr">
                    <a:lnL>
                      <a:noFill/>
                    </a:lnL>
                    <a:lnR>
                      <a:noFill/>
                    </a:lnR>
                    <a:lnT>
                      <a:noFill/>
                    </a:lnT>
                    <a:lnB>
                      <a:noFill/>
                    </a:lnB>
                  </a:tcPr>
                </a:tc>
                <a:tc>
                  <a:txBody>
                    <a:bodyPr/>
                    <a:lstStyle/>
                    <a:p>
                      <a:pPr algn="just" fontAlgn="ctr"/>
                      <a:r>
                        <a:rPr lang="ru-RU" sz="1200" b="0" i="0" u="none" strike="noStrike" dirty="0" smtClean="0">
                          <a:solidFill>
                            <a:schemeClr val="tx1">
                              <a:lumMod val="85000"/>
                              <a:lumOff val="15000"/>
                            </a:schemeClr>
                          </a:solidFill>
                          <a:effectLst/>
                          <a:latin typeface="Arial Narrow" pitchFamily="34" charset="0"/>
                        </a:rPr>
                        <a:t>Кыргыз Республикасынын Өкмөтүнө караштуу Экономикалык кылмыштуулукка</a:t>
                      </a:r>
                      <a:r>
                        <a:rPr lang="ru-RU" sz="1200" b="0" i="0" u="none" strike="noStrike" baseline="0" dirty="0" smtClean="0">
                          <a:solidFill>
                            <a:schemeClr val="tx1">
                              <a:lumMod val="85000"/>
                              <a:lumOff val="15000"/>
                            </a:schemeClr>
                          </a:solidFill>
                          <a:effectLst/>
                          <a:latin typeface="Arial Narrow" pitchFamily="34" charset="0"/>
                        </a:rPr>
                        <a:t> каршы күрөшүү боюнча мамлекеттик кызматы </a:t>
                      </a:r>
                      <a:endParaRPr lang="ru-RU" sz="1200" b="0" i="0" u="none" strike="noStrike" dirty="0">
                        <a:solidFill>
                          <a:schemeClr val="tx1">
                            <a:lumMod val="85000"/>
                            <a:lumOff val="15000"/>
                          </a:schemeClr>
                        </a:solidFill>
                        <a:effectLst/>
                        <a:latin typeface="Arial Narrow" pitchFamily="34" charset="0"/>
                      </a:endParaRPr>
                    </a:p>
                  </a:txBody>
                  <a:tcPr marL="9428" marR="9428" marT="9428" marB="0" anchor="ctr">
                    <a:lnL>
                      <a:noFill/>
                    </a:lnL>
                    <a:lnR>
                      <a:noFill/>
                    </a:lnR>
                    <a:lnT>
                      <a:noFill/>
                    </a:lnT>
                    <a:lnB>
                      <a:noFill/>
                    </a:lnB>
                  </a:tcPr>
                </a:tc>
                <a:tc>
                  <a:txBody>
                    <a:bodyPr/>
                    <a:lstStyle/>
                    <a:p>
                      <a:pPr algn="l" fontAlgn="t"/>
                      <a:r>
                        <a:rPr lang="ru-RU" sz="1200" b="0" i="0" u="none" strike="noStrike">
                          <a:solidFill>
                            <a:schemeClr val="tx1">
                              <a:lumMod val="85000"/>
                              <a:lumOff val="15000"/>
                            </a:schemeClr>
                          </a:solidFill>
                          <a:effectLst/>
                          <a:latin typeface="Arial Narrow" pitchFamily="34" charset="0"/>
                        </a:rPr>
                        <a:t>          6   </a:t>
                      </a:r>
                    </a:p>
                  </a:txBody>
                  <a:tcPr marL="9428" marR="9428" marT="9428" marB="0">
                    <a:lnL>
                      <a:noFill/>
                    </a:lnL>
                    <a:lnR>
                      <a:noFill/>
                    </a:lnR>
                    <a:lnT>
                      <a:noFill/>
                    </a:lnT>
                    <a:lnB>
                      <a:noFill/>
                    </a:lnB>
                  </a:tcPr>
                </a:tc>
                <a:extLst>
                  <a:ext uri="{0D108BD9-81ED-4DB2-BD59-A6C34878D82A}">
                    <a16:rowId xmlns:a16="http://schemas.microsoft.com/office/drawing/2014/main" val="398105756"/>
                  </a:ext>
                </a:extLst>
              </a:tr>
              <a:tr h="199359">
                <a:tc>
                  <a:txBody>
                    <a:bodyPr/>
                    <a:lstStyle/>
                    <a:p>
                      <a:pPr algn="ctr" fontAlgn="ctr"/>
                      <a:r>
                        <a:rPr lang="ru-RU" sz="1200" b="0" i="0" u="none" strike="noStrike">
                          <a:solidFill>
                            <a:schemeClr val="tx1">
                              <a:lumMod val="85000"/>
                              <a:lumOff val="15000"/>
                            </a:schemeClr>
                          </a:solidFill>
                          <a:effectLst/>
                          <a:latin typeface="Arial Narrow" pitchFamily="34" charset="0"/>
                        </a:rPr>
                        <a:t>11</a:t>
                      </a:r>
                    </a:p>
                  </a:txBody>
                  <a:tcPr marL="9428" marR="9428" marT="9428" marB="0" anchor="ctr">
                    <a:lnL>
                      <a:noFill/>
                    </a:lnL>
                    <a:lnR>
                      <a:noFill/>
                    </a:lnR>
                    <a:lnT>
                      <a:noFill/>
                    </a:lnT>
                    <a:lnB>
                      <a:noFill/>
                    </a:lnB>
                  </a:tcPr>
                </a:tc>
                <a:tc>
                  <a:txBody>
                    <a:bodyPr/>
                    <a:lstStyle/>
                    <a:p>
                      <a:pPr algn="just" fontAlgn="ctr"/>
                      <a:r>
                        <a:rPr lang="ru-RU" sz="1200" b="0" i="0" u="none" strike="noStrike" dirty="0" smtClean="0">
                          <a:solidFill>
                            <a:schemeClr val="tx1">
                              <a:lumMod val="85000"/>
                              <a:lumOff val="15000"/>
                            </a:schemeClr>
                          </a:solidFill>
                          <a:effectLst/>
                          <a:latin typeface="Arial Narrow" pitchFamily="34" charset="0"/>
                        </a:rPr>
                        <a:t>Кыргыз Республикасынын Юстиция</a:t>
                      </a:r>
                      <a:r>
                        <a:rPr lang="ru-RU" sz="1200" b="0" i="0" u="none" strike="noStrike" baseline="0" dirty="0" smtClean="0">
                          <a:solidFill>
                            <a:schemeClr val="tx1">
                              <a:lumMod val="85000"/>
                              <a:lumOff val="15000"/>
                            </a:schemeClr>
                          </a:solidFill>
                          <a:effectLst/>
                          <a:latin typeface="Arial Narrow" pitchFamily="34" charset="0"/>
                        </a:rPr>
                        <a:t> министрлиги</a:t>
                      </a:r>
                      <a:endParaRPr lang="ru-RU" sz="1200" b="0" i="0" u="none" strike="noStrike" dirty="0">
                        <a:solidFill>
                          <a:schemeClr val="tx1">
                            <a:lumMod val="85000"/>
                            <a:lumOff val="15000"/>
                          </a:schemeClr>
                        </a:solidFill>
                        <a:effectLst/>
                        <a:latin typeface="Arial Narrow" pitchFamily="34" charset="0"/>
                      </a:endParaRPr>
                    </a:p>
                  </a:txBody>
                  <a:tcPr marL="9428" marR="9428" marT="9428" marB="0" anchor="ctr">
                    <a:lnL>
                      <a:noFill/>
                    </a:lnL>
                    <a:lnR>
                      <a:noFill/>
                    </a:lnR>
                    <a:lnT>
                      <a:noFill/>
                    </a:lnT>
                    <a:lnB>
                      <a:noFill/>
                    </a:lnB>
                  </a:tcPr>
                </a:tc>
                <a:tc>
                  <a:txBody>
                    <a:bodyPr/>
                    <a:lstStyle/>
                    <a:p>
                      <a:pPr algn="l" fontAlgn="t"/>
                      <a:r>
                        <a:rPr lang="ru-RU" sz="1200" b="0" i="0" u="none" strike="noStrike">
                          <a:solidFill>
                            <a:schemeClr val="tx1">
                              <a:lumMod val="85000"/>
                              <a:lumOff val="15000"/>
                            </a:schemeClr>
                          </a:solidFill>
                          <a:effectLst/>
                          <a:latin typeface="Arial Narrow" pitchFamily="34" charset="0"/>
                        </a:rPr>
                        <a:t>          1   </a:t>
                      </a:r>
                    </a:p>
                  </a:txBody>
                  <a:tcPr marL="9428" marR="9428" marT="9428" marB="0">
                    <a:lnL>
                      <a:noFill/>
                    </a:lnL>
                    <a:lnR>
                      <a:noFill/>
                    </a:lnR>
                    <a:lnT>
                      <a:noFill/>
                    </a:lnT>
                    <a:lnB>
                      <a:noFill/>
                    </a:lnB>
                  </a:tcPr>
                </a:tc>
                <a:extLst>
                  <a:ext uri="{0D108BD9-81ED-4DB2-BD59-A6C34878D82A}">
                    <a16:rowId xmlns:a16="http://schemas.microsoft.com/office/drawing/2014/main" val="3441469143"/>
                  </a:ext>
                </a:extLst>
              </a:tr>
              <a:tr h="199359">
                <a:tc>
                  <a:txBody>
                    <a:bodyPr/>
                    <a:lstStyle/>
                    <a:p>
                      <a:pPr algn="ctr" fontAlgn="ctr"/>
                      <a:r>
                        <a:rPr lang="ru-RU" sz="1200" b="0" i="0" u="none" strike="noStrike">
                          <a:solidFill>
                            <a:schemeClr val="tx1">
                              <a:lumMod val="85000"/>
                              <a:lumOff val="15000"/>
                            </a:schemeClr>
                          </a:solidFill>
                          <a:effectLst/>
                          <a:latin typeface="Arial Narrow" pitchFamily="34" charset="0"/>
                        </a:rPr>
                        <a:t>12</a:t>
                      </a:r>
                    </a:p>
                  </a:txBody>
                  <a:tcPr marL="9428" marR="9428" marT="9428" marB="0" anchor="ctr">
                    <a:lnL>
                      <a:noFill/>
                    </a:lnL>
                    <a:lnR>
                      <a:noFill/>
                    </a:lnR>
                    <a:lnT>
                      <a:noFill/>
                    </a:lnT>
                    <a:lnB>
                      <a:noFill/>
                    </a:lnB>
                  </a:tcPr>
                </a:tc>
                <a:tc>
                  <a:txBody>
                    <a:bodyPr/>
                    <a:lstStyle/>
                    <a:p>
                      <a:pPr algn="just" fontAlgn="ctr"/>
                      <a:r>
                        <a:rPr lang="ru-RU" sz="1200" b="0" i="0" u="none" strike="noStrike" dirty="0" smtClean="0">
                          <a:solidFill>
                            <a:schemeClr val="tx1">
                              <a:lumMod val="85000"/>
                              <a:lumOff val="15000"/>
                            </a:schemeClr>
                          </a:solidFill>
                          <a:effectLst/>
                          <a:latin typeface="Arial Narrow" pitchFamily="34" charset="0"/>
                        </a:rPr>
                        <a:t>Кыргыз Республикасынын ИИМ Академиясы</a:t>
                      </a:r>
                      <a:endParaRPr lang="ru-RU" sz="1200" b="0" i="0" u="none" strike="noStrike" dirty="0">
                        <a:solidFill>
                          <a:schemeClr val="tx1">
                            <a:lumMod val="85000"/>
                            <a:lumOff val="15000"/>
                          </a:schemeClr>
                        </a:solidFill>
                        <a:effectLst/>
                        <a:latin typeface="Arial Narrow" pitchFamily="34" charset="0"/>
                      </a:endParaRPr>
                    </a:p>
                  </a:txBody>
                  <a:tcPr marL="9428" marR="9428" marT="9428" marB="0" anchor="ctr">
                    <a:lnL>
                      <a:noFill/>
                    </a:lnL>
                    <a:lnR>
                      <a:noFill/>
                    </a:lnR>
                    <a:lnT>
                      <a:noFill/>
                    </a:lnT>
                    <a:lnB>
                      <a:noFill/>
                    </a:lnB>
                  </a:tcPr>
                </a:tc>
                <a:tc>
                  <a:txBody>
                    <a:bodyPr/>
                    <a:lstStyle/>
                    <a:p>
                      <a:pPr algn="l" fontAlgn="t"/>
                      <a:r>
                        <a:rPr lang="ru-RU" sz="1200" b="0" i="0" u="none" strike="noStrike">
                          <a:solidFill>
                            <a:schemeClr val="tx1">
                              <a:lumMod val="85000"/>
                              <a:lumOff val="15000"/>
                            </a:schemeClr>
                          </a:solidFill>
                          <a:effectLst/>
                          <a:latin typeface="Arial Narrow" pitchFamily="34" charset="0"/>
                        </a:rPr>
                        <a:t>          2   </a:t>
                      </a:r>
                    </a:p>
                  </a:txBody>
                  <a:tcPr marL="9428" marR="9428" marT="9428" marB="0">
                    <a:lnL>
                      <a:noFill/>
                    </a:lnL>
                    <a:lnR>
                      <a:noFill/>
                    </a:lnR>
                    <a:lnT>
                      <a:noFill/>
                    </a:lnT>
                    <a:lnB>
                      <a:noFill/>
                    </a:lnB>
                  </a:tcPr>
                </a:tc>
                <a:extLst>
                  <a:ext uri="{0D108BD9-81ED-4DB2-BD59-A6C34878D82A}">
                    <a16:rowId xmlns:a16="http://schemas.microsoft.com/office/drawing/2014/main" val="673476087"/>
                  </a:ext>
                </a:extLst>
              </a:tr>
              <a:tr h="199359">
                <a:tc>
                  <a:txBody>
                    <a:bodyPr/>
                    <a:lstStyle/>
                    <a:p>
                      <a:pPr algn="ctr" fontAlgn="ctr"/>
                      <a:r>
                        <a:rPr lang="ru-RU" sz="1200" b="0" i="0" u="none" strike="noStrike">
                          <a:solidFill>
                            <a:schemeClr val="tx1">
                              <a:lumMod val="85000"/>
                              <a:lumOff val="15000"/>
                            </a:schemeClr>
                          </a:solidFill>
                          <a:effectLst/>
                          <a:latin typeface="Arial Narrow" pitchFamily="34" charset="0"/>
                        </a:rPr>
                        <a:t>13</a:t>
                      </a:r>
                    </a:p>
                  </a:txBody>
                  <a:tcPr marL="9428" marR="9428" marT="9428" marB="0" anchor="ctr">
                    <a:lnL>
                      <a:noFill/>
                    </a:lnL>
                    <a:lnR>
                      <a:noFill/>
                    </a:lnR>
                    <a:lnT>
                      <a:noFill/>
                    </a:lnT>
                    <a:lnB>
                      <a:noFill/>
                    </a:lnB>
                  </a:tcPr>
                </a:tc>
                <a:tc>
                  <a:txBody>
                    <a:bodyPr/>
                    <a:lstStyle/>
                    <a:p>
                      <a:pPr algn="just" fontAlgn="ctr"/>
                      <a:r>
                        <a:rPr lang="ru-RU" sz="1200" b="0" i="0" u="none" strike="noStrike" dirty="0" smtClean="0">
                          <a:solidFill>
                            <a:schemeClr val="tx1">
                              <a:lumMod val="85000"/>
                              <a:lumOff val="15000"/>
                            </a:schemeClr>
                          </a:solidFill>
                          <a:effectLst/>
                          <a:latin typeface="Arial Narrow" pitchFamily="34" charset="0"/>
                        </a:rPr>
                        <a:t>«</a:t>
                      </a:r>
                      <a:r>
                        <a:rPr lang="ru-RU" sz="1200" b="0" i="0" u="none" strike="noStrike" dirty="0">
                          <a:solidFill>
                            <a:schemeClr val="tx1">
                              <a:lumMod val="85000"/>
                              <a:lumOff val="15000"/>
                            </a:schemeClr>
                          </a:solidFill>
                          <a:effectLst/>
                          <a:latin typeface="Arial Narrow" pitchFamily="34" charset="0"/>
                        </a:rPr>
                        <a:t>Скай Мобайл</a:t>
                      </a:r>
                      <a:r>
                        <a:rPr lang="ru-RU" sz="1200" b="0" i="0" u="none" strike="noStrike" dirty="0" smtClean="0">
                          <a:solidFill>
                            <a:schemeClr val="tx1">
                              <a:lumMod val="85000"/>
                              <a:lumOff val="15000"/>
                            </a:schemeClr>
                          </a:solidFill>
                          <a:effectLst/>
                          <a:latin typeface="Arial Narrow" pitchFamily="34" charset="0"/>
                        </a:rPr>
                        <a:t>» ЖЧК</a:t>
                      </a:r>
                      <a:endParaRPr lang="ru-RU" sz="1200" b="0" i="0" u="none" strike="noStrike" dirty="0">
                        <a:solidFill>
                          <a:schemeClr val="tx1">
                            <a:lumMod val="85000"/>
                            <a:lumOff val="15000"/>
                          </a:schemeClr>
                        </a:solidFill>
                        <a:effectLst/>
                        <a:latin typeface="Arial Narrow" pitchFamily="34" charset="0"/>
                      </a:endParaRPr>
                    </a:p>
                  </a:txBody>
                  <a:tcPr marL="9428" marR="9428" marT="9428" marB="0" anchor="ctr">
                    <a:lnL>
                      <a:noFill/>
                    </a:lnL>
                    <a:lnR>
                      <a:noFill/>
                    </a:lnR>
                    <a:lnT>
                      <a:noFill/>
                    </a:lnT>
                    <a:lnB>
                      <a:noFill/>
                    </a:lnB>
                  </a:tcPr>
                </a:tc>
                <a:tc>
                  <a:txBody>
                    <a:bodyPr/>
                    <a:lstStyle/>
                    <a:p>
                      <a:pPr algn="l" fontAlgn="t"/>
                      <a:r>
                        <a:rPr lang="ru-RU" sz="1200" b="0" i="0" u="none" strike="noStrike">
                          <a:solidFill>
                            <a:schemeClr val="tx1">
                              <a:lumMod val="85000"/>
                              <a:lumOff val="15000"/>
                            </a:schemeClr>
                          </a:solidFill>
                          <a:effectLst/>
                          <a:latin typeface="Arial Narrow" pitchFamily="34" charset="0"/>
                        </a:rPr>
                        <a:t>          2   </a:t>
                      </a:r>
                    </a:p>
                  </a:txBody>
                  <a:tcPr marL="9428" marR="9428" marT="9428" marB="0">
                    <a:lnL>
                      <a:noFill/>
                    </a:lnL>
                    <a:lnR>
                      <a:noFill/>
                    </a:lnR>
                    <a:lnT>
                      <a:noFill/>
                    </a:lnT>
                    <a:lnB>
                      <a:noFill/>
                    </a:lnB>
                  </a:tcPr>
                </a:tc>
                <a:extLst>
                  <a:ext uri="{0D108BD9-81ED-4DB2-BD59-A6C34878D82A}">
                    <a16:rowId xmlns:a16="http://schemas.microsoft.com/office/drawing/2014/main" val="3775426293"/>
                  </a:ext>
                </a:extLst>
              </a:tr>
              <a:tr h="199359">
                <a:tc>
                  <a:txBody>
                    <a:bodyPr/>
                    <a:lstStyle/>
                    <a:p>
                      <a:pPr algn="ctr" fontAlgn="ctr"/>
                      <a:r>
                        <a:rPr lang="ru-RU" sz="1200" b="0" i="0" u="none" strike="noStrike">
                          <a:solidFill>
                            <a:schemeClr val="tx1">
                              <a:lumMod val="85000"/>
                              <a:lumOff val="15000"/>
                            </a:schemeClr>
                          </a:solidFill>
                          <a:effectLst/>
                          <a:latin typeface="Arial Narrow" pitchFamily="34" charset="0"/>
                        </a:rPr>
                        <a:t>14</a:t>
                      </a:r>
                    </a:p>
                  </a:txBody>
                  <a:tcPr marL="9428" marR="9428" marT="9428" marB="0" anchor="ctr">
                    <a:lnL>
                      <a:noFill/>
                    </a:lnL>
                    <a:lnR>
                      <a:noFill/>
                    </a:lnR>
                    <a:lnT>
                      <a:noFill/>
                    </a:lnT>
                    <a:lnB>
                      <a:noFill/>
                    </a:lnB>
                  </a:tcPr>
                </a:tc>
                <a:tc>
                  <a:txBody>
                    <a:bodyPr/>
                    <a:lstStyle/>
                    <a:p>
                      <a:pPr algn="just" fontAlgn="ctr"/>
                      <a:r>
                        <a:rPr lang="ru-RU" sz="1200" b="0" i="0" u="none" strike="noStrike" dirty="0" smtClean="0">
                          <a:solidFill>
                            <a:schemeClr val="tx1">
                              <a:lumMod val="85000"/>
                              <a:lumOff val="15000"/>
                            </a:schemeClr>
                          </a:solidFill>
                          <a:effectLst/>
                          <a:latin typeface="Arial Narrow" pitchFamily="34" charset="0"/>
                        </a:rPr>
                        <a:t>«</a:t>
                      </a:r>
                      <a:r>
                        <a:rPr lang="ru-RU" sz="1200" b="0" i="0" u="none" strike="noStrike" dirty="0">
                          <a:solidFill>
                            <a:schemeClr val="tx1">
                              <a:lumMod val="85000"/>
                              <a:lumOff val="15000"/>
                            </a:schemeClr>
                          </a:solidFill>
                          <a:effectLst/>
                          <a:latin typeface="Arial Narrow" pitchFamily="34" charset="0"/>
                        </a:rPr>
                        <a:t>Альфа Телеком</a:t>
                      </a:r>
                      <a:r>
                        <a:rPr lang="ru-RU" sz="1200" b="0" i="0" u="none" strike="noStrike" dirty="0" smtClean="0">
                          <a:solidFill>
                            <a:schemeClr val="tx1">
                              <a:lumMod val="85000"/>
                              <a:lumOff val="15000"/>
                            </a:schemeClr>
                          </a:solidFill>
                          <a:effectLst/>
                          <a:latin typeface="Arial Narrow" pitchFamily="34" charset="0"/>
                        </a:rPr>
                        <a:t>» ЖЧК</a:t>
                      </a:r>
                      <a:endParaRPr lang="ru-RU" sz="1200" b="0" i="0" u="none" strike="noStrike" dirty="0">
                        <a:solidFill>
                          <a:schemeClr val="tx1">
                            <a:lumMod val="85000"/>
                            <a:lumOff val="15000"/>
                          </a:schemeClr>
                        </a:solidFill>
                        <a:effectLst/>
                        <a:latin typeface="Arial Narrow" pitchFamily="34" charset="0"/>
                      </a:endParaRPr>
                    </a:p>
                  </a:txBody>
                  <a:tcPr marL="9428" marR="9428" marT="9428" marB="0" anchor="ctr">
                    <a:lnL>
                      <a:noFill/>
                    </a:lnL>
                    <a:lnR>
                      <a:noFill/>
                    </a:lnR>
                    <a:lnT>
                      <a:noFill/>
                    </a:lnT>
                    <a:lnB>
                      <a:noFill/>
                    </a:lnB>
                  </a:tcPr>
                </a:tc>
                <a:tc>
                  <a:txBody>
                    <a:bodyPr/>
                    <a:lstStyle/>
                    <a:p>
                      <a:pPr algn="l" fontAlgn="t"/>
                      <a:r>
                        <a:rPr lang="ru-RU" sz="1200" b="0" i="0" u="none" strike="noStrike">
                          <a:solidFill>
                            <a:schemeClr val="tx1">
                              <a:lumMod val="85000"/>
                              <a:lumOff val="15000"/>
                            </a:schemeClr>
                          </a:solidFill>
                          <a:effectLst/>
                          <a:latin typeface="Arial Narrow" pitchFamily="34" charset="0"/>
                        </a:rPr>
                        <a:t>          1   </a:t>
                      </a:r>
                    </a:p>
                  </a:txBody>
                  <a:tcPr marL="9428" marR="9428" marT="9428" marB="0">
                    <a:lnL>
                      <a:noFill/>
                    </a:lnL>
                    <a:lnR>
                      <a:noFill/>
                    </a:lnR>
                    <a:lnT>
                      <a:noFill/>
                    </a:lnT>
                    <a:lnB>
                      <a:noFill/>
                    </a:lnB>
                  </a:tcPr>
                </a:tc>
                <a:extLst>
                  <a:ext uri="{0D108BD9-81ED-4DB2-BD59-A6C34878D82A}">
                    <a16:rowId xmlns:a16="http://schemas.microsoft.com/office/drawing/2014/main" val="491940602"/>
                  </a:ext>
                </a:extLst>
              </a:tr>
              <a:tr h="199359">
                <a:tc>
                  <a:txBody>
                    <a:bodyPr/>
                    <a:lstStyle/>
                    <a:p>
                      <a:pPr algn="ctr" fontAlgn="ctr"/>
                      <a:r>
                        <a:rPr lang="ru-RU" sz="1200" b="0" i="0" u="none" strike="noStrike">
                          <a:solidFill>
                            <a:schemeClr val="tx1">
                              <a:lumMod val="85000"/>
                              <a:lumOff val="15000"/>
                            </a:schemeClr>
                          </a:solidFill>
                          <a:effectLst/>
                          <a:latin typeface="Arial Narrow" pitchFamily="34" charset="0"/>
                        </a:rPr>
                        <a:t>15</a:t>
                      </a:r>
                    </a:p>
                  </a:txBody>
                  <a:tcPr marL="9428" marR="9428" marT="9428" marB="0" anchor="ctr">
                    <a:lnL>
                      <a:noFill/>
                    </a:lnL>
                    <a:lnR>
                      <a:noFill/>
                    </a:lnR>
                    <a:lnT>
                      <a:noFill/>
                    </a:lnT>
                    <a:lnB>
                      <a:noFill/>
                    </a:lnB>
                  </a:tcPr>
                </a:tc>
                <a:tc>
                  <a:txBody>
                    <a:bodyPr/>
                    <a:lstStyle/>
                    <a:p>
                      <a:pPr algn="just" fontAlgn="ctr"/>
                      <a:r>
                        <a:rPr lang="ru-RU" sz="1200" b="0" i="0" u="none" strike="noStrike" dirty="0" smtClean="0">
                          <a:solidFill>
                            <a:schemeClr val="tx1">
                              <a:lumMod val="85000"/>
                              <a:lumOff val="15000"/>
                            </a:schemeClr>
                          </a:solidFill>
                          <a:effectLst/>
                          <a:latin typeface="Arial Narrow" pitchFamily="34" charset="0"/>
                        </a:rPr>
                        <a:t>«</a:t>
                      </a:r>
                      <a:r>
                        <a:rPr lang="ru-RU" sz="1200" b="0" i="0" u="none" strike="noStrike" dirty="0">
                          <a:solidFill>
                            <a:schemeClr val="tx1">
                              <a:lumMod val="85000"/>
                              <a:lumOff val="15000"/>
                            </a:schemeClr>
                          </a:solidFill>
                          <a:effectLst/>
                          <a:latin typeface="Arial Narrow" pitchFamily="34" charset="0"/>
                        </a:rPr>
                        <a:t>НУР Телеком</a:t>
                      </a:r>
                      <a:r>
                        <a:rPr lang="ru-RU" sz="1200" b="0" i="0" u="none" strike="noStrike" dirty="0" smtClean="0">
                          <a:solidFill>
                            <a:schemeClr val="tx1">
                              <a:lumMod val="85000"/>
                              <a:lumOff val="15000"/>
                            </a:schemeClr>
                          </a:solidFill>
                          <a:effectLst/>
                          <a:latin typeface="Arial Narrow" pitchFamily="34" charset="0"/>
                        </a:rPr>
                        <a:t>» ЖЧК</a:t>
                      </a:r>
                      <a:endParaRPr lang="ru-RU" sz="1200" b="0" i="0" u="none" strike="noStrike" dirty="0">
                        <a:solidFill>
                          <a:schemeClr val="tx1">
                            <a:lumMod val="85000"/>
                            <a:lumOff val="15000"/>
                          </a:schemeClr>
                        </a:solidFill>
                        <a:effectLst/>
                        <a:latin typeface="Arial Narrow" pitchFamily="34" charset="0"/>
                      </a:endParaRPr>
                    </a:p>
                  </a:txBody>
                  <a:tcPr marL="9428" marR="9428" marT="9428" marB="0" anchor="ctr">
                    <a:lnL>
                      <a:noFill/>
                    </a:lnL>
                    <a:lnR>
                      <a:noFill/>
                    </a:lnR>
                    <a:lnT>
                      <a:noFill/>
                    </a:lnT>
                    <a:lnB>
                      <a:noFill/>
                    </a:lnB>
                  </a:tcPr>
                </a:tc>
                <a:tc>
                  <a:txBody>
                    <a:bodyPr/>
                    <a:lstStyle/>
                    <a:p>
                      <a:pPr algn="l" fontAlgn="t"/>
                      <a:r>
                        <a:rPr lang="ru-RU" sz="1200" b="0" i="0" u="none" strike="noStrike" dirty="0">
                          <a:solidFill>
                            <a:schemeClr val="tx1">
                              <a:lumMod val="85000"/>
                              <a:lumOff val="15000"/>
                            </a:schemeClr>
                          </a:solidFill>
                          <a:effectLst/>
                          <a:latin typeface="Arial Narrow" pitchFamily="34" charset="0"/>
                        </a:rPr>
                        <a:t>          2   </a:t>
                      </a:r>
                    </a:p>
                  </a:txBody>
                  <a:tcPr marL="9428" marR="9428" marT="9428" marB="0">
                    <a:lnL>
                      <a:noFill/>
                    </a:lnL>
                    <a:lnR>
                      <a:noFill/>
                    </a:lnR>
                    <a:lnT>
                      <a:noFill/>
                    </a:lnT>
                    <a:lnB>
                      <a:noFill/>
                    </a:lnB>
                  </a:tcPr>
                </a:tc>
                <a:extLst>
                  <a:ext uri="{0D108BD9-81ED-4DB2-BD59-A6C34878D82A}">
                    <a16:rowId xmlns:a16="http://schemas.microsoft.com/office/drawing/2014/main" val="3617224023"/>
                  </a:ext>
                </a:extLst>
              </a:tr>
            </a:tbl>
          </a:graphicData>
        </a:graphic>
      </p:graphicFrame>
      <p:sp>
        <p:nvSpPr>
          <p:cNvPr id="6" name="Прямоугольник 5"/>
          <p:cNvSpPr/>
          <p:nvPr/>
        </p:nvSpPr>
        <p:spPr>
          <a:xfrm>
            <a:off x="324377" y="0"/>
            <a:ext cx="45719" cy="4983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5188" y="115337"/>
            <a:ext cx="383438" cy="307777"/>
          </a:xfrm>
          <a:prstGeom prst="rect">
            <a:avLst/>
          </a:prstGeom>
          <a:noFill/>
        </p:spPr>
        <p:txBody>
          <a:bodyPr wrap="none" rtlCol="0">
            <a:spAutoFit/>
          </a:bodyPr>
          <a:lstStyle/>
          <a:p>
            <a:r>
              <a:rPr lang="ru-RU" sz="1400" dirty="0" smtClean="0">
                <a:solidFill>
                  <a:schemeClr val="accent1">
                    <a:lumMod val="75000"/>
                  </a:schemeClr>
                </a:solidFill>
                <a:latin typeface="Arial" pitchFamily="34" charset="0"/>
                <a:cs typeface="Arial" pitchFamily="34" charset="0"/>
              </a:rPr>
              <a:t>31</a:t>
            </a:r>
            <a:endParaRPr lang="ru-RU" sz="1400" dirty="0">
              <a:solidFill>
                <a:schemeClr val="accent1">
                  <a:lumMod val="75000"/>
                </a:schemeClr>
              </a:solidFill>
              <a:latin typeface="Arial" pitchFamily="34" charset="0"/>
              <a:cs typeface="Arial" pitchFamily="34" charset="0"/>
            </a:endParaRPr>
          </a:p>
        </p:txBody>
      </p:sp>
      <p:sp>
        <p:nvSpPr>
          <p:cNvPr id="8" name="TextBox 7"/>
          <p:cNvSpPr txBox="1"/>
          <p:nvPr/>
        </p:nvSpPr>
        <p:spPr>
          <a:xfrm>
            <a:off x="434344" y="85582"/>
            <a:ext cx="2564007" cy="453970"/>
          </a:xfrm>
          <a:prstGeom prst="rect">
            <a:avLst/>
          </a:prstGeom>
          <a:noFill/>
        </p:spPr>
        <p:txBody>
          <a:bodyPr wrap="square" rtlCol="0">
            <a:spAutoFit/>
          </a:bodyPr>
          <a:lstStyle/>
          <a:p>
            <a:pPr>
              <a:spcAft>
                <a:spcPts val="300"/>
              </a:spcAft>
            </a:pPr>
            <a:r>
              <a:rPr lang="ru-RU" sz="700" b="1" dirty="0" smtClean="0">
                <a:solidFill>
                  <a:schemeClr val="accent1">
                    <a:lumMod val="75000"/>
                  </a:schemeClr>
                </a:solidFill>
                <a:latin typeface="Arial" pitchFamily="34" charset="0"/>
                <a:cs typeface="Arial" pitchFamily="34" charset="0"/>
              </a:rPr>
              <a:t>ИШ ЖӨНҮНДӨ ЖЫЛДЫК ОТЧЕТ – 2017</a:t>
            </a:r>
          </a:p>
          <a:p>
            <a:r>
              <a:rPr lang="ru-RU" sz="700" dirty="0">
                <a:solidFill>
                  <a:schemeClr val="accent1">
                    <a:lumMod val="75000"/>
                  </a:schemeClr>
                </a:solidFill>
                <a:latin typeface="Arial" pitchFamily="34" charset="0"/>
                <a:cs typeface="Arial" pitchFamily="34" charset="0"/>
              </a:rPr>
              <a:t>Кыргыз Республикасынын Өкмөтүнө караштуу </a:t>
            </a:r>
          </a:p>
          <a:p>
            <a:r>
              <a:rPr lang="ky-KG" sz="700" dirty="0">
                <a:solidFill>
                  <a:schemeClr val="accent1">
                    <a:lumMod val="75000"/>
                  </a:schemeClr>
                </a:solidFill>
                <a:latin typeface="Arial" pitchFamily="34" charset="0"/>
                <a:cs typeface="Arial" pitchFamily="34" charset="0"/>
              </a:rPr>
              <a:t>Финансылык </a:t>
            </a:r>
            <a:r>
              <a:rPr lang="ky-KG" sz="700" dirty="0" smtClean="0">
                <a:solidFill>
                  <a:schemeClr val="accent1">
                    <a:lumMod val="75000"/>
                  </a:schemeClr>
                </a:solidFill>
                <a:latin typeface="Arial" pitchFamily="34" charset="0"/>
                <a:cs typeface="Arial" pitchFamily="34" charset="0"/>
              </a:rPr>
              <a:t>чалгындоо </a:t>
            </a:r>
            <a:r>
              <a:rPr lang="ky-KG" sz="700" dirty="0">
                <a:solidFill>
                  <a:schemeClr val="accent1">
                    <a:lumMod val="75000"/>
                  </a:schemeClr>
                </a:solidFill>
                <a:latin typeface="Arial" pitchFamily="34" charset="0"/>
                <a:cs typeface="Arial" pitchFamily="34" charset="0"/>
              </a:rPr>
              <a:t>мамлекеттик </a:t>
            </a:r>
            <a:r>
              <a:rPr lang="ky-KG" sz="700" dirty="0" smtClean="0">
                <a:solidFill>
                  <a:schemeClr val="accent1">
                    <a:lumMod val="75000"/>
                  </a:schemeClr>
                </a:solidFill>
                <a:latin typeface="Arial" pitchFamily="34" charset="0"/>
                <a:cs typeface="Arial" pitchFamily="34" charset="0"/>
              </a:rPr>
              <a:t>кызматы</a:t>
            </a:r>
            <a:endParaRPr lang="ru-RU" sz="700" dirty="0">
              <a:solidFill>
                <a:schemeClr val="accent1">
                  <a:lumMod val="75000"/>
                </a:schemeClr>
              </a:solidFill>
              <a:latin typeface="Arial" pitchFamily="34" charset="0"/>
              <a:cs typeface="Arial" pitchFamily="34" charset="0"/>
            </a:endParaRPr>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5119" y="107504"/>
            <a:ext cx="360938" cy="360040"/>
          </a:xfrm>
          <a:prstGeom prst="rect">
            <a:avLst/>
          </a:prstGeom>
        </p:spPr>
      </p:pic>
      <p:sp>
        <p:nvSpPr>
          <p:cNvPr id="11" name="TextBox 10"/>
          <p:cNvSpPr txBox="1"/>
          <p:nvPr/>
        </p:nvSpPr>
        <p:spPr>
          <a:xfrm>
            <a:off x="242473" y="1982425"/>
            <a:ext cx="6473584" cy="307777"/>
          </a:xfrm>
          <a:prstGeom prst="rect">
            <a:avLst/>
          </a:prstGeom>
          <a:noFill/>
        </p:spPr>
        <p:txBody>
          <a:bodyPr wrap="square" rtlCol="0">
            <a:spAutoFit/>
          </a:bodyPr>
          <a:lstStyle/>
          <a:p>
            <a:pPr algn="just"/>
            <a:r>
              <a:rPr lang="ru-RU" sz="1400" b="1" dirty="0" smtClean="0">
                <a:solidFill>
                  <a:schemeClr val="tx1">
                    <a:lumMod val="65000"/>
                    <a:lumOff val="35000"/>
                  </a:schemeClr>
                </a:solidFill>
                <a:latin typeface="Arial Narrow" pitchFamily="34" charset="0"/>
                <a:cs typeface="Arial" pitchFamily="34" charset="0"/>
              </a:rPr>
              <a:t>ВКБга</a:t>
            </a:r>
            <a:r>
              <a:rPr lang="ru-RU" sz="1400" b="1" dirty="0">
                <a:solidFill>
                  <a:schemeClr val="tx1">
                    <a:lumMod val="65000"/>
                    <a:lumOff val="35000"/>
                  </a:schemeClr>
                </a:solidFill>
                <a:latin typeface="Arial Narrow" pitchFamily="34" charset="0"/>
                <a:cs typeface="Arial" pitchFamily="34" charset="0"/>
              </a:rPr>
              <a:t> (видео конференц </a:t>
            </a:r>
            <a:r>
              <a:rPr lang="ru-RU" sz="1400" b="1" dirty="0" smtClean="0">
                <a:solidFill>
                  <a:schemeClr val="tx1">
                    <a:lumMod val="65000"/>
                    <a:lumOff val="35000"/>
                  </a:schemeClr>
                </a:solidFill>
                <a:latin typeface="Arial Narrow" pitchFamily="34" charset="0"/>
                <a:cs typeface="Arial" pitchFamily="34" charset="0"/>
              </a:rPr>
              <a:t>байланыш) бардыгы </a:t>
            </a:r>
            <a:r>
              <a:rPr lang="ru-RU" sz="1400" b="1" dirty="0">
                <a:solidFill>
                  <a:schemeClr val="tx1">
                    <a:lumMod val="65000"/>
                    <a:lumOff val="35000"/>
                  </a:schemeClr>
                </a:solidFill>
                <a:latin typeface="Arial Narrow" pitchFamily="34" charset="0"/>
                <a:cs typeface="Arial" pitchFamily="34" charset="0"/>
              </a:rPr>
              <a:t>болуп катышты:</a:t>
            </a:r>
          </a:p>
        </p:txBody>
      </p:sp>
      <p:graphicFrame>
        <p:nvGraphicFramePr>
          <p:cNvPr id="3" name="Таблица 2"/>
          <p:cNvGraphicFramePr>
            <a:graphicFrameLocks noGrp="1"/>
          </p:cNvGraphicFramePr>
          <p:nvPr>
            <p:extLst>
              <p:ext uri="{D42A27DB-BD31-4B8C-83A1-F6EECF244321}">
                <p14:modId xmlns:p14="http://schemas.microsoft.com/office/powerpoint/2010/main" val="1327454530"/>
              </p:ext>
            </p:extLst>
          </p:nvPr>
        </p:nvGraphicFramePr>
        <p:xfrm>
          <a:off x="324377" y="755576"/>
          <a:ext cx="6391680" cy="1129665"/>
        </p:xfrm>
        <a:graphic>
          <a:graphicData uri="http://schemas.openxmlformats.org/drawingml/2006/table">
            <a:tbl>
              <a:tblPr/>
              <a:tblGrid>
                <a:gridCol w="1483237">
                  <a:extLst>
                    <a:ext uri="{9D8B030D-6E8A-4147-A177-3AD203B41FA5}">
                      <a16:colId xmlns:a16="http://schemas.microsoft.com/office/drawing/2014/main" val="20000"/>
                    </a:ext>
                  </a:extLst>
                </a:gridCol>
                <a:gridCol w="795137">
                  <a:extLst>
                    <a:ext uri="{9D8B030D-6E8A-4147-A177-3AD203B41FA5}">
                      <a16:colId xmlns:a16="http://schemas.microsoft.com/office/drawing/2014/main" val="20001"/>
                    </a:ext>
                  </a:extLst>
                </a:gridCol>
                <a:gridCol w="2630069">
                  <a:extLst>
                    <a:ext uri="{9D8B030D-6E8A-4147-A177-3AD203B41FA5}">
                      <a16:colId xmlns:a16="http://schemas.microsoft.com/office/drawing/2014/main" val="20002"/>
                    </a:ext>
                  </a:extLst>
                </a:gridCol>
                <a:gridCol w="1483237">
                  <a:extLst>
                    <a:ext uri="{9D8B030D-6E8A-4147-A177-3AD203B41FA5}">
                      <a16:colId xmlns:a16="http://schemas.microsoft.com/office/drawing/2014/main" val="20003"/>
                    </a:ext>
                  </a:extLst>
                </a:gridCol>
              </a:tblGrid>
              <a:tr h="216024">
                <a:tc rowSpan="2">
                  <a:txBody>
                    <a:bodyPr/>
                    <a:lstStyle/>
                    <a:p>
                      <a:pPr algn="ctr" rtl="0" fontAlgn="t"/>
                      <a:r>
                        <a:rPr lang="ru-RU" sz="1050" b="1" i="0" u="none" strike="noStrike" dirty="0" smtClean="0">
                          <a:solidFill>
                            <a:schemeClr val="tx1">
                              <a:lumMod val="85000"/>
                              <a:lumOff val="15000"/>
                            </a:schemeClr>
                          </a:solidFill>
                          <a:effectLst/>
                          <a:latin typeface="Arial Narrow"/>
                        </a:rPr>
                        <a:t>22-декабрда </a:t>
                      </a:r>
                      <a:endParaRPr lang="ru-RU" sz="1050" b="1" i="0" u="none" strike="noStrike" dirty="0">
                        <a:solidFill>
                          <a:schemeClr val="tx1">
                            <a:lumMod val="85000"/>
                            <a:lumOff val="15000"/>
                          </a:schemeClr>
                        </a:solidFill>
                        <a:effectLst/>
                        <a:latin typeface="Arial Narrow"/>
                      </a:endParaRP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ru-RU" sz="1050" b="1" i="0" u="none" strike="noStrike" dirty="0" smtClean="0">
                          <a:solidFill>
                            <a:schemeClr val="tx1">
                              <a:lumMod val="85000"/>
                              <a:lumOff val="15000"/>
                            </a:schemeClr>
                          </a:solidFill>
                          <a:effectLst/>
                          <a:latin typeface="Arial Narrow"/>
                        </a:rPr>
                        <a:t>Тегерек </a:t>
                      </a:r>
                      <a:r>
                        <a:rPr lang="ru-RU" sz="1050" b="1" i="0" u="none" strike="noStrike" dirty="0">
                          <a:solidFill>
                            <a:schemeClr val="tx1">
                              <a:lumMod val="85000"/>
                              <a:lumOff val="15000"/>
                            </a:schemeClr>
                          </a:solidFill>
                          <a:effectLst/>
                          <a:latin typeface="Arial Narrow"/>
                        </a:rPr>
                        <a:t>стол </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just" rtl="0" fontAlgn="t"/>
                      <a:r>
                        <a:rPr lang="ru-RU" sz="1050" b="0" i="1" u="none" strike="noStrike" dirty="0" smtClean="0">
                          <a:solidFill>
                            <a:schemeClr val="tx1">
                              <a:lumMod val="85000"/>
                              <a:lumOff val="15000"/>
                            </a:schemeClr>
                          </a:solidFill>
                          <a:effectLst/>
                          <a:latin typeface="Arial Narrow"/>
                        </a:rPr>
                        <a:t>«Почта байланышы операторлорунун ишине АА/ТКК чөйрөсүндөгү көзөмөлдү жүргүзүү. Почта байланышы операторлорунун ички контроль эрежелери. Почта аркылуу акча которууларды жүргүзүүдө шектүү финансылык операцияларды аныктоонун ченөлчөмдөрү жана белгилери» </a:t>
                      </a:r>
                      <a:endParaRPr lang="ru-RU" sz="1050" b="0" i="1" u="none" strike="noStrike" dirty="0">
                        <a:solidFill>
                          <a:schemeClr val="tx1">
                            <a:lumMod val="85000"/>
                            <a:lumOff val="15000"/>
                          </a:schemeClr>
                        </a:solidFill>
                        <a:effectLst/>
                        <a:latin typeface="Arial Narrow"/>
                      </a:endParaRP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buClr>
                          <a:srgbClr val="000000"/>
                        </a:buClr>
                        <a:buSzPts val="800"/>
                        <a:buFont typeface="Wingdings"/>
                        <a:buChar char="§"/>
                      </a:pPr>
                      <a:r>
                        <a:rPr lang="ru-RU" sz="800" b="0" i="0" u="none" strike="noStrike" dirty="0" smtClean="0">
                          <a:solidFill>
                            <a:schemeClr val="tx1">
                              <a:lumMod val="85000"/>
                              <a:lumOff val="15000"/>
                            </a:schemeClr>
                          </a:solidFill>
                          <a:effectLst/>
                          <a:latin typeface="Arial Narrow"/>
                        </a:rPr>
                        <a:t>ФЧМКнын 4 кызматчысы, </a:t>
                      </a:r>
                      <a:endParaRPr lang="ru-RU" sz="800" b="0" i="0" u="none" strike="noStrike" dirty="0">
                        <a:solidFill>
                          <a:schemeClr val="tx1">
                            <a:lumMod val="85000"/>
                            <a:lumOff val="15000"/>
                          </a:schemeClr>
                        </a:solidFill>
                        <a:effectLst/>
                        <a:latin typeface="Wingdings"/>
                      </a:endParaRPr>
                    </a:p>
                  </a:txBody>
                  <a:tcPr marL="85725" marR="9525" marT="9525" marB="0">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19050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l" rtl="0" fontAlgn="t">
                        <a:buClr>
                          <a:srgbClr val="000000"/>
                        </a:buClr>
                        <a:buSzPts val="800"/>
                        <a:buFont typeface="Wingdings"/>
                        <a:buChar char="§"/>
                      </a:pPr>
                      <a:r>
                        <a:rPr lang="ru-RU" sz="800" b="0" i="0" u="none" strike="noStrike" dirty="0" smtClean="0">
                          <a:solidFill>
                            <a:schemeClr val="tx1">
                              <a:lumMod val="85000"/>
                              <a:lumOff val="15000"/>
                            </a:schemeClr>
                          </a:solidFill>
                          <a:effectLst/>
                          <a:latin typeface="Arial Narrow"/>
                        </a:rPr>
                        <a:t>МТБМКнын 2 кызматчысы</a:t>
                      </a:r>
                      <a:endParaRPr lang="ru-RU" sz="800" b="0" i="0" u="none" strike="noStrike" dirty="0">
                        <a:solidFill>
                          <a:schemeClr val="tx1">
                            <a:lumMod val="85000"/>
                            <a:lumOff val="15000"/>
                          </a:schemeClr>
                        </a:solidFill>
                        <a:effectLst/>
                        <a:latin typeface="Wingdings"/>
                      </a:endParaRPr>
                    </a:p>
                  </a:txBody>
                  <a:tcPr marL="85725" marR="9525" marT="9525" marB="0">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439474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4419515"/>
            <a:ext cx="6858000" cy="226472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267783" y="1147268"/>
            <a:ext cx="4037487" cy="3270126"/>
          </a:xfrm>
          <a:prstGeom prst="rect">
            <a:avLst/>
          </a:prstGeom>
        </p:spPr>
        <p:txBody>
          <a:bodyPr wrap="square">
            <a:spAutoFit/>
          </a:bodyPr>
          <a:lstStyle/>
          <a:p>
            <a:pPr algn="just"/>
            <a:r>
              <a:rPr lang="ru-RU" sz="1200" b="1" dirty="0">
                <a:solidFill>
                  <a:schemeClr val="tx2">
                    <a:lumMod val="75000"/>
                  </a:schemeClr>
                </a:solidFill>
                <a:latin typeface="Arial Narrow" pitchFamily="34" charset="0"/>
                <a:cs typeface="Arial" panose="020B0604020202020204" pitchFamily="34" charset="0"/>
              </a:rPr>
              <a:t>2017-жылдын 29-январынан 3-февралына чейинки мезгилде Доха шаарында (Катар) </a:t>
            </a:r>
            <a:r>
              <a:rPr lang="ru-RU" sz="1200" dirty="0" smtClean="0">
                <a:latin typeface="Arial Narrow" pitchFamily="34" charset="0"/>
                <a:cs typeface="Arial" panose="020B0604020202020204" pitchFamily="34" charset="0"/>
              </a:rPr>
              <a:t>кылмыштуу кирешелерди легализациялоого (адалдоого), террористтик жана экстремисттик ишти каржылоого каршы аракеттенүү чөйрөсүндөгү эң маанилүү маселелерди карап чыгуу жана талкуулоо боюнча </a:t>
            </a:r>
            <a:r>
              <a:rPr lang="ru-RU" sz="1200" b="1" dirty="0" smtClean="0">
                <a:solidFill>
                  <a:schemeClr val="tx2">
                    <a:lumMod val="75000"/>
                  </a:schemeClr>
                </a:solidFill>
                <a:latin typeface="Arial Narrow" pitchFamily="34" charset="0"/>
                <a:cs typeface="Arial" panose="020B0604020202020204" pitchFamily="34" charset="0"/>
              </a:rPr>
              <a:t> </a:t>
            </a:r>
            <a:r>
              <a:rPr lang="ru-RU" sz="1200" dirty="0" smtClean="0">
                <a:latin typeface="Arial Narrow" pitchFamily="34" charset="0"/>
                <a:cs typeface="Arial" panose="020B0604020202020204" pitchFamily="34" charset="0"/>
              </a:rPr>
              <a:t>«Эгмонт</a:t>
            </a:r>
            <a:r>
              <a:rPr lang="ru-RU" sz="1200" dirty="0">
                <a:latin typeface="Arial Narrow" pitchFamily="34" charset="0"/>
                <a:cs typeface="Arial" panose="020B0604020202020204" pitchFamily="34" charset="0"/>
              </a:rPr>
              <a:t>» (Эгмонт тобу) жумушчу топторунун жыйындары жана </a:t>
            </a:r>
            <a:r>
              <a:rPr lang="ru-RU" sz="1200" dirty="0" smtClean="0">
                <a:latin typeface="Arial Narrow" pitchFamily="34" charset="0"/>
                <a:cs typeface="Arial" panose="020B0604020202020204" pitchFamily="34" charset="0"/>
              </a:rPr>
              <a:t>Финансылык </a:t>
            </a:r>
            <a:r>
              <a:rPr lang="ru-RU" sz="1200" dirty="0">
                <a:latin typeface="Arial Narrow" pitchFamily="34" charset="0"/>
                <a:cs typeface="Arial" panose="020B0604020202020204" pitchFamily="34" charset="0"/>
              </a:rPr>
              <a:t>чалгындоо бөлүмдөрү тобунун Пленардык жыйыны </a:t>
            </a:r>
            <a:r>
              <a:rPr lang="ru-RU" sz="1200" dirty="0" smtClean="0">
                <a:latin typeface="Arial Narrow" pitchFamily="34" charset="0"/>
                <a:cs typeface="Arial" panose="020B0604020202020204" pitchFamily="34" charset="0"/>
              </a:rPr>
              <a:t>болду, ошондой эле кылмыштуу </a:t>
            </a:r>
            <a:r>
              <a:rPr lang="ru-RU" sz="1200" dirty="0">
                <a:latin typeface="Arial Narrow" pitchFamily="34" charset="0"/>
                <a:cs typeface="Arial" panose="020B0604020202020204" pitchFamily="34" charset="0"/>
              </a:rPr>
              <a:t>кирешелерди легализациялоонун (адалдоонун) жана терроризмди каржылоонун жаңы типологиялары </a:t>
            </a:r>
            <a:r>
              <a:rPr lang="ru-RU" sz="1200" dirty="0" smtClean="0">
                <a:latin typeface="Arial Narrow" pitchFamily="34" charset="0"/>
                <a:cs typeface="Arial" panose="020B0604020202020204" pitchFamily="34" charset="0"/>
              </a:rPr>
              <a:t>талданды. </a:t>
            </a:r>
          </a:p>
          <a:p>
            <a:pPr algn="just">
              <a:spcBef>
                <a:spcPts val="300"/>
              </a:spcBef>
            </a:pPr>
            <a:r>
              <a:rPr lang="ru-RU" sz="1200" dirty="0" smtClean="0">
                <a:latin typeface="Arial Narrow" pitchFamily="34" charset="0"/>
                <a:cs typeface="Arial" panose="020B0604020202020204" pitchFamily="34" charset="0"/>
              </a:rPr>
              <a:t>Натыйжасында Кылмыштуу </a:t>
            </a:r>
            <a:r>
              <a:rPr lang="ru-RU" sz="1200" dirty="0">
                <a:latin typeface="Arial Narrow" pitchFamily="34" charset="0"/>
                <a:cs typeface="Arial" panose="020B0604020202020204" pitchFamily="34" charset="0"/>
              </a:rPr>
              <a:t>кирешелерди легализациялоого (адалдоого) жана терроризмди каржылоого каршы аракеттенүү чөйрөсүндө кызматташуу </a:t>
            </a:r>
            <a:r>
              <a:rPr lang="ru-RU" sz="1200" dirty="0" smtClean="0">
                <a:latin typeface="Arial Narrow" pitchFamily="34" charset="0"/>
                <a:cs typeface="Arial" panose="020B0604020202020204" pitchFamily="34" charset="0"/>
              </a:rPr>
              <a:t>тууралуу </a:t>
            </a:r>
            <a:r>
              <a:rPr lang="ru-RU" sz="1200" dirty="0">
                <a:latin typeface="Arial Narrow" pitchFamily="34" charset="0"/>
                <a:cs typeface="Arial" panose="020B0604020202020204" pitchFamily="34" charset="0"/>
              </a:rPr>
              <a:t>Кыргыз Республикасынын Өкмөтүнө караштуу Финансылык чалгындоо мамлекеттик кызматы менен Панама Республикасынын Президентине караштуу Министрликтин Финансылык талдоо бөлүмү </a:t>
            </a:r>
            <a:r>
              <a:rPr lang="ru-RU" sz="1200" dirty="0" smtClean="0">
                <a:latin typeface="Arial Narrow" pitchFamily="34" charset="0"/>
                <a:cs typeface="Arial" panose="020B0604020202020204" pitchFamily="34" charset="0"/>
              </a:rPr>
              <a:t>ортосунда өз ара түшүнүшүү жөнүндө меморандумга кол коюлду</a:t>
            </a:r>
            <a:r>
              <a:rPr lang="ru-RU" sz="1200" dirty="0" smtClean="0">
                <a:latin typeface="Arial Narrow" pitchFamily="34" charset="0"/>
                <a:ea typeface="Times New Roman" panose="02020603050405020304" pitchFamily="18" charset="0"/>
                <a:cs typeface="Arial" panose="020B0604020202020204" pitchFamily="34" charset="0"/>
              </a:rPr>
              <a:t>.</a:t>
            </a:r>
            <a:endParaRPr lang="ru-RU" sz="1100" dirty="0" smtClean="0">
              <a:latin typeface="Arial Narrow" pitchFamily="34" charset="0"/>
              <a:ea typeface="Times New Roman" panose="02020603050405020304" pitchFamily="18" charset="0"/>
              <a:cs typeface="Arial" panose="020B0604020202020204" pitchFamily="34" charset="0"/>
            </a:endParaRPr>
          </a:p>
        </p:txBody>
      </p:sp>
      <p:sp>
        <p:nvSpPr>
          <p:cNvPr id="6" name="TextBox 5"/>
          <p:cNvSpPr txBox="1"/>
          <p:nvPr/>
        </p:nvSpPr>
        <p:spPr>
          <a:xfrm>
            <a:off x="267783" y="741414"/>
            <a:ext cx="5272628" cy="307777"/>
          </a:xfrm>
          <a:prstGeom prst="rect">
            <a:avLst/>
          </a:prstGeom>
          <a:noFill/>
        </p:spPr>
        <p:txBody>
          <a:bodyPr wrap="square" rtlCol="0">
            <a:spAutoFit/>
          </a:bodyPr>
          <a:lstStyle/>
          <a:p>
            <a:pPr algn="just"/>
            <a:r>
              <a:rPr lang="ru-RU" sz="1400" b="1" dirty="0" smtClean="0">
                <a:solidFill>
                  <a:schemeClr val="tx1">
                    <a:lumMod val="65000"/>
                    <a:lumOff val="35000"/>
                  </a:schemeClr>
                </a:solidFill>
                <a:latin typeface="Arial" pitchFamily="34" charset="0"/>
                <a:cs typeface="Arial" pitchFamily="34" charset="0"/>
              </a:rPr>
              <a:t>«Эгмонт» тобуна мүчөлүк</a:t>
            </a:r>
            <a:endParaRPr lang="ru-RU" sz="1400" b="1" dirty="0">
              <a:solidFill>
                <a:schemeClr val="tx1">
                  <a:lumMod val="65000"/>
                  <a:lumOff val="35000"/>
                </a:schemeClr>
              </a:solidFill>
              <a:latin typeface="Arial" pitchFamily="34" charset="0"/>
              <a:cs typeface="Arial" pitchFamily="34" charset="0"/>
            </a:endParaRPr>
          </a:p>
        </p:txBody>
      </p:sp>
      <p:sp>
        <p:nvSpPr>
          <p:cNvPr id="8" name="Прямоугольник 7"/>
          <p:cNvSpPr/>
          <p:nvPr/>
        </p:nvSpPr>
        <p:spPr>
          <a:xfrm>
            <a:off x="324377" y="0"/>
            <a:ext cx="45719" cy="4983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5188" y="115337"/>
            <a:ext cx="383438" cy="307777"/>
          </a:xfrm>
          <a:prstGeom prst="rect">
            <a:avLst/>
          </a:prstGeom>
          <a:noFill/>
        </p:spPr>
        <p:txBody>
          <a:bodyPr wrap="none" rtlCol="0">
            <a:spAutoFit/>
          </a:bodyPr>
          <a:lstStyle/>
          <a:p>
            <a:r>
              <a:rPr lang="ru-RU" sz="1400" dirty="0" smtClean="0">
                <a:solidFill>
                  <a:schemeClr val="accent1">
                    <a:lumMod val="75000"/>
                  </a:schemeClr>
                </a:solidFill>
                <a:latin typeface="Arial" pitchFamily="34" charset="0"/>
                <a:cs typeface="Arial" pitchFamily="34" charset="0"/>
              </a:rPr>
              <a:t>32</a:t>
            </a:r>
            <a:endParaRPr lang="ru-RU" sz="1400" dirty="0">
              <a:solidFill>
                <a:schemeClr val="accent1">
                  <a:lumMod val="75000"/>
                </a:schemeClr>
              </a:solidFill>
              <a:latin typeface="Arial" pitchFamily="34" charset="0"/>
              <a:cs typeface="Arial" pitchFamily="34" charset="0"/>
            </a:endParaRPr>
          </a:p>
        </p:txBody>
      </p:sp>
      <p:sp>
        <p:nvSpPr>
          <p:cNvPr id="10" name="TextBox 9"/>
          <p:cNvSpPr txBox="1"/>
          <p:nvPr/>
        </p:nvSpPr>
        <p:spPr>
          <a:xfrm>
            <a:off x="434344" y="85582"/>
            <a:ext cx="2564007" cy="453970"/>
          </a:xfrm>
          <a:prstGeom prst="rect">
            <a:avLst/>
          </a:prstGeom>
          <a:noFill/>
        </p:spPr>
        <p:txBody>
          <a:bodyPr wrap="square" rtlCol="0">
            <a:spAutoFit/>
          </a:bodyPr>
          <a:lstStyle/>
          <a:p>
            <a:pPr>
              <a:spcAft>
                <a:spcPts val="300"/>
              </a:spcAft>
            </a:pPr>
            <a:r>
              <a:rPr lang="ru-RU" sz="700" b="1" dirty="0" smtClean="0">
                <a:solidFill>
                  <a:schemeClr val="accent1">
                    <a:lumMod val="75000"/>
                  </a:schemeClr>
                </a:solidFill>
                <a:latin typeface="Arial" pitchFamily="34" charset="0"/>
                <a:cs typeface="Arial" pitchFamily="34" charset="0"/>
              </a:rPr>
              <a:t>ИШ ЖӨНҮНДӨ ЖЫЛДЫК ОТЧЕТ – 2017</a:t>
            </a:r>
          </a:p>
          <a:p>
            <a:r>
              <a:rPr lang="ru-RU" sz="700" dirty="0">
                <a:solidFill>
                  <a:schemeClr val="accent1">
                    <a:lumMod val="75000"/>
                  </a:schemeClr>
                </a:solidFill>
                <a:latin typeface="Arial" pitchFamily="34" charset="0"/>
                <a:cs typeface="Arial" pitchFamily="34" charset="0"/>
              </a:rPr>
              <a:t>Кыргыз Республикасынын Өкмөтүнө караштуу </a:t>
            </a:r>
          </a:p>
          <a:p>
            <a:r>
              <a:rPr lang="ky-KG" sz="700" dirty="0">
                <a:solidFill>
                  <a:schemeClr val="accent1">
                    <a:lumMod val="75000"/>
                  </a:schemeClr>
                </a:solidFill>
                <a:latin typeface="Arial" pitchFamily="34" charset="0"/>
                <a:cs typeface="Arial" pitchFamily="34" charset="0"/>
              </a:rPr>
              <a:t>Финансылык </a:t>
            </a:r>
            <a:r>
              <a:rPr lang="ky-KG" sz="700" dirty="0" smtClean="0">
                <a:solidFill>
                  <a:schemeClr val="accent1">
                    <a:lumMod val="75000"/>
                  </a:schemeClr>
                </a:solidFill>
                <a:latin typeface="Arial" pitchFamily="34" charset="0"/>
                <a:cs typeface="Arial" pitchFamily="34" charset="0"/>
              </a:rPr>
              <a:t>чалгындоо </a:t>
            </a:r>
            <a:r>
              <a:rPr lang="ky-KG" sz="700" dirty="0">
                <a:solidFill>
                  <a:schemeClr val="accent1">
                    <a:lumMod val="75000"/>
                  </a:schemeClr>
                </a:solidFill>
                <a:latin typeface="Arial" pitchFamily="34" charset="0"/>
                <a:cs typeface="Arial" pitchFamily="34" charset="0"/>
              </a:rPr>
              <a:t>мамлекеттик </a:t>
            </a:r>
            <a:r>
              <a:rPr lang="ky-KG" sz="700" dirty="0" smtClean="0">
                <a:solidFill>
                  <a:schemeClr val="accent1">
                    <a:lumMod val="75000"/>
                  </a:schemeClr>
                </a:solidFill>
                <a:latin typeface="Arial" pitchFamily="34" charset="0"/>
                <a:cs typeface="Arial" pitchFamily="34" charset="0"/>
              </a:rPr>
              <a:t>кызматы</a:t>
            </a:r>
            <a:endParaRPr lang="ru-RU" sz="700" dirty="0">
              <a:solidFill>
                <a:schemeClr val="accent1">
                  <a:lumMod val="75000"/>
                </a:schemeClr>
              </a:solidFill>
              <a:latin typeface="Arial" pitchFamily="34" charset="0"/>
              <a:cs typeface="Arial" pitchFamily="34" charset="0"/>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5104" y="1218493"/>
            <a:ext cx="2175612" cy="1357601"/>
          </a:xfrm>
          <a:prstGeom prst="rect">
            <a:avLst/>
          </a:prstGeom>
        </p:spPr>
      </p:pic>
      <p:sp>
        <p:nvSpPr>
          <p:cNvPr id="15" name="Прямоугольник 14"/>
          <p:cNvSpPr/>
          <p:nvPr/>
        </p:nvSpPr>
        <p:spPr>
          <a:xfrm>
            <a:off x="4365103" y="2621785"/>
            <a:ext cx="2166241" cy="16864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a:latin typeface="Arial Narrow" pitchFamily="34" charset="0"/>
              <a:cs typeface="Arial" panose="020B0604020202020204" pitchFamily="34" charset="0"/>
            </a:endParaRPr>
          </a:p>
        </p:txBody>
      </p:sp>
      <p:sp>
        <p:nvSpPr>
          <p:cNvPr id="16" name="Прямоугольник 15"/>
          <p:cNvSpPr/>
          <p:nvPr/>
        </p:nvSpPr>
        <p:spPr>
          <a:xfrm>
            <a:off x="4365104" y="2630814"/>
            <a:ext cx="2304256" cy="1508105"/>
          </a:xfrm>
          <a:prstGeom prst="rect">
            <a:avLst/>
          </a:prstGeom>
        </p:spPr>
        <p:txBody>
          <a:bodyPr wrap="square">
            <a:spAutoFit/>
          </a:bodyPr>
          <a:lstStyle/>
          <a:p>
            <a:pPr>
              <a:spcBef>
                <a:spcPts val="300"/>
              </a:spcBef>
              <a:spcAft>
                <a:spcPts val="300"/>
              </a:spcAft>
            </a:pPr>
            <a:r>
              <a:rPr lang="ru-RU" sz="1100" dirty="0" smtClean="0">
                <a:latin typeface="Arial Narrow" pitchFamily="34" charset="0"/>
                <a:cs typeface="Arial" panose="020B0604020202020204" pitchFamily="34" charset="0"/>
              </a:rPr>
              <a:t>Дүйнөнүн 155 өлкөсүнүн финансылык чалгындоо бөлүмдөрүнүн формалдык эмес бирикмеси.</a:t>
            </a:r>
          </a:p>
          <a:p>
            <a:pPr>
              <a:spcBef>
                <a:spcPts val="300"/>
              </a:spcBef>
              <a:spcAft>
                <a:spcPts val="300"/>
              </a:spcAft>
            </a:pPr>
            <a:r>
              <a:rPr lang="ru-RU" sz="1100" dirty="0" smtClean="0">
                <a:latin typeface="Arial Narrow" pitchFamily="34" charset="0"/>
                <a:cs typeface="Arial" panose="020B0604020202020204" pitchFamily="34" charset="0"/>
              </a:rPr>
              <a:t>Штаб квартирасы – Торонто, Канада.</a:t>
            </a:r>
          </a:p>
          <a:p>
            <a:pPr>
              <a:spcBef>
                <a:spcPts val="300"/>
              </a:spcBef>
              <a:spcAft>
                <a:spcPts val="300"/>
              </a:spcAft>
            </a:pPr>
            <a:r>
              <a:rPr lang="ru-RU" sz="1100" dirty="0" smtClean="0">
                <a:latin typeface="Arial Narrow" pitchFamily="34" charset="0"/>
                <a:cs typeface="Arial" panose="020B0604020202020204" pitchFamily="34" charset="0"/>
              </a:rPr>
              <a:t>Негизделген датасы – 1995-ж, 9-июнь.</a:t>
            </a:r>
          </a:p>
          <a:p>
            <a:pPr>
              <a:spcBef>
                <a:spcPts val="300"/>
              </a:spcBef>
              <a:spcAft>
                <a:spcPts val="300"/>
              </a:spcAft>
            </a:pPr>
            <a:r>
              <a:rPr lang="ru-RU" sz="1100" dirty="0" smtClean="0">
                <a:latin typeface="Arial Narrow" pitchFamily="34" charset="0"/>
                <a:cs typeface="Arial" panose="020B0604020202020204" pitchFamily="34" charset="0"/>
              </a:rPr>
              <a:t>Кыргыз Республикасынын кирүүсү – май, 2009-жыл.</a:t>
            </a:r>
            <a:endParaRPr lang="ru-RU" sz="1100" dirty="0">
              <a:latin typeface="Arial Narrow" pitchFamily="34" charset="0"/>
              <a:cs typeface="Arial" panose="020B0604020202020204" pitchFamily="34" charset="0"/>
            </a:endParaRPr>
          </a:p>
        </p:txBody>
      </p:sp>
      <p:pic>
        <p:nvPicPr>
          <p:cNvPr id="17" name="Рисунок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5119" y="107504"/>
            <a:ext cx="360938" cy="360040"/>
          </a:xfrm>
          <a:prstGeom prst="rect">
            <a:avLst/>
          </a:prstGeom>
        </p:spPr>
      </p:pic>
      <p:sp>
        <p:nvSpPr>
          <p:cNvPr id="11" name="Прямоугольник 10"/>
          <p:cNvSpPr/>
          <p:nvPr/>
        </p:nvSpPr>
        <p:spPr>
          <a:xfrm>
            <a:off x="0" y="6759502"/>
            <a:ext cx="6858000" cy="23762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267783" y="6728674"/>
            <a:ext cx="6401576" cy="2754600"/>
          </a:xfrm>
          <a:prstGeom prst="rect">
            <a:avLst/>
          </a:prstGeom>
        </p:spPr>
        <p:txBody>
          <a:bodyPr wrap="square">
            <a:spAutoFit/>
          </a:bodyPr>
          <a:lstStyle/>
          <a:p>
            <a:pPr algn="just"/>
            <a:r>
              <a:rPr lang="ru-RU" sz="1200" b="1" dirty="0">
                <a:solidFill>
                  <a:schemeClr val="tx2">
                    <a:lumMod val="75000"/>
                  </a:schemeClr>
                </a:solidFill>
                <a:latin typeface="Arial Narrow" pitchFamily="34" charset="0"/>
                <a:cs typeface="Arial" panose="020B0604020202020204" pitchFamily="34" charset="0"/>
              </a:rPr>
              <a:t>2017-жылдын </a:t>
            </a:r>
            <a:r>
              <a:rPr lang="ru-RU" sz="1200" b="1" dirty="0" smtClean="0">
                <a:solidFill>
                  <a:schemeClr val="tx2">
                    <a:lumMod val="75000"/>
                  </a:schemeClr>
                </a:solidFill>
                <a:latin typeface="Arial Narrow" pitchFamily="34" charset="0"/>
                <a:cs typeface="Arial" panose="020B0604020202020204" pitchFamily="34" charset="0"/>
              </a:rPr>
              <a:t>2-июлунан 7-июлуна </a:t>
            </a:r>
            <a:r>
              <a:rPr lang="ru-RU" sz="1200" b="1" dirty="0">
                <a:solidFill>
                  <a:schemeClr val="tx2">
                    <a:lumMod val="75000"/>
                  </a:schemeClr>
                </a:solidFill>
                <a:latin typeface="Arial Narrow" pitchFamily="34" charset="0"/>
                <a:cs typeface="Arial" panose="020B0604020202020204" pitchFamily="34" charset="0"/>
              </a:rPr>
              <a:t>чейинки мезгилде </a:t>
            </a:r>
            <a:r>
              <a:rPr lang="ru-RU" sz="1200" b="1" dirty="0" smtClean="0">
                <a:solidFill>
                  <a:schemeClr val="tx2">
                    <a:lumMod val="75000"/>
                  </a:schemeClr>
                </a:solidFill>
                <a:latin typeface="Arial Narrow" pitchFamily="34" charset="0"/>
                <a:cs typeface="Arial" panose="020B0604020202020204" pitchFamily="34" charset="0"/>
              </a:rPr>
              <a:t>Макаонун Атайын административдик районунда (КЭР) </a:t>
            </a:r>
            <a:r>
              <a:rPr lang="ru-RU" sz="1200" dirty="0">
                <a:latin typeface="Arial Narrow" pitchFamily="34" charset="0"/>
                <a:cs typeface="Arial" panose="020B0604020202020204" pitchFamily="34" charset="0"/>
              </a:rPr>
              <a:t>кылмыштуу кирешелерди легализациялоого (адалдоого), террористтик жана экстремисттик ишти каржылоого каршы аракеттенүү чөйрөсүндөгү эң маанилүү маселелерди карап чыгуу жана талкуулоо боюнча  «Эгмонт» (Эгмонт тобу) жумушчу топторунун жыйындары жана Финансылык чалгындоо бөлүмдөрү тобунун </a:t>
            </a:r>
            <a:r>
              <a:rPr lang="ru-RU" sz="1200" dirty="0" smtClean="0">
                <a:latin typeface="Arial Narrow" pitchFamily="34" charset="0"/>
                <a:cs typeface="Arial" panose="020B0604020202020204" pitchFamily="34" charset="0"/>
              </a:rPr>
              <a:t>24-Пленардык </a:t>
            </a:r>
            <a:r>
              <a:rPr lang="ru-RU" sz="1200" dirty="0">
                <a:latin typeface="Arial Narrow" pitchFamily="34" charset="0"/>
                <a:cs typeface="Arial" panose="020B0604020202020204" pitchFamily="34" charset="0"/>
              </a:rPr>
              <a:t>жыйыны болду, </a:t>
            </a:r>
            <a:r>
              <a:rPr lang="ru-RU" sz="1200" dirty="0" smtClean="0">
                <a:latin typeface="Arial Narrow" pitchFamily="34" charset="0"/>
                <a:cs typeface="Arial" panose="020B0604020202020204" pitchFamily="34" charset="0"/>
              </a:rPr>
              <a:t>кылмыштуу </a:t>
            </a:r>
            <a:r>
              <a:rPr lang="ru-RU" sz="1200" dirty="0">
                <a:latin typeface="Arial Narrow" pitchFamily="34" charset="0"/>
                <a:cs typeface="Arial" panose="020B0604020202020204" pitchFamily="34" charset="0"/>
              </a:rPr>
              <a:t>кирешелерди легализациялоонун (адалдоонун) жана терроризмди каржылоонун жаңы типологиялары талданды. </a:t>
            </a:r>
          </a:p>
          <a:p>
            <a:pPr algn="just"/>
            <a:endParaRPr lang="ru-RU" sz="1200" dirty="0" smtClean="0">
              <a:latin typeface="Arial Narrow" pitchFamily="34" charset="0"/>
              <a:cs typeface="Arial" panose="020B0604020202020204" pitchFamily="34" charset="0"/>
            </a:endParaRPr>
          </a:p>
          <a:p>
            <a:pPr algn="just">
              <a:spcBef>
                <a:spcPts val="300"/>
              </a:spcBef>
            </a:pPr>
            <a:r>
              <a:rPr lang="ru-RU" sz="1200" dirty="0">
                <a:latin typeface="Arial Narrow" pitchFamily="34" charset="0"/>
                <a:cs typeface="Arial" panose="020B0604020202020204" pitchFamily="34" charset="0"/>
              </a:rPr>
              <a:t>Ушул иш-</a:t>
            </a:r>
            <a:r>
              <a:rPr lang="ru-RU" sz="1200" dirty="0" err="1">
                <a:latin typeface="Arial Narrow" pitchFamily="34" charset="0"/>
                <a:cs typeface="Arial" panose="020B0604020202020204" pitchFamily="34" charset="0"/>
              </a:rPr>
              <a:t>чаранын</a:t>
            </a:r>
            <a:r>
              <a:rPr lang="ru-RU" sz="1200" dirty="0">
                <a:latin typeface="Arial Narrow" pitchFamily="34" charset="0"/>
                <a:cs typeface="Arial" panose="020B0604020202020204" pitchFamily="34" charset="0"/>
              </a:rPr>
              <a:t> натыйжасында Кылмыштуу кирешелерди легализациялоо (адалдоо), предикаттык кылмыштар жана терроризмди каржылоо менен байланышкан маалыматтарды алмашуу боюнча кызматташуу тууралуу Кыргыз Республикасынын Өкмөтүнө караштуу Финансылык чалгындоо мамлекеттик кызматы менен Монако </a:t>
            </a:r>
            <a:r>
              <a:rPr lang="ru-RU" sz="1200" dirty="0" smtClean="0">
                <a:latin typeface="Arial Narrow" pitchFamily="34" charset="0"/>
                <a:cs typeface="Arial" panose="020B0604020202020204" pitchFamily="34" charset="0"/>
              </a:rPr>
              <a:t>Княздыгынын Маалымат </a:t>
            </a:r>
            <a:r>
              <a:rPr lang="ru-RU" sz="1200" dirty="0">
                <a:latin typeface="Arial Narrow" pitchFamily="34" charset="0"/>
                <a:cs typeface="Arial" panose="020B0604020202020204" pitchFamily="34" charset="0"/>
              </a:rPr>
              <a:t>жана финансылык агымдарды контролдоо кызматынын ортосундагы өз </a:t>
            </a:r>
            <a:r>
              <a:rPr lang="ru-RU" sz="1200" dirty="0" smtClean="0">
                <a:latin typeface="Arial Narrow" pitchFamily="34" charset="0"/>
                <a:cs typeface="Arial" panose="020B0604020202020204" pitchFamily="34" charset="0"/>
              </a:rPr>
              <a:t>ара түшүнүшүү жөнүндө меморандумга </a:t>
            </a:r>
            <a:r>
              <a:rPr lang="ru-RU" sz="1200" dirty="0">
                <a:latin typeface="Arial Narrow" pitchFamily="34" charset="0"/>
                <a:cs typeface="Arial" panose="020B0604020202020204" pitchFamily="34" charset="0"/>
              </a:rPr>
              <a:t>кол коюлду. Аталган иш-</a:t>
            </a:r>
            <a:r>
              <a:rPr lang="ru-RU" sz="1200" dirty="0" err="1">
                <a:latin typeface="Arial Narrow" pitchFamily="34" charset="0"/>
                <a:cs typeface="Arial" panose="020B0604020202020204" pitchFamily="34" charset="0"/>
              </a:rPr>
              <a:t>чарага</a:t>
            </a:r>
            <a:r>
              <a:rPr lang="ru-RU" sz="1200" dirty="0">
                <a:latin typeface="Arial Narrow" pitchFamily="34" charset="0"/>
                <a:cs typeface="Arial" panose="020B0604020202020204" pitchFamily="34" charset="0"/>
              </a:rPr>
              <a:t> ФЧМКнын </a:t>
            </a:r>
            <a:r>
              <a:rPr lang="ru-RU" sz="1200" dirty="0" smtClean="0">
                <a:latin typeface="Arial Narrow" pitchFamily="34" charset="0"/>
                <a:cs typeface="Arial" panose="020B0604020202020204" pitchFamily="34" charset="0"/>
              </a:rPr>
              <a:t>2 </a:t>
            </a:r>
            <a:r>
              <a:rPr lang="ru-RU" sz="1200" dirty="0">
                <a:latin typeface="Arial Narrow" pitchFamily="34" charset="0"/>
                <a:cs typeface="Arial" panose="020B0604020202020204" pitchFamily="34" charset="0"/>
              </a:rPr>
              <a:t>кызматчысы катышты.</a:t>
            </a:r>
          </a:p>
          <a:p>
            <a:pPr algn="just">
              <a:spcBef>
                <a:spcPts val="300"/>
              </a:spcBef>
            </a:pPr>
            <a:endParaRPr lang="ru-RU" sz="1200" dirty="0">
              <a:latin typeface="Arial Narrow" pitchFamily="34" charset="0"/>
              <a:cs typeface="Arial" panose="020B0604020202020204" pitchFamily="34" charset="0"/>
            </a:endParaRPr>
          </a:p>
        </p:txBody>
      </p:sp>
      <p:sp>
        <p:nvSpPr>
          <p:cNvPr id="13" name="Прямоугольник 12"/>
          <p:cNvSpPr/>
          <p:nvPr/>
        </p:nvSpPr>
        <p:spPr>
          <a:xfrm>
            <a:off x="267782" y="4452894"/>
            <a:ext cx="6401577" cy="2462213"/>
          </a:xfrm>
          <a:prstGeom prst="rect">
            <a:avLst/>
          </a:prstGeom>
        </p:spPr>
        <p:txBody>
          <a:bodyPr wrap="square">
            <a:spAutoFit/>
          </a:bodyPr>
          <a:lstStyle/>
          <a:p>
            <a:pPr algn="just"/>
            <a:r>
              <a:rPr lang="ru-RU" sz="1200" b="1" dirty="0">
                <a:solidFill>
                  <a:schemeClr val="tx2">
                    <a:lumMod val="75000"/>
                  </a:schemeClr>
                </a:solidFill>
                <a:latin typeface="Arial Narrow" pitchFamily="34" charset="0"/>
                <a:cs typeface="Arial" panose="020B0604020202020204" pitchFamily="34" charset="0"/>
              </a:rPr>
              <a:t>2017-жылдын 29-январынан 3-февралына чейинки мезгилде Доха шаарында (Катар) </a:t>
            </a:r>
            <a:r>
              <a:rPr lang="ru-RU" sz="1200" dirty="0">
                <a:latin typeface="Arial Narrow" pitchFamily="34" charset="0"/>
                <a:cs typeface="Arial" panose="020B0604020202020204" pitchFamily="34" charset="0"/>
              </a:rPr>
              <a:t>кылмыштуу кирешелерди легализациялоого (адалдоого), террористтик жана экстремисттик ишти каржылоого каршы аракеттенүү чөйрөсүндөгү эң маанилүү маселелерди карап чыгуу жана талкуулоо боюнча  «Эгмонт» (Эгмонт тобу) жумушчу топторунун жыйындары жана </a:t>
            </a:r>
            <a:r>
              <a:rPr lang="ru-RU" sz="1200" dirty="0" smtClean="0">
                <a:latin typeface="Arial Narrow" pitchFamily="34" charset="0"/>
                <a:cs typeface="Arial" panose="020B0604020202020204" pitchFamily="34" charset="0"/>
              </a:rPr>
              <a:t>Финансылык </a:t>
            </a:r>
            <a:r>
              <a:rPr lang="ru-RU" sz="1200" dirty="0">
                <a:latin typeface="Arial Narrow" pitchFamily="34" charset="0"/>
                <a:cs typeface="Arial" panose="020B0604020202020204" pitchFamily="34" charset="0"/>
              </a:rPr>
              <a:t>чалгындоо бөлүмдөрү тобунун Пленардык жыйыны болду, ошондой эле кылмыштуу кирешелерди легализациялоонун (адалдоонун) жана терроризмди каржылоонун жаңы типологиялары талданды. </a:t>
            </a:r>
          </a:p>
          <a:p>
            <a:pPr algn="just">
              <a:spcBef>
                <a:spcPts val="600"/>
              </a:spcBef>
            </a:pPr>
            <a:r>
              <a:rPr lang="ru-RU" sz="1200" dirty="0" smtClean="0">
                <a:latin typeface="Arial Narrow" pitchFamily="34" charset="0"/>
                <a:cs typeface="Arial" panose="020B0604020202020204" pitchFamily="34" charset="0"/>
              </a:rPr>
              <a:t>Ушул иш-</a:t>
            </a:r>
            <a:r>
              <a:rPr lang="ru-RU" sz="1200" dirty="0" err="1" smtClean="0">
                <a:latin typeface="Arial Narrow" pitchFamily="34" charset="0"/>
                <a:cs typeface="Arial" panose="020B0604020202020204" pitchFamily="34" charset="0"/>
              </a:rPr>
              <a:t>чаранын</a:t>
            </a:r>
            <a:r>
              <a:rPr lang="ru-RU" sz="1200" dirty="0" smtClean="0">
                <a:latin typeface="Arial Narrow" pitchFamily="34" charset="0"/>
                <a:cs typeface="Arial" panose="020B0604020202020204" pitchFamily="34" charset="0"/>
              </a:rPr>
              <a:t> натыйжасында </a:t>
            </a:r>
            <a:r>
              <a:rPr lang="ru-RU" sz="1200" dirty="0">
                <a:latin typeface="Arial Narrow" pitchFamily="34" charset="0"/>
                <a:cs typeface="Arial" panose="020B0604020202020204" pitchFamily="34" charset="0"/>
              </a:rPr>
              <a:t>Кылмыштуу кирешелерди легализациялоого (адалдоого) жана терроризмди каржылоого каршы аракеттенүү чөйрөсүндө кызматташуу </a:t>
            </a:r>
            <a:r>
              <a:rPr lang="ru-RU" sz="1200" dirty="0" smtClean="0">
                <a:latin typeface="Arial Narrow" pitchFamily="34" charset="0"/>
                <a:cs typeface="Arial" panose="020B0604020202020204" pitchFamily="34" charset="0"/>
              </a:rPr>
              <a:t>тууралуу </a:t>
            </a:r>
            <a:r>
              <a:rPr lang="ru-RU" sz="1200" dirty="0">
                <a:latin typeface="Arial Narrow" pitchFamily="34" charset="0"/>
                <a:cs typeface="Arial" panose="020B0604020202020204" pitchFamily="34" charset="0"/>
              </a:rPr>
              <a:t>Кыргыз Республикасынын Өкмөтүнө караштуу Финансылык чалгындоо мамлекеттик кызматы менен Панама Республикасынын Президентине караштуу Министрликтин Финансылык талдоо бөлүмү ортосунда өз ара түшүнүшүү </a:t>
            </a:r>
            <a:r>
              <a:rPr lang="ru-RU" sz="1200" dirty="0" smtClean="0">
                <a:latin typeface="Arial Narrow" pitchFamily="34" charset="0"/>
                <a:cs typeface="Arial" panose="020B0604020202020204" pitchFamily="34" charset="0"/>
              </a:rPr>
              <a:t>жөнүндө </a:t>
            </a:r>
            <a:r>
              <a:rPr lang="ru-RU" sz="1200" dirty="0">
                <a:latin typeface="Arial Narrow" pitchFamily="34" charset="0"/>
                <a:cs typeface="Arial" panose="020B0604020202020204" pitchFamily="34" charset="0"/>
              </a:rPr>
              <a:t>меморандумга кол коюлду</a:t>
            </a:r>
            <a:r>
              <a:rPr lang="ru-RU" sz="1200" dirty="0" smtClean="0">
                <a:latin typeface="Arial Narrow" pitchFamily="34" charset="0"/>
                <a:cs typeface="Arial" panose="020B0604020202020204" pitchFamily="34" charset="0"/>
              </a:rPr>
              <a:t>. Аталган иш-</a:t>
            </a:r>
            <a:r>
              <a:rPr lang="ru-RU" sz="1200" dirty="0" err="1" smtClean="0">
                <a:latin typeface="Arial Narrow" pitchFamily="34" charset="0"/>
                <a:cs typeface="Arial" panose="020B0604020202020204" pitchFamily="34" charset="0"/>
              </a:rPr>
              <a:t>чарага</a:t>
            </a:r>
            <a:r>
              <a:rPr lang="ru-RU" sz="1200" dirty="0" smtClean="0">
                <a:latin typeface="Arial Narrow" pitchFamily="34" charset="0"/>
                <a:cs typeface="Arial" panose="020B0604020202020204" pitchFamily="34" charset="0"/>
              </a:rPr>
              <a:t> ФЧМКнын 3 кызматчысы катышты.</a:t>
            </a:r>
            <a:endParaRPr lang="ru-RU" sz="1200" dirty="0">
              <a:latin typeface="Arial Narrow" pitchFamily="34" charset="0"/>
              <a:cs typeface="Arial" panose="020B0604020202020204" pitchFamily="34" charset="0"/>
            </a:endParaRPr>
          </a:p>
          <a:p>
            <a:pPr algn="just">
              <a:spcBef>
                <a:spcPts val="600"/>
              </a:spcBef>
            </a:pPr>
            <a:endParaRPr lang="ru-RU" sz="1100" dirty="0" smtClean="0">
              <a:latin typeface="Arial Narrow"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958354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13970" y="5227884"/>
            <a:ext cx="6858000" cy="232645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4" y="860934"/>
            <a:ext cx="860964" cy="1283097"/>
          </a:xfrm>
          <a:prstGeom prst="rect">
            <a:avLst/>
          </a:prstGeom>
        </p:spPr>
      </p:pic>
      <p:sp>
        <p:nvSpPr>
          <p:cNvPr id="12" name="Прямоугольник 11"/>
          <p:cNvSpPr/>
          <p:nvPr/>
        </p:nvSpPr>
        <p:spPr>
          <a:xfrm>
            <a:off x="332201" y="2147945"/>
            <a:ext cx="1161397" cy="178296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Narrow" pitchFamily="34" charset="0"/>
            </a:endParaRPr>
          </a:p>
        </p:txBody>
      </p:sp>
      <p:sp>
        <p:nvSpPr>
          <p:cNvPr id="5" name="Прямоугольник 4"/>
          <p:cNvSpPr/>
          <p:nvPr/>
        </p:nvSpPr>
        <p:spPr>
          <a:xfrm>
            <a:off x="1524446" y="1440028"/>
            <a:ext cx="5031746" cy="2569934"/>
          </a:xfrm>
          <a:prstGeom prst="rect">
            <a:avLst/>
          </a:prstGeom>
        </p:spPr>
        <p:txBody>
          <a:bodyPr wrap="square">
            <a:spAutoFit/>
          </a:bodyPr>
          <a:lstStyle/>
          <a:p>
            <a:pPr algn="just">
              <a:spcAft>
                <a:spcPts val="0"/>
              </a:spcAft>
            </a:pPr>
            <a:r>
              <a:rPr lang="ru-RU" sz="1200" b="1" dirty="0">
                <a:solidFill>
                  <a:schemeClr val="tx2">
                    <a:lumMod val="75000"/>
                  </a:schemeClr>
                </a:solidFill>
                <a:latin typeface="Arial Narrow" pitchFamily="34" charset="0"/>
                <a:ea typeface="Times New Roman" panose="02020603050405020304" pitchFamily="18" charset="0"/>
                <a:cs typeface="Arial" panose="020B0604020202020204" pitchFamily="34" charset="0"/>
              </a:rPr>
              <a:t>2017-жылдын 19-февралынан 24-февралына </a:t>
            </a:r>
            <a:r>
              <a:rPr lang="ru-RU" sz="1200" b="1" dirty="0" smtClean="0">
                <a:solidFill>
                  <a:schemeClr val="tx2">
                    <a:lumMod val="75000"/>
                  </a:schemeClr>
                </a:solidFill>
                <a:latin typeface="Arial Narrow" pitchFamily="34" charset="0"/>
                <a:ea typeface="Times New Roman" panose="02020603050405020304" pitchFamily="18" charset="0"/>
                <a:cs typeface="Arial" panose="020B0604020202020204" pitchFamily="34" charset="0"/>
              </a:rPr>
              <a:t>чейинки мезгилде </a:t>
            </a:r>
            <a:r>
              <a:rPr lang="ru-RU" sz="1200" b="1" dirty="0">
                <a:solidFill>
                  <a:schemeClr val="tx2">
                    <a:lumMod val="75000"/>
                  </a:schemeClr>
                </a:solidFill>
                <a:latin typeface="Arial Narrow" pitchFamily="34" charset="0"/>
                <a:ea typeface="Times New Roman" panose="02020603050405020304" pitchFamily="18" charset="0"/>
                <a:cs typeface="Arial" panose="020B0604020202020204" pitchFamily="34" charset="0"/>
              </a:rPr>
              <a:t>Париж </a:t>
            </a:r>
            <a:r>
              <a:rPr lang="ru-RU" sz="1200" b="1" dirty="0" smtClean="0">
                <a:solidFill>
                  <a:schemeClr val="tx2">
                    <a:lumMod val="75000"/>
                  </a:schemeClr>
                </a:solidFill>
                <a:latin typeface="Arial Narrow" pitchFamily="34" charset="0"/>
                <a:ea typeface="Times New Roman" panose="02020603050405020304" pitchFamily="18" charset="0"/>
                <a:cs typeface="Arial" panose="020B0604020202020204" pitchFamily="34" charset="0"/>
              </a:rPr>
              <a:t>шаарында </a:t>
            </a:r>
            <a:r>
              <a:rPr lang="ru-RU" sz="1200" b="1" dirty="0">
                <a:solidFill>
                  <a:schemeClr val="tx2">
                    <a:lumMod val="75000"/>
                  </a:schemeClr>
                </a:solidFill>
                <a:latin typeface="Arial Narrow" pitchFamily="34" charset="0"/>
                <a:ea typeface="Times New Roman" panose="02020603050405020304" pitchFamily="18" charset="0"/>
                <a:cs typeface="Arial" panose="020B0604020202020204" pitchFamily="34" charset="0"/>
              </a:rPr>
              <a:t>(Франция)</a:t>
            </a:r>
            <a:r>
              <a:rPr lang="ru-RU" sz="1200" dirty="0">
                <a:latin typeface="Arial Narrow" pitchFamily="34" charset="0"/>
                <a:ea typeface="Times New Roman" panose="02020603050405020304" pitchFamily="18" charset="0"/>
                <a:cs typeface="Arial" panose="020B0604020202020204" pitchFamily="34" charset="0"/>
              </a:rPr>
              <a:t> </a:t>
            </a:r>
            <a:r>
              <a:rPr lang="ru-RU" sz="1200" dirty="0" smtClean="0">
                <a:latin typeface="Arial Narrow" pitchFamily="34" charset="0"/>
                <a:ea typeface="Times New Roman" panose="02020603050405020304" pitchFamily="18" charset="0"/>
                <a:cs typeface="Arial" panose="020B0604020202020204" pitchFamily="34" charset="0"/>
              </a:rPr>
              <a:t>терроризмди каржылоого каршы күрөшүү боюнча эң маанилүү маселелерди карап чыгуу максатында ФАТФтын </a:t>
            </a:r>
            <a:r>
              <a:rPr lang="ru-RU" sz="1200" dirty="0">
                <a:latin typeface="Arial Narrow" pitchFamily="34" charset="0"/>
                <a:ea typeface="Times New Roman" panose="02020603050405020304" pitchFamily="18" charset="0"/>
                <a:cs typeface="Arial" panose="020B0604020202020204" pitchFamily="34" charset="0"/>
              </a:rPr>
              <a:t>жумушчу топторунун жыйындары жана Пленардык жыйыны болуп </a:t>
            </a:r>
            <a:r>
              <a:rPr lang="ru-RU" sz="1200" dirty="0" smtClean="0">
                <a:latin typeface="Arial Narrow" pitchFamily="34" charset="0"/>
                <a:ea typeface="Times New Roman" panose="02020603050405020304" pitchFamily="18" charset="0"/>
                <a:cs typeface="Arial" panose="020B0604020202020204" pitchFamily="34" charset="0"/>
              </a:rPr>
              <a:t>өттү:</a:t>
            </a:r>
          </a:p>
          <a:p>
            <a:pPr marL="228600" indent="-228600" algn="just">
              <a:spcAft>
                <a:spcPts val="0"/>
              </a:spcAft>
              <a:buFont typeface="+mj-lt"/>
              <a:buAutoNum type="arabicPeriod"/>
            </a:pPr>
            <a:r>
              <a:rPr lang="ru-RU" sz="1200" dirty="0">
                <a:latin typeface="Arial Narrow" pitchFamily="34" charset="0"/>
                <a:ea typeface="Times New Roman" panose="02020603050405020304" pitchFamily="18" charset="0"/>
                <a:cs typeface="Arial" panose="020B0604020202020204" pitchFamily="34" charset="0"/>
              </a:rPr>
              <a:t>м</a:t>
            </a:r>
            <a:r>
              <a:rPr lang="ru-RU" sz="1200" dirty="0" smtClean="0">
                <a:latin typeface="Arial Narrow" pitchFamily="34" charset="0"/>
                <a:ea typeface="Times New Roman" panose="02020603050405020304" pitchFamily="18" charset="0"/>
                <a:cs typeface="Arial" panose="020B0604020202020204" pitchFamily="34" charset="0"/>
              </a:rPr>
              <a:t>аалыматтарды алмашууну жакшыртуу; </a:t>
            </a:r>
          </a:p>
          <a:p>
            <a:pPr marL="228600" indent="-228600" algn="just">
              <a:spcAft>
                <a:spcPts val="0"/>
              </a:spcAft>
              <a:buFont typeface="+mj-lt"/>
              <a:buAutoNum type="arabicPeriod"/>
            </a:pPr>
            <a:r>
              <a:rPr lang="ru-RU" sz="1200" dirty="0">
                <a:latin typeface="Arial Narrow" pitchFamily="34" charset="0"/>
                <a:ea typeface="Times New Roman" panose="02020603050405020304" pitchFamily="18" charset="0"/>
                <a:cs typeface="Arial" panose="020B0604020202020204" pitchFamily="34" charset="0"/>
              </a:rPr>
              <a:t>э</a:t>
            </a:r>
            <a:r>
              <a:rPr lang="ru-RU" sz="1200" dirty="0" smtClean="0">
                <a:latin typeface="Arial Narrow" pitchFamily="34" charset="0"/>
                <a:ea typeface="Times New Roman" panose="02020603050405020304" pitchFamily="18" charset="0"/>
                <a:cs typeface="Arial" panose="020B0604020202020204" pitchFamily="34" charset="0"/>
              </a:rPr>
              <a:t>л аралык стандарттарды кайра карап чыгуу; </a:t>
            </a:r>
          </a:p>
          <a:p>
            <a:pPr marL="228600" indent="-228600" algn="just">
              <a:spcAft>
                <a:spcPts val="0"/>
              </a:spcAft>
              <a:buFont typeface="+mj-lt"/>
              <a:buAutoNum type="arabicPeriod"/>
            </a:pPr>
            <a:r>
              <a:rPr lang="ru-RU" sz="1200" dirty="0" smtClean="0">
                <a:latin typeface="Arial Narrow" pitchFamily="34" charset="0"/>
                <a:ea typeface="Times New Roman" panose="02020603050405020304" pitchFamily="18" charset="0"/>
                <a:cs typeface="Arial" panose="020B0604020202020204" pitchFamily="34" charset="0"/>
              </a:rPr>
              <a:t>ФАТФтын саясатына жана өз ара баалоо жол-жоболоруна сереп салуу; </a:t>
            </a:r>
          </a:p>
          <a:p>
            <a:pPr marL="228600" indent="-228600" algn="just">
              <a:spcAft>
                <a:spcPts val="0"/>
              </a:spcAft>
              <a:buFont typeface="+mj-lt"/>
              <a:buAutoNum type="arabicPeriod"/>
            </a:pPr>
            <a:r>
              <a:rPr lang="ru-RU" sz="1200" dirty="0">
                <a:latin typeface="Arial Narrow" pitchFamily="34" charset="0"/>
                <a:ea typeface="Times New Roman" panose="02020603050405020304" pitchFamily="18" charset="0"/>
                <a:cs typeface="Arial" panose="020B0604020202020204" pitchFamily="34" charset="0"/>
              </a:rPr>
              <a:t>э</a:t>
            </a:r>
            <a:r>
              <a:rPr lang="ru-RU" sz="1200" dirty="0" smtClean="0">
                <a:latin typeface="Arial Narrow" pitchFamily="34" charset="0"/>
                <a:ea typeface="Times New Roman" panose="02020603050405020304" pitchFamily="18" charset="0"/>
                <a:cs typeface="Arial" panose="020B0604020202020204" pitchFamily="34" charset="0"/>
              </a:rPr>
              <a:t>л аралык кызматташтыкка сереп салуу;</a:t>
            </a:r>
          </a:p>
          <a:p>
            <a:pPr marL="228600" indent="-228600" algn="just">
              <a:spcAft>
                <a:spcPts val="0"/>
              </a:spcAft>
              <a:buFont typeface="+mj-lt"/>
              <a:buAutoNum type="arabicPeriod"/>
            </a:pPr>
            <a:r>
              <a:rPr lang="ru-RU" sz="1200" dirty="0" smtClean="0">
                <a:latin typeface="Arial Narrow" pitchFamily="34" charset="0"/>
                <a:ea typeface="Times New Roman" panose="02020603050405020304" pitchFamily="18" charset="0"/>
                <a:cs typeface="Arial" panose="020B0604020202020204" pitchFamily="34" charset="0"/>
              </a:rPr>
              <a:t>ФАТФтын баалоо методологиясына өзгөртүүлөрдү киргизүү; </a:t>
            </a:r>
          </a:p>
          <a:p>
            <a:pPr marL="228600" indent="-228600" algn="just">
              <a:spcAft>
                <a:spcPts val="0"/>
              </a:spcAft>
              <a:buFont typeface="+mj-lt"/>
              <a:buAutoNum type="arabicPeriod"/>
            </a:pPr>
            <a:r>
              <a:rPr lang="ru-RU" sz="1200" dirty="0">
                <a:latin typeface="Arial Narrow" pitchFamily="34" charset="0"/>
                <a:ea typeface="Times New Roman" panose="02020603050405020304" pitchFamily="18" charset="0"/>
                <a:cs typeface="Arial" panose="020B0604020202020204" pitchFamily="34" charset="0"/>
              </a:rPr>
              <a:t>т</a:t>
            </a:r>
            <a:r>
              <a:rPr lang="ru-RU" sz="1200" dirty="0" smtClean="0">
                <a:latin typeface="Arial Narrow" pitchFamily="34" charset="0"/>
                <a:ea typeface="Times New Roman" panose="02020603050405020304" pitchFamily="18" charset="0"/>
                <a:cs typeface="Arial" panose="020B0604020202020204" pitchFamily="34" charset="0"/>
              </a:rPr>
              <a:t>ерроризмди каржылоого каршы аракеттенүү боюнча операциялык планды имплементациялоо жана башка;</a:t>
            </a:r>
          </a:p>
          <a:p>
            <a:pPr marL="228600" indent="-228600" algn="just">
              <a:spcAft>
                <a:spcPts val="0"/>
              </a:spcAft>
              <a:buFont typeface="+mj-lt"/>
              <a:buAutoNum type="arabicPeriod"/>
            </a:pPr>
            <a:r>
              <a:rPr lang="ru-RU" sz="1200" dirty="0">
                <a:latin typeface="Arial Narrow" pitchFamily="34" charset="0"/>
                <a:ea typeface="Times New Roman" panose="02020603050405020304" pitchFamily="18" charset="0"/>
                <a:cs typeface="Arial" panose="020B0604020202020204" pitchFamily="34" charset="0"/>
              </a:rPr>
              <a:t>ж</a:t>
            </a:r>
            <a:r>
              <a:rPr lang="ru-RU" sz="1200" dirty="0" smtClean="0">
                <a:latin typeface="Arial Narrow" pitchFamily="34" charset="0"/>
                <a:ea typeface="Times New Roman" panose="02020603050405020304" pitchFamily="18" charset="0"/>
                <a:cs typeface="Arial" panose="020B0604020202020204" pitchFamily="34" charset="0"/>
              </a:rPr>
              <a:t>огорку тобокелдиктеги өлкөлөрдүн жана аймактардын тизмесин жаңылоо. </a:t>
            </a:r>
          </a:p>
          <a:p>
            <a:pPr algn="just">
              <a:spcBef>
                <a:spcPts val="600"/>
              </a:spcBef>
              <a:spcAft>
                <a:spcPts val="0"/>
              </a:spcAft>
            </a:pPr>
            <a:r>
              <a:rPr lang="ru-RU" sz="1200" dirty="0" smtClean="0">
                <a:latin typeface="Arial Narrow" pitchFamily="34" charset="0"/>
                <a:ea typeface="Times New Roman" panose="02020603050405020304" pitchFamily="18" charset="0"/>
                <a:cs typeface="Arial" panose="020B0604020202020204" pitchFamily="34" charset="0"/>
              </a:rPr>
              <a:t>Аталган иш-</a:t>
            </a:r>
            <a:r>
              <a:rPr lang="ru-RU" sz="1200" dirty="0" err="1" smtClean="0">
                <a:latin typeface="Arial Narrow" pitchFamily="34" charset="0"/>
                <a:ea typeface="Times New Roman" panose="02020603050405020304" pitchFamily="18" charset="0"/>
                <a:cs typeface="Arial" panose="020B0604020202020204" pitchFamily="34" charset="0"/>
              </a:rPr>
              <a:t>чарага</a:t>
            </a:r>
            <a:r>
              <a:rPr lang="ru-RU" sz="1200" dirty="0" smtClean="0">
                <a:latin typeface="Arial Narrow" pitchFamily="34" charset="0"/>
                <a:ea typeface="Times New Roman" panose="02020603050405020304" pitchFamily="18" charset="0"/>
                <a:cs typeface="Arial" panose="020B0604020202020204" pitchFamily="34" charset="0"/>
              </a:rPr>
              <a:t> ФЧМКнын 2 кызматчысы катышты.</a:t>
            </a:r>
            <a:endParaRPr lang="ru-RU" sz="1100" dirty="0">
              <a:effectLst/>
              <a:latin typeface="Arial Narrow" pitchFamily="34" charset="0"/>
              <a:ea typeface="Times New Roman" panose="02020603050405020304" pitchFamily="18" charset="0"/>
              <a:cs typeface="Arial" panose="020B0604020202020204" pitchFamily="34" charset="0"/>
            </a:endParaRPr>
          </a:p>
        </p:txBody>
      </p:sp>
      <p:sp>
        <p:nvSpPr>
          <p:cNvPr id="6" name="TextBox 5"/>
          <p:cNvSpPr txBox="1"/>
          <p:nvPr/>
        </p:nvSpPr>
        <p:spPr>
          <a:xfrm>
            <a:off x="1493598" y="785729"/>
            <a:ext cx="5103754" cy="738664"/>
          </a:xfrm>
          <a:prstGeom prst="rect">
            <a:avLst/>
          </a:prstGeom>
          <a:noFill/>
        </p:spPr>
        <p:txBody>
          <a:bodyPr wrap="square" rtlCol="0">
            <a:spAutoFit/>
          </a:bodyPr>
          <a:lstStyle/>
          <a:p>
            <a:pPr algn="just"/>
            <a:r>
              <a:rPr lang="ru-RU" sz="1400" b="1" dirty="0">
                <a:solidFill>
                  <a:schemeClr val="tx1">
                    <a:lumMod val="65000"/>
                    <a:lumOff val="35000"/>
                  </a:schemeClr>
                </a:solidFill>
                <a:latin typeface="Arial Narrow" pitchFamily="34" charset="0"/>
                <a:cs typeface="Arial" pitchFamily="34" charset="0"/>
              </a:rPr>
              <a:t>Акчаларды адалдоого каршы күрөшүүнүн финансылык чараларын иштеп чыгуучу топтун </a:t>
            </a:r>
            <a:r>
              <a:rPr lang="ru-RU" sz="1400" b="1" dirty="0" smtClean="0">
                <a:solidFill>
                  <a:schemeClr val="tx1">
                    <a:lumMod val="65000"/>
                    <a:lumOff val="35000"/>
                  </a:schemeClr>
                </a:solidFill>
                <a:latin typeface="Arial Narrow" pitchFamily="34" charset="0"/>
                <a:cs typeface="Arial" pitchFamily="34" charset="0"/>
              </a:rPr>
              <a:t>(ФАТФ</a:t>
            </a:r>
            <a:r>
              <a:rPr lang="ru-RU" sz="1400" b="1" dirty="0">
                <a:solidFill>
                  <a:schemeClr val="tx1">
                    <a:lumMod val="65000"/>
                    <a:lumOff val="35000"/>
                  </a:schemeClr>
                </a:solidFill>
                <a:latin typeface="Arial Narrow" pitchFamily="34" charset="0"/>
                <a:cs typeface="Arial" pitchFamily="34" charset="0"/>
              </a:rPr>
              <a:t>) алкагындагы </a:t>
            </a:r>
            <a:r>
              <a:rPr lang="ru-RU" sz="1400" b="1" dirty="0" smtClean="0">
                <a:solidFill>
                  <a:schemeClr val="tx1">
                    <a:lumMod val="65000"/>
                    <a:lumOff val="35000"/>
                  </a:schemeClr>
                </a:solidFill>
                <a:latin typeface="Arial Narrow" pitchFamily="34" charset="0"/>
                <a:cs typeface="Arial" pitchFamily="34" charset="0"/>
              </a:rPr>
              <a:t>ишмердүүлүк</a:t>
            </a:r>
            <a:endParaRPr lang="ru-RU" sz="1400" b="1" dirty="0">
              <a:solidFill>
                <a:schemeClr val="tx1">
                  <a:lumMod val="65000"/>
                  <a:lumOff val="35000"/>
                </a:schemeClr>
              </a:solidFill>
              <a:latin typeface="Arial Narrow" pitchFamily="34" charset="0"/>
              <a:cs typeface="Arial" pitchFamily="34" charset="0"/>
            </a:endParaRPr>
          </a:p>
        </p:txBody>
      </p:sp>
      <p:sp>
        <p:nvSpPr>
          <p:cNvPr id="8" name="Прямоугольник 7"/>
          <p:cNvSpPr/>
          <p:nvPr/>
        </p:nvSpPr>
        <p:spPr>
          <a:xfrm>
            <a:off x="324377" y="0"/>
            <a:ext cx="45719" cy="4983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5188" y="115337"/>
            <a:ext cx="383438" cy="307777"/>
          </a:xfrm>
          <a:prstGeom prst="rect">
            <a:avLst/>
          </a:prstGeom>
          <a:noFill/>
        </p:spPr>
        <p:txBody>
          <a:bodyPr wrap="none" rtlCol="0">
            <a:spAutoFit/>
          </a:bodyPr>
          <a:lstStyle/>
          <a:p>
            <a:r>
              <a:rPr lang="ru-RU" sz="1400" dirty="0" smtClean="0">
                <a:solidFill>
                  <a:schemeClr val="accent1">
                    <a:lumMod val="75000"/>
                  </a:schemeClr>
                </a:solidFill>
                <a:latin typeface="Arial" pitchFamily="34" charset="0"/>
                <a:cs typeface="Arial" pitchFamily="34" charset="0"/>
              </a:rPr>
              <a:t>33</a:t>
            </a:r>
            <a:endParaRPr lang="ru-RU" sz="1400" dirty="0">
              <a:solidFill>
                <a:schemeClr val="accent1">
                  <a:lumMod val="75000"/>
                </a:schemeClr>
              </a:solidFill>
              <a:latin typeface="Arial" pitchFamily="34" charset="0"/>
              <a:cs typeface="Arial" pitchFamily="34" charset="0"/>
            </a:endParaRPr>
          </a:p>
        </p:txBody>
      </p:sp>
      <p:sp>
        <p:nvSpPr>
          <p:cNvPr id="10" name="TextBox 9"/>
          <p:cNvSpPr txBox="1"/>
          <p:nvPr/>
        </p:nvSpPr>
        <p:spPr>
          <a:xfrm>
            <a:off x="434344" y="85582"/>
            <a:ext cx="2564007" cy="453970"/>
          </a:xfrm>
          <a:prstGeom prst="rect">
            <a:avLst/>
          </a:prstGeom>
          <a:noFill/>
        </p:spPr>
        <p:txBody>
          <a:bodyPr wrap="square" rtlCol="0">
            <a:spAutoFit/>
          </a:bodyPr>
          <a:lstStyle/>
          <a:p>
            <a:pPr>
              <a:spcAft>
                <a:spcPts val="300"/>
              </a:spcAft>
            </a:pPr>
            <a:r>
              <a:rPr lang="ru-RU" sz="700" b="1" dirty="0" smtClean="0">
                <a:solidFill>
                  <a:schemeClr val="accent1">
                    <a:lumMod val="75000"/>
                  </a:schemeClr>
                </a:solidFill>
                <a:latin typeface="Arial" pitchFamily="34" charset="0"/>
                <a:cs typeface="Arial" pitchFamily="34" charset="0"/>
              </a:rPr>
              <a:t>ИШ ЖӨНҮНДӨ ЖЫЛДЫК ОТЧЕТ – 2017</a:t>
            </a:r>
          </a:p>
          <a:p>
            <a:r>
              <a:rPr lang="ru-RU" sz="700" dirty="0">
                <a:solidFill>
                  <a:schemeClr val="accent1">
                    <a:lumMod val="75000"/>
                  </a:schemeClr>
                </a:solidFill>
                <a:latin typeface="Arial" pitchFamily="34" charset="0"/>
                <a:cs typeface="Arial" pitchFamily="34" charset="0"/>
              </a:rPr>
              <a:t>Кыргыз Республикасынын Өкмөтүнө караштуу </a:t>
            </a:r>
          </a:p>
          <a:p>
            <a:r>
              <a:rPr lang="ky-KG" sz="700" dirty="0">
                <a:solidFill>
                  <a:schemeClr val="accent1">
                    <a:lumMod val="75000"/>
                  </a:schemeClr>
                </a:solidFill>
                <a:latin typeface="Arial" pitchFamily="34" charset="0"/>
                <a:cs typeface="Arial" pitchFamily="34" charset="0"/>
              </a:rPr>
              <a:t>Финансылык </a:t>
            </a:r>
            <a:r>
              <a:rPr lang="ky-KG" sz="700" dirty="0" smtClean="0">
                <a:solidFill>
                  <a:schemeClr val="accent1">
                    <a:lumMod val="75000"/>
                  </a:schemeClr>
                </a:solidFill>
                <a:latin typeface="Arial" pitchFamily="34" charset="0"/>
                <a:cs typeface="Arial" pitchFamily="34" charset="0"/>
              </a:rPr>
              <a:t>чалгындоо </a:t>
            </a:r>
            <a:r>
              <a:rPr lang="ky-KG" sz="700" dirty="0">
                <a:solidFill>
                  <a:schemeClr val="accent1">
                    <a:lumMod val="75000"/>
                  </a:schemeClr>
                </a:solidFill>
                <a:latin typeface="Arial" pitchFamily="34" charset="0"/>
                <a:cs typeface="Arial" pitchFamily="34" charset="0"/>
              </a:rPr>
              <a:t>мамлекеттик </a:t>
            </a:r>
            <a:r>
              <a:rPr lang="ky-KG" sz="700" dirty="0" smtClean="0">
                <a:solidFill>
                  <a:schemeClr val="accent1">
                    <a:lumMod val="75000"/>
                  </a:schemeClr>
                </a:solidFill>
                <a:latin typeface="Arial" pitchFamily="34" charset="0"/>
                <a:cs typeface="Arial" pitchFamily="34" charset="0"/>
              </a:rPr>
              <a:t>кызматы</a:t>
            </a:r>
            <a:endParaRPr lang="ru-RU" sz="700" dirty="0">
              <a:solidFill>
                <a:schemeClr val="accent1">
                  <a:lumMod val="75000"/>
                </a:schemeClr>
              </a:solidFill>
              <a:latin typeface="Arial" pitchFamily="34" charset="0"/>
              <a:cs typeface="Arial" pitchFamily="34" charset="0"/>
            </a:endParaRPr>
          </a:p>
        </p:txBody>
      </p:sp>
      <p:sp>
        <p:nvSpPr>
          <p:cNvPr id="11" name="Прямоугольник 10"/>
          <p:cNvSpPr/>
          <p:nvPr/>
        </p:nvSpPr>
        <p:spPr>
          <a:xfrm>
            <a:off x="301353" y="2176091"/>
            <a:ext cx="1260101" cy="1815882"/>
          </a:xfrm>
          <a:prstGeom prst="rect">
            <a:avLst/>
          </a:prstGeom>
        </p:spPr>
        <p:txBody>
          <a:bodyPr wrap="square">
            <a:spAutoFit/>
          </a:bodyPr>
          <a:lstStyle/>
          <a:p>
            <a:r>
              <a:rPr lang="ru-RU" sz="800" dirty="0" smtClean="0">
                <a:latin typeface="Arial Narrow" pitchFamily="34" charset="0"/>
                <a:cs typeface="Arial" panose="020B0604020202020204" pitchFamily="34" charset="0"/>
              </a:rPr>
              <a:t>Акчаларды адалдоого каршы күрөшүүнүн финансылык чараларын иштеп чыгуучу топ</a:t>
            </a:r>
            <a:r>
              <a:rPr lang="ru-RU" sz="800" dirty="0">
                <a:latin typeface="Arial Narrow" pitchFamily="34" charset="0"/>
                <a:cs typeface="Arial" panose="020B0604020202020204" pitchFamily="34" charset="0"/>
              </a:rPr>
              <a:t> (ФАТФ) </a:t>
            </a:r>
            <a:r>
              <a:rPr lang="ru-RU" sz="800" dirty="0" smtClean="0">
                <a:latin typeface="Arial Narrow" pitchFamily="34" charset="0"/>
                <a:cs typeface="Arial" panose="020B0604020202020204" pitchFamily="34" charset="0"/>
              </a:rPr>
              <a:t>(</a:t>
            </a:r>
            <a:r>
              <a:rPr lang="ru-RU" sz="800" i="1" dirty="0" err="1" smtClean="0">
                <a:latin typeface="Arial Narrow" pitchFamily="34" charset="0"/>
                <a:cs typeface="Arial" panose="020B0604020202020204" pitchFamily="34" charset="0"/>
              </a:rPr>
              <a:t>Financial</a:t>
            </a:r>
            <a:r>
              <a:rPr lang="ru-RU" sz="800" i="1" dirty="0" smtClean="0">
                <a:latin typeface="Arial Narrow" pitchFamily="34" charset="0"/>
                <a:cs typeface="Arial" panose="020B0604020202020204" pitchFamily="34" charset="0"/>
              </a:rPr>
              <a:t> </a:t>
            </a:r>
            <a:r>
              <a:rPr lang="ru-RU" sz="800" i="1" dirty="0" err="1">
                <a:latin typeface="Arial Narrow" pitchFamily="34" charset="0"/>
                <a:cs typeface="Arial" panose="020B0604020202020204" pitchFamily="34" charset="0"/>
              </a:rPr>
              <a:t>Action</a:t>
            </a:r>
            <a:r>
              <a:rPr lang="ru-RU" sz="800" i="1" dirty="0">
                <a:latin typeface="Arial Narrow" pitchFamily="34" charset="0"/>
                <a:cs typeface="Arial" panose="020B0604020202020204" pitchFamily="34" charset="0"/>
              </a:rPr>
              <a:t> </a:t>
            </a:r>
            <a:r>
              <a:rPr lang="ru-RU" sz="800" i="1" dirty="0" err="1">
                <a:latin typeface="Arial Narrow" pitchFamily="34" charset="0"/>
                <a:cs typeface="Arial" panose="020B0604020202020204" pitchFamily="34" charset="0"/>
              </a:rPr>
              <a:t>Task</a:t>
            </a:r>
            <a:r>
              <a:rPr lang="ru-RU" sz="800" i="1" dirty="0">
                <a:latin typeface="Arial Narrow" pitchFamily="34" charset="0"/>
                <a:cs typeface="Arial" panose="020B0604020202020204" pitchFamily="34" charset="0"/>
              </a:rPr>
              <a:t> </a:t>
            </a:r>
            <a:r>
              <a:rPr lang="ru-RU" sz="800" i="1" dirty="0" err="1">
                <a:latin typeface="Arial Narrow" pitchFamily="34" charset="0"/>
                <a:cs typeface="Arial" panose="020B0604020202020204" pitchFamily="34" charset="0"/>
              </a:rPr>
              <a:t>Force</a:t>
            </a:r>
            <a:r>
              <a:rPr lang="ru-RU" sz="800" i="1" dirty="0">
                <a:latin typeface="Arial Narrow" pitchFamily="34" charset="0"/>
                <a:cs typeface="Arial" panose="020B0604020202020204" pitchFamily="34" charset="0"/>
              </a:rPr>
              <a:t> </a:t>
            </a:r>
            <a:r>
              <a:rPr lang="ru-RU" sz="800" i="1" dirty="0" err="1">
                <a:latin typeface="Arial Narrow" pitchFamily="34" charset="0"/>
                <a:cs typeface="Arial" panose="020B0604020202020204" pitchFamily="34" charset="0"/>
              </a:rPr>
              <a:t>on</a:t>
            </a:r>
            <a:r>
              <a:rPr lang="ru-RU" sz="800" i="1" dirty="0">
                <a:latin typeface="Arial Narrow" pitchFamily="34" charset="0"/>
                <a:cs typeface="Arial" panose="020B0604020202020204" pitchFamily="34" charset="0"/>
              </a:rPr>
              <a:t> </a:t>
            </a:r>
            <a:r>
              <a:rPr lang="ru-RU" sz="800" i="1" dirty="0" err="1">
                <a:latin typeface="Arial Narrow" pitchFamily="34" charset="0"/>
                <a:cs typeface="Arial" panose="020B0604020202020204" pitchFamily="34" charset="0"/>
              </a:rPr>
              <a:t>Money</a:t>
            </a:r>
            <a:r>
              <a:rPr lang="ru-RU" sz="800" i="1" dirty="0">
                <a:latin typeface="Arial Narrow" pitchFamily="34" charset="0"/>
                <a:cs typeface="Arial" panose="020B0604020202020204" pitchFamily="34" charset="0"/>
              </a:rPr>
              <a:t> </a:t>
            </a:r>
            <a:r>
              <a:rPr lang="ru-RU" sz="800" i="1" dirty="0" err="1">
                <a:latin typeface="Arial Narrow" pitchFamily="34" charset="0"/>
                <a:cs typeface="Arial" panose="020B0604020202020204" pitchFamily="34" charset="0"/>
              </a:rPr>
              <a:t>Laundering</a:t>
            </a:r>
            <a:r>
              <a:rPr lang="ru-RU" sz="800" dirty="0">
                <a:latin typeface="Arial Narrow" pitchFamily="34" charset="0"/>
                <a:cs typeface="Arial" panose="020B0604020202020204" pitchFamily="34" charset="0"/>
              </a:rPr>
              <a:t> </a:t>
            </a:r>
            <a:r>
              <a:rPr lang="ru-RU" sz="800" dirty="0" smtClean="0">
                <a:latin typeface="Arial Narrow" pitchFamily="34" charset="0"/>
                <a:cs typeface="Arial" panose="020B0604020202020204" pitchFamily="34" charset="0"/>
              </a:rPr>
              <a:t>-</a:t>
            </a:r>
            <a:r>
              <a:rPr lang="ru-RU" sz="800" dirty="0">
                <a:latin typeface="Arial Narrow" pitchFamily="34" charset="0"/>
                <a:cs typeface="Arial" panose="020B0604020202020204" pitchFamily="34" charset="0"/>
              </a:rPr>
              <a:t> </a:t>
            </a:r>
            <a:r>
              <a:rPr lang="ru-RU" sz="800" i="1" dirty="0" smtClean="0">
                <a:latin typeface="Arial Narrow" pitchFamily="34" charset="0"/>
                <a:cs typeface="Arial" panose="020B0604020202020204" pitchFamily="34" charset="0"/>
              </a:rPr>
              <a:t>FATF</a:t>
            </a:r>
            <a:r>
              <a:rPr lang="ru-RU" sz="800" dirty="0" smtClean="0">
                <a:latin typeface="Arial Narrow" pitchFamily="34" charset="0"/>
                <a:cs typeface="Arial" panose="020B0604020202020204" pitchFamily="34" charset="0"/>
              </a:rPr>
              <a:t>).</a:t>
            </a:r>
          </a:p>
          <a:p>
            <a:r>
              <a:rPr lang="ru-RU" sz="800" dirty="0" smtClean="0">
                <a:latin typeface="Arial Narrow" pitchFamily="34" charset="0"/>
                <a:cs typeface="Arial" panose="020B0604020202020204" pitchFamily="34" charset="0"/>
              </a:rPr>
              <a:t>Штаб квартирасы – Париж, Франция</a:t>
            </a:r>
          </a:p>
          <a:p>
            <a:endParaRPr lang="ru-RU" sz="800" dirty="0">
              <a:latin typeface="Arial Narrow" pitchFamily="34" charset="0"/>
              <a:cs typeface="Arial" panose="020B0604020202020204" pitchFamily="34" charset="0"/>
            </a:endParaRPr>
          </a:p>
          <a:p>
            <a:r>
              <a:rPr lang="ru-RU" sz="800" dirty="0" smtClean="0">
                <a:latin typeface="Arial Narrow" pitchFamily="34" charset="0"/>
                <a:cs typeface="Arial" panose="020B0604020202020204" pitchFamily="34" charset="0"/>
              </a:rPr>
              <a:t>Кыргыз Республикасы ФАТФ тобуна ЕАТ регионалдык тобу </a:t>
            </a:r>
            <a:r>
              <a:rPr lang="ru-RU" sz="800" smtClean="0">
                <a:latin typeface="Arial Narrow" pitchFamily="34" charset="0"/>
                <a:cs typeface="Arial" panose="020B0604020202020204" pitchFamily="34" charset="0"/>
              </a:rPr>
              <a:t>аркылуу көрсөтүлгөн</a:t>
            </a:r>
            <a:endParaRPr lang="ru-RU" sz="800" dirty="0">
              <a:latin typeface="Arial Narrow" pitchFamily="34" charset="0"/>
              <a:cs typeface="Arial" panose="020B0604020202020204" pitchFamily="34" charset="0"/>
            </a:endParaRPr>
          </a:p>
        </p:txBody>
      </p:sp>
      <p:sp>
        <p:nvSpPr>
          <p:cNvPr id="13" name="Прямоугольник 12"/>
          <p:cNvSpPr/>
          <p:nvPr/>
        </p:nvSpPr>
        <p:spPr>
          <a:xfrm>
            <a:off x="253346" y="4161164"/>
            <a:ext cx="6344006" cy="1120307"/>
          </a:xfrm>
          <a:prstGeom prst="rect">
            <a:avLst/>
          </a:prstGeom>
        </p:spPr>
        <p:txBody>
          <a:bodyPr wrap="square">
            <a:spAutoFit/>
          </a:bodyPr>
          <a:lstStyle/>
          <a:p>
            <a:pPr algn="just"/>
            <a:r>
              <a:rPr lang="ky-KG" sz="1200" b="1" dirty="0" smtClean="0">
                <a:solidFill>
                  <a:schemeClr val="tx2">
                    <a:lumMod val="75000"/>
                  </a:schemeClr>
                </a:solidFill>
                <a:latin typeface="Arial Narrow" pitchFamily="34" charset="0"/>
                <a:cs typeface="Arial" panose="020B0604020202020204" pitchFamily="34" charset="0"/>
              </a:rPr>
              <a:t>2017-жылдын 24-апрелинен 28-апрелине чейинки мезгилде </a:t>
            </a:r>
            <a:r>
              <a:rPr lang="ru-RU" sz="1200" b="1" dirty="0" smtClean="0">
                <a:solidFill>
                  <a:schemeClr val="accent1">
                    <a:lumMod val="50000"/>
                  </a:schemeClr>
                </a:solidFill>
                <a:latin typeface="Arial Narrow" pitchFamily="34" charset="0"/>
                <a:cs typeface="Arial" panose="020B0604020202020204" pitchFamily="34" charset="0"/>
              </a:rPr>
              <a:t>Москва шаарында (Россия Федерациясы) </a:t>
            </a:r>
            <a:r>
              <a:rPr lang="ru-RU" sz="1200" dirty="0" smtClean="0">
                <a:latin typeface="Arial Narrow" pitchFamily="34" charset="0"/>
                <a:cs typeface="Arial" panose="020B0604020202020204" pitchFamily="34" charset="0"/>
              </a:rPr>
              <a:t>акчаларды адалдоо жана терроризмди каржылоо типологиялары боюнча ФАТФтын эксперттеринин жыйыны, ошондой эле ФАТФ Катчылыгы жана Росфинмониторинг тарабынан </a:t>
            </a:r>
            <a:r>
              <a:rPr lang="ru-RU" sz="1200" dirty="0">
                <a:latin typeface="Arial Narrow" pitchFamily="34" charset="0"/>
                <a:cs typeface="Arial" panose="020B0604020202020204" pitchFamily="34" charset="0"/>
              </a:rPr>
              <a:t>уюштурулган  тобокелдиктерди баалоо </a:t>
            </a:r>
            <a:r>
              <a:rPr lang="ru-RU" sz="1200" dirty="0" smtClean="0">
                <a:latin typeface="Arial Narrow" pitchFamily="34" charset="0"/>
                <a:cs typeface="Arial" panose="020B0604020202020204" pitchFamily="34" charset="0"/>
              </a:rPr>
              <a:t>боюнча семинар </a:t>
            </a:r>
            <a:r>
              <a:rPr lang="ru-RU" sz="1200" dirty="0">
                <a:latin typeface="Arial Narrow" pitchFamily="34" charset="0"/>
                <a:cs typeface="Arial" panose="020B0604020202020204" pitchFamily="34" charset="0"/>
              </a:rPr>
              <a:t>болду</a:t>
            </a:r>
            <a:r>
              <a:rPr lang="ru-RU" sz="1200" dirty="0" smtClean="0">
                <a:latin typeface="Arial Narrow" pitchFamily="34" charset="0"/>
                <a:cs typeface="Arial" panose="020B0604020202020204" pitchFamily="34" charset="0"/>
              </a:rPr>
              <a:t>.</a:t>
            </a:r>
          </a:p>
          <a:p>
            <a:pPr algn="just">
              <a:lnSpc>
                <a:spcPct val="115000"/>
              </a:lnSpc>
              <a:spcBef>
                <a:spcPts val="600"/>
              </a:spcBef>
              <a:spcAft>
                <a:spcPts val="0"/>
              </a:spcAft>
            </a:pPr>
            <a:r>
              <a:rPr lang="ru-RU" sz="1200" dirty="0" smtClean="0">
                <a:latin typeface="Arial Narrow" pitchFamily="34" charset="0"/>
                <a:ea typeface="Times New Roman" panose="02020603050405020304" pitchFamily="18" charset="0"/>
                <a:cs typeface="Arial" panose="020B0604020202020204" pitchFamily="34" charset="0"/>
              </a:rPr>
              <a:t>Аталган иш-</a:t>
            </a:r>
            <a:r>
              <a:rPr lang="ru-RU" sz="1200" dirty="0" err="1" smtClean="0">
                <a:latin typeface="Arial Narrow" pitchFamily="34" charset="0"/>
                <a:ea typeface="Times New Roman" panose="02020603050405020304" pitchFamily="18" charset="0"/>
                <a:cs typeface="Arial" panose="020B0604020202020204" pitchFamily="34" charset="0"/>
              </a:rPr>
              <a:t>чарага</a:t>
            </a:r>
            <a:r>
              <a:rPr lang="ru-RU" sz="1200" dirty="0" smtClean="0">
                <a:latin typeface="Arial Narrow" pitchFamily="34" charset="0"/>
                <a:ea typeface="Times New Roman" panose="02020603050405020304" pitchFamily="18" charset="0"/>
                <a:cs typeface="Arial" panose="020B0604020202020204" pitchFamily="34" charset="0"/>
              </a:rPr>
              <a:t> ФЧМКнын 3 кызматчысы катышты.</a:t>
            </a:r>
            <a:endParaRPr lang="ru-RU" sz="1100" dirty="0">
              <a:latin typeface="Arial Narrow" pitchFamily="34" charset="0"/>
              <a:ea typeface="Times New Roman" panose="02020603050405020304" pitchFamily="18" charset="0"/>
              <a:cs typeface="Arial" panose="020B0604020202020204" pitchFamily="34" charset="0"/>
            </a:endParaRPr>
          </a:p>
        </p:txBody>
      </p:sp>
      <p:sp>
        <p:nvSpPr>
          <p:cNvPr id="14" name="Прямоугольник 13"/>
          <p:cNvSpPr/>
          <p:nvPr/>
        </p:nvSpPr>
        <p:spPr>
          <a:xfrm>
            <a:off x="253346" y="5227885"/>
            <a:ext cx="6344006" cy="2292935"/>
          </a:xfrm>
          <a:prstGeom prst="rect">
            <a:avLst/>
          </a:prstGeom>
        </p:spPr>
        <p:txBody>
          <a:bodyPr wrap="square">
            <a:spAutoFit/>
          </a:bodyPr>
          <a:lstStyle/>
          <a:p>
            <a:pPr algn="just">
              <a:lnSpc>
                <a:spcPct val="115000"/>
              </a:lnSpc>
              <a:spcAft>
                <a:spcPts val="0"/>
              </a:spcAft>
            </a:pPr>
            <a:r>
              <a:rPr lang="ru-RU" sz="1200" b="1" dirty="0" smtClean="0">
                <a:solidFill>
                  <a:schemeClr val="accent1">
                    <a:lumMod val="50000"/>
                  </a:schemeClr>
                </a:solidFill>
                <a:latin typeface="Arial Narrow" pitchFamily="34" charset="0"/>
                <a:ea typeface="Times New Roman" panose="02020603050405020304" pitchFamily="18" charset="0"/>
                <a:cs typeface="Arial" panose="020B0604020202020204" pitchFamily="34" charset="0"/>
              </a:rPr>
              <a:t>2017-жылдын 18-июнунан 23-июнуна чейинки мезгилде Валенсия шаарында </a:t>
            </a:r>
            <a:r>
              <a:rPr lang="ru-RU" sz="1200" b="1" dirty="0">
                <a:solidFill>
                  <a:schemeClr val="accent1">
                    <a:lumMod val="50000"/>
                  </a:schemeClr>
                </a:solidFill>
                <a:latin typeface="Arial Narrow" pitchFamily="34" charset="0"/>
                <a:ea typeface="Times New Roman" panose="02020603050405020304" pitchFamily="18" charset="0"/>
                <a:cs typeface="Arial" panose="020B0604020202020204" pitchFamily="34" charset="0"/>
              </a:rPr>
              <a:t>(Испания) </a:t>
            </a:r>
            <a:r>
              <a:rPr lang="ru-RU" sz="1200" dirty="0" smtClean="0">
                <a:latin typeface="Arial Narrow" pitchFamily="34" charset="0"/>
                <a:ea typeface="Times New Roman" panose="02020603050405020304" pitchFamily="18" charset="0"/>
                <a:cs typeface="Arial" panose="020B0604020202020204" pitchFamily="34" charset="0"/>
              </a:rPr>
              <a:t>терроризмди каржылоого каршы күрөшүү боюнча эң негизги маселелерди карап чыгуу максатында ФАТФтын жумушчу топторунун жыйындары жана Пленардык жыйыны болду:</a:t>
            </a:r>
            <a:endParaRPr lang="ru-RU" sz="1200" dirty="0">
              <a:latin typeface="Arial Narrow" pitchFamily="34" charset="0"/>
              <a:ea typeface="Times New Roman" panose="02020603050405020304" pitchFamily="18" charset="0"/>
              <a:cs typeface="Arial" panose="020B0604020202020204" pitchFamily="34" charset="0"/>
            </a:endParaRPr>
          </a:p>
          <a:p>
            <a:pPr marL="228600" indent="-228600" algn="just">
              <a:lnSpc>
                <a:spcPct val="115000"/>
              </a:lnSpc>
              <a:spcAft>
                <a:spcPts val="0"/>
              </a:spcAft>
              <a:buFont typeface="+mj-lt"/>
              <a:buAutoNum type="arabicPeriod"/>
            </a:pPr>
            <a:r>
              <a:rPr lang="ru-RU" sz="1200" dirty="0">
                <a:latin typeface="Arial Narrow" pitchFamily="34" charset="0"/>
                <a:ea typeface="Times New Roman" panose="02020603050405020304" pitchFamily="18" charset="0"/>
                <a:cs typeface="Arial" panose="020B0604020202020204" pitchFamily="34" charset="0"/>
              </a:rPr>
              <a:t>м</a:t>
            </a:r>
            <a:r>
              <a:rPr lang="ru-RU" sz="1200" dirty="0" smtClean="0">
                <a:latin typeface="Arial Narrow" pitchFamily="34" charset="0"/>
                <a:ea typeface="Times New Roman" panose="02020603050405020304" pitchFamily="18" charset="0"/>
                <a:cs typeface="Arial" panose="020B0604020202020204" pitchFamily="34" charset="0"/>
              </a:rPr>
              <a:t>аалыматтарды алмашууну жакшыртуу; </a:t>
            </a:r>
            <a:endParaRPr lang="ru-RU" sz="1200" dirty="0">
              <a:latin typeface="Arial Narrow" pitchFamily="34" charset="0"/>
              <a:ea typeface="Times New Roman" panose="02020603050405020304" pitchFamily="18" charset="0"/>
              <a:cs typeface="Arial" panose="020B0604020202020204" pitchFamily="34" charset="0"/>
            </a:endParaRPr>
          </a:p>
          <a:p>
            <a:pPr marL="228600" indent="-228600" algn="just">
              <a:lnSpc>
                <a:spcPct val="115000"/>
              </a:lnSpc>
              <a:spcAft>
                <a:spcPts val="0"/>
              </a:spcAft>
              <a:buFont typeface="+mj-lt"/>
              <a:buAutoNum type="arabicPeriod"/>
            </a:pPr>
            <a:r>
              <a:rPr lang="ru-RU" sz="1200" dirty="0">
                <a:latin typeface="Arial Narrow" pitchFamily="34" charset="0"/>
                <a:ea typeface="Times New Roman" panose="02020603050405020304" pitchFamily="18" charset="0"/>
                <a:cs typeface="Arial" panose="020B0604020202020204" pitchFamily="34" charset="0"/>
              </a:rPr>
              <a:t>э</a:t>
            </a:r>
            <a:r>
              <a:rPr lang="ru-RU" sz="1200" dirty="0" smtClean="0">
                <a:latin typeface="Arial Narrow" pitchFamily="34" charset="0"/>
                <a:ea typeface="Times New Roman" panose="02020603050405020304" pitchFamily="18" charset="0"/>
                <a:cs typeface="Arial" panose="020B0604020202020204" pitchFamily="34" charset="0"/>
              </a:rPr>
              <a:t>л аралык стандарттарды кайра карап чыгуу; </a:t>
            </a:r>
            <a:endParaRPr lang="ru-RU" sz="1200" dirty="0">
              <a:latin typeface="Arial Narrow" pitchFamily="34" charset="0"/>
              <a:ea typeface="Times New Roman" panose="02020603050405020304" pitchFamily="18" charset="0"/>
              <a:cs typeface="Arial" panose="020B0604020202020204" pitchFamily="34" charset="0"/>
            </a:endParaRPr>
          </a:p>
          <a:p>
            <a:pPr marL="228600" indent="-228600" algn="just">
              <a:lnSpc>
                <a:spcPct val="115000"/>
              </a:lnSpc>
              <a:spcAft>
                <a:spcPts val="0"/>
              </a:spcAft>
              <a:buFont typeface="+mj-lt"/>
              <a:buAutoNum type="arabicPeriod"/>
            </a:pPr>
            <a:r>
              <a:rPr lang="ru-RU" sz="1200" dirty="0" smtClean="0">
                <a:latin typeface="Arial Narrow" pitchFamily="34" charset="0"/>
                <a:ea typeface="Times New Roman" panose="02020603050405020304" pitchFamily="18" charset="0"/>
                <a:cs typeface="Arial" panose="020B0604020202020204" pitchFamily="34" charset="0"/>
              </a:rPr>
              <a:t>ФАТФтын саясатына жана өз ара баалоо жол-жоболоруна сереп салуу; </a:t>
            </a:r>
            <a:endParaRPr lang="ru-RU" sz="1200" dirty="0">
              <a:latin typeface="Arial Narrow" pitchFamily="34" charset="0"/>
              <a:ea typeface="Times New Roman" panose="02020603050405020304" pitchFamily="18" charset="0"/>
              <a:cs typeface="Arial" panose="020B0604020202020204" pitchFamily="34" charset="0"/>
            </a:endParaRPr>
          </a:p>
          <a:p>
            <a:pPr marL="228600" indent="-228600" algn="just">
              <a:lnSpc>
                <a:spcPct val="115000"/>
              </a:lnSpc>
              <a:spcAft>
                <a:spcPts val="0"/>
              </a:spcAft>
              <a:buFont typeface="+mj-lt"/>
              <a:buAutoNum type="arabicPeriod"/>
            </a:pPr>
            <a:r>
              <a:rPr lang="ru-RU" sz="1200" dirty="0">
                <a:latin typeface="Arial Narrow" pitchFamily="34" charset="0"/>
                <a:ea typeface="Times New Roman" panose="02020603050405020304" pitchFamily="18" charset="0"/>
                <a:cs typeface="Arial" panose="020B0604020202020204" pitchFamily="34" charset="0"/>
              </a:rPr>
              <a:t>э</a:t>
            </a:r>
            <a:r>
              <a:rPr lang="ru-RU" sz="1200" dirty="0" smtClean="0">
                <a:latin typeface="Arial Narrow" pitchFamily="34" charset="0"/>
                <a:ea typeface="Times New Roman" panose="02020603050405020304" pitchFamily="18" charset="0"/>
                <a:cs typeface="Arial" panose="020B0604020202020204" pitchFamily="34" charset="0"/>
              </a:rPr>
              <a:t>л аралык кызматташтыкка сереп салуу;</a:t>
            </a:r>
            <a:endParaRPr lang="ru-RU" sz="1200" dirty="0">
              <a:latin typeface="Arial Narrow" pitchFamily="34" charset="0"/>
              <a:ea typeface="Times New Roman" panose="02020603050405020304" pitchFamily="18" charset="0"/>
              <a:cs typeface="Arial" panose="020B0604020202020204" pitchFamily="34" charset="0"/>
            </a:endParaRPr>
          </a:p>
          <a:p>
            <a:pPr marL="228600" indent="-228600" algn="just">
              <a:lnSpc>
                <a:spcPct val="115000"/>
              </a:lnSpc>
              <a:spcAft>
                <a:spcPts val="0"/>
              </a:spcAft>
              <a:buFont typeface="+mj-lt"/>
              <a:buAutoNum type="arabicPeriod"/>
            </a:pPr>
            <a:r>
              <a:rPr lang="ru-RU" sz="1200" dirty="0" smtClean="0">
                <a:latin typeface="Arial Narrow" pitchFamily="34" charset="0"/>
                <a:ea typeface="Times New Roman" panose="02020603050405020304" pitchFamily="18" charset="0"/>
                <a:cs typeface="Arial" panose="020B0604020202020204" pitchFamily="34" charset="0"/>
              </a:rPr>
              <a:t>жогорку тобокелдиктеги өлкөлөрдүн жана аймактардын тизмесин жаңылоо;</a:t>
            </a:r>
          </a:p>
          <a:p>
            <a:pPr marL="228600" indent="-228600" algn="just">
              <a:lnSpc>
                <a:spcPct val="115000"/>
              </a:lnSpc>
              <a:spcAft>
                <a:spcPts val="0"/>
              </a:spcAft>
              <a:buFont typeface="+mj-lt"/>
              <a:buAutoNum type="arabicPeriod"/>
            </a:pPr>
            <a:r>
              <a:rPr lang="ru-RU" sz="1200" dirty="0" smtClean="0">
                <a:latin typeface="Arial Narrow" pitchFamily="34" charset="0"/>
                <a:ea typeface="Times New Roman" panose="02020603050405020304" pitchFamily="18" charset="0"/>
                <a:cs typeface="Arial" panose="020B0604020202020204" pitchFamily="34" charset="0"/>
              </a:rPr>
              <a:t>Данияны жана Ирландияны өз ара баалоо жөнүндө отчетту угуу.</a:t>
            </a:r>
            <a:endParaRPr lang="ru-RU" sz="1200" dirty="0">
              <a:latin typeface="Arial Narrow" pitchFamily="34" charset="0"/>
              <a:ea typeface="Times New Roman" panose="02020603050405020304" pitchFamily="18" charset="0"/>
              <a:cs typeface="Arial" panose="020B0604020202020204" pitchFamily="34" charset="0"/>
            </a:endParaRPr>
          </a:p>
          <a:p>
            <a:pPr algn="just">
              <a:lnSpc>
                <a:spcPct val="115000"/>
              </a:lnSpc>
              <a:spcBef>
                <a:spcPts val="600"/>
              </a:spcBef>
              <a:spcAft>
                <a:spcPts val="0"/>
              </a:spcAft>
            </a:pPr>
            <a:r>
              <a:rPr lang="ru-RU" sz="1200" dirty="0" smtClean="0">
                <a:latin typeface="Arial Narrow" pitchFamily="34" charset="0"/>
                <a:ea typeface="Times New Roman" panose="02020603050405020304" pitchFamily="18" charset="0"/>
                <a:cs typeface="Arial" panose="020B0604020202020204" pitchFamily="34" charset="0"/>
              </a:rPr>
              <a:t>Аталган иш-</a:t>
            </a:r>
            <a:r>
              <a:rPr lang="ru-RU" sz="1200" dirty="0" err="1" smtClean="0">
                <a:latin typeface="Arial Narrow" pitchFamily="34" charset="0"/>
                <a:ea typeface="Times New Roman" panose="02020603050405020304" pitchFamily="18" charset="0"/>
                <a:cs typeface="Arial" panose="020B0604020202020204" pitchFamily="34" charset="0"/>
              </a:rPr>
              <a:t>чарага</a:t>
            </a:r>
            <a:r>
              <a:rPr lang="ru-RU" sz="1200" dirty="0" smtClean="0">
                <a:latin typeface="Arial Narrow" pitchFamily="34" charset="0"/>
                <a:ea typeface="Times New Roman" panose="02020603050405020304" pitchFamily="18" charset="0"/>
                <a:cs typeface="Arial" panose="020B0604020202020204" pitchFamily="34" charset="0"/>
              </a:rPr>
              <a:t> ФЧМКнын 2 кызматчысы катышты.</a:t>
            </a:r>
            <a:endParaRPr lang="ru-RU" sz="1100" dirty="0">
              <a:latin typeface="Arial Narrow" pitchFamily="34" charset="0"/>
              <a:ea typeface="Times New Roman" panose="02020603050405020304" pitchFamily="18" charset="0"/>
              <a:cs typeface="Arial" panose="020B0604020202020204" pitchFamily="34" charset="0"/>
            </a:endParaRPr>
          </a:p>
        </p:txBody>
      </p:sp>
      <p:pic>
        <p:nvPicPr>
          <p:cNvPr id="15" name="Рисунок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5119" y="107504"/>
            <a:ext cx="360938" cy="360040"/>
          </a:xfrm>
          <a:prstGeom prst="rect">
            <a:avLst/>
          </a:prstGeom>
        </p:spPr>
      </p:pic>
    </p:spTree>
    <p:extLst>
      <p:ext uri="{BB962C8B-B14F-4D97-AF65-F5344CB8AC3E}">
        <p14:creationId xmlns:p14="http://schemas.microsoft.com/office/powerpoint/2010/main" val="39317190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4377" y="0"/>
            <a:ext cx="45719" cy="4983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5188" y="115337"/>
            <a:ext cx="383438" cy="307777"/>
          </a:xfrm>
          <a:prstGeom prst="rect">
            <a:avLst/>
          </a:prstGeom>
          <a:noFill/>
        </p:spPr>
        <p:txBody>
          <a:bodyPr wrap="none" rtlCol="0">
            <a:spAutoFit/>
          </a:bodyPr>
          <a:lstStyle/>
          <a:p>
            <a:r>
              <a:rPr lang="ru-RU" sz="1400" dirty="0" smtClean="0">
                <a:solidFill>
                  <a:schemeClr val="accent1">
                    <a:lumMod val="75000"/>
                  </a:schemeClr>
                </a:solidFill>
                <a:latin typeface="Arial" pitchFamily="34" charset="0"/>
                <a:cs typeface="Arial" pitchFamily="34" charset="0"/>
              </a:rPr>
              <a:t>34</a:t>
            </a:r>
            <a:endParaRPr lang="ru-RU" sz="1400" dirty="0">
              <a:solidFill>
                <a:schemeClr val="accent1">
                  <a:lumMod val="75000"/>
                </a:schemeClr>
              </a:solidFill>
              <a:latin typeface="Arial" pitchFamily="34" charset="0"/>
              <a:cs typeface="Arial" pitchFamily="34" charset="0"/>
            </a:endParaRPr>
          </a:p>
        </p:txBody>
      </p:sp>
      <p:sp>
        <p:nvSpPr>
          <p:cNvPr id="6" name="TextBox 5"/>
          <p:cNvSpPr txBox="1"/>
          <p:nvPr/>
        </p:nvSpPr>
        <p:spPr>
          <a:xfrm>
            <a:off x="434344" y="85582"/>
            <a:ext cx="2564007" cy="453970"/>
          </a:xfrm>
          <a:prstGeom prst="rect">
            <a:avLst/>
          </a:prstGeom>
          <a:noFill/>
        </p:spPr>
        <p:txBody>
          <a:bodyPr wrap="square" rtlCol="0">
            <a:spAutoFit/>
          </a:bodyPr>
          <a:lstStyle/>
          <a:p>
            <a:pPr>
              <a:spcAft>
                <a:spcPts val="300"/>
              </a:spcAft>
            </a:pPr>
            <a:r>
              <a:rPr lang="ru-RU" sz="700" b="1" dirty="0" smtClean="0">
                <a:solidFill>
                  <a:schemeClr val="accent1">
                    <a:lumMod val="75000"/>
                  </a:schemeClr>
                </a:solidFill>
                <a:latin typeface="Arial" pitchFamily="34" charset="0"/>
                <a:cs typeface="Arial" pitchFamily="34" charset="0"/>
              </a:rPr>
              <a:t>ИШ ЖӨНҮНДӨ ЖЫЛДЫК ОТЧЕТ – 2017</a:t>
            </a:r>
          </a:p>
          <a:p>
            <a:r>
              <a:rPr lang="ru-RU" sz="700" dirty="0">
                <a:solidFill>
                  <a:schemeClr val="accent1">
                    <a:lumMod val="75000"/>
                  </a:schemeClr>
                </a:solidFill>
                <a:latin typeface="Arial" pitchFamily="34" charset="0"/>
                <a:cs typeface="Arial" pitchFamily="34" charset="0"/>
              </a:rPr>
              <a:t>Кыргыз Республикасынын Өкмөтүнө караштуу </a:t>
            </a:r>
          </a:p>
          <a:p>
            <a:r>
              <a:rPr lang="ky-KG" sz="700" dirty="0">
                <a:solidFill>
                  <a:schemeClr val="accent1">
                    <a:lumMod val="75000"/>
                  </a:schemeClr>
                </a:solidFill>
                <a:latin typeface="Arial" pitchFamily="34" charset="0"/>
                <a:cs typeface="Arial" pitchFamily="34" charset="0"/>
              </a:rPr>
              <a:t>Финансылык </a:t>
            </a:r>
            <a:r>
              <a:rPr lang="ky-KG" sz="700" dirty="0" smtClean="0">
                <a:solidFill>
                  <a:schemeClr val="accent1">
                    <a:lumMod val="75000"/>
                  </a:schemeClr>
                </a:solidFill>
                <a:latin typeface="Arial" pitchFamily="34" charset="0"/>
                <a:cs typeface="Arial" pitchFamily="34" charset="0"/>
              </a:rPr>
              <a:t>чалгындоо </a:t>
            </a:r>
            <a:r>
              <a:rPr lang="ky-KG" sz="700" dirty="0">
                <a:solidFill>
                  <a:schemeClr val="accent1">
                    <a:lumMod val="75000"/>
                  </a:schemeClr>
                </a:solidFill>
                <a:latin typeface="Arial" pitchFamily="34" charset="0"/>
                <a:cs typeface="Arial" pitchFamily="34" charset="0"/>
              </a:rPr>
              <a:t>мамлекеттик </a:t>
            </a:r>
            <a:r>
              <a:rPr lang="ky-KG" sz="700" dirty="0" smtClean="0">
                <a:solidFill>
                  <a:schemeClr val="accent1">
                    <a:lumMod val="75000"/>
                  </a:schemeClr>
                </a:solidFill>
                <a:latin typeface="Arial" pitchFamily="34" charset="0"/>
                <a:cs typeface="Arial" pitchFamily="34" charset="0"/>
              </a:rPr>
              <a:t>кызматы</a:t>
            </a:r>
            <a:endParaRPr lang="ru-RU" sz="700" dirty="0">
              <a:solidFill>
                <a:schemeClr val="accent1">
                  <a:lumMod val="75000"/>
                </a:schemeClr>
              </a:solidFill>
              <a:latin typeface="Arial" pitchFamily="34" charset="0"/>
              <a:cs typeface="Arial" pitchFamily="34"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5119" y="107504"/>
            <a:ext cx="360938" cy="360040"/>
          </a:xfrm>
          <a:prstGeom prst="rect">
            <a:avLst/>
          </a:prstGeom>
        </p:spPr>
      </p:pic>
      <p:sp>
        <p:nvSpPr>
          <p:cNvPr id="8" name="Прямоугольник 7"/>
          <p:cNvSpPr/>
          <p:nvPr/>
        </p:nvSpPr>
        <p:spPr>
          <a:xfrm>
            <a:off x="243464" y="789866"/>
            <a:ext cx="6472592" cy="523220"/>
          </a:xfrm>
          <a:prstGeom prst="rect">
            <a:avLst/>
          </a:prstGeom>
        </p:spPr>
        <p:txBody>
          <a:bodyPr wrap="square">
            <a:spAutoFit/>
          </a:bodyPr>
          <a:lstStyle/>
          <a:p>
            <a:pPr algn="just">
              <a:spcBef>
                <a:spcPts val="600"/>
              </a:spcBef>
            </a:pPr>
            <a:r>
              <a:rPr lang="ru-RU" sz="1400" b="1" dirty="0" smtClean="0">
                <a:solidFill>
                  <a:schemeClr val="accent1">
                    <a:lumMod val="50000"/>
                  </a:schemeClr>
                </a:solidFill>
                <a:latin typeface="Arial" pitchFamily="34" charset="0"/>
                <a:cs typeface="Arial" pitchFamily="34" charset="0"/>
              </a:rPr>
              <a:t>Техникалык жардамдын долбоорлорун ишке ашыруу. Өнүгүү боюнча эл аралык өнөктөр менен иштешүү.</a:t>
            </a:r>
            <a:endParaRPr lang="ru-RU" sz="1400" b="1" dirty="0">
              <a:solidFill>
                <a:schemeClr val="accent1">
                  <a:lumMod val="50000"/>
                </a:schemeClr>
              </a:solidFill>
              <a:latin typeface="Arial" pitchFamily="34" charset="0"/>
              <a:cs typeface="Arial" pitchFamily="34" charset="0"/>
            </a:endParaRPr>
          </a:p>
        </p:txBody>
      </p:sp>
      <p:sp>
        <p:nvSpPr>
          <p:cNvPr id="10" name="Прямоугольник 9"/>
          <p:cNvSpPr/>
          <p:nvPr/>
        </p:nvSpPr>
        <p:spPr>
          <a:xfrm>
            <a:off x="277519" y="1487244"/>
            <a:ext cx="6404483" cy="1674305"/>
          </a:xfrm>
          <a:prstGeom prst="rect">
            <a:avLst/>
          </a:prstGeom>
        </p:spPr>
        <p:txBody>
          <a:bodyPr wrap="square">
            <a:spAutoFit/>
          </a:bodyPr>
          <a:lstStyle/>
          <a:p>
            <a:pPr algn="just">
              <a:lnSpc>
                <a:spcPct val="115000"/>
              </a:lnSpc>
              <a:spcBef>
                <a:spcPts val="300"/>
              </a:spcBef>
              <a:spcAft>
                <a:spcPts val="600"/>
              </a:spcAft>
            </a:pPr>
            <a:r>
              <a:rPr lang="ru-RU" sz="1200" dirty="0" smtClean="0">
                <a:latin typeface="Arial Narrow" pitchFamily="34" charset="0"/>
                <a:ea typeface="Times New Roman" panose="02020603050405020304" pitchFamily="18" charset="0"/>
                <a:cs typeface="Arial" panose="020B0604020202020204" pitchFamily="34" charset="0"/>
              </a:rPr>
              <a:t>2017-жылы ФЧМК төмөнкү өнүгүү боюнча эл аралык өнөктөр жана өкүлчүлүктөр менен иштешти:</a:t>
            </a:r>
          </a:p>
          <a:p>
            <a:pPr marL="228600" indent="-228600" algn="just">
              <a:lnSpc>
                <a:spcPct val="115000"/>
              </a:lnSpc>
              <a:spcBef>
                <a:spcPts val="200"/>
              </a:spcBef>
              <a:spcAft>
                <a:spcPts val="200"/>
              </a:spcAft>
              <a:buFont typeface="+mj-lt"/>
              <a:buAutoNum type="arabicPeriod"/>
            </a:pPr>
            <a:r>
              <a:rPr lang="ru-RU" sz="1200" dirty="0" smtClean="0">
                <a:latin typeface="Arial Narrow" pitchFamily="34" charset="0"/>
                <a:ea typeface="Times New Roman" panose="02020603050405020304" pitchFamily="18" charset="0"/>
                <a:cs typeface="Arial" panose="020B0604020202020204" pitchFamily="34" charset="0"/>
              </a:rPr>
              <a:t>Бишкек шаарындагы ЕККУ Программалык кеңсеси,</a:t>
            </a:r>
          </a:p>
          <a:p>
            <a:pPr marL="228600" indent="-228600" algn="just">
              <a:lnSpc>
                <a:spcPct val="115000"/>
              </a:lnSpc>
              <a:spcBef>
                <a:spcPts val="200"/>
              </a:spcBef>
              <a:spcAft>
                <a:spcPts val="200"/>
              </a:spcAft>
              <a:buFont typeface="+mj-lt"/>
              <a:buAutoNum type="arabicPeriod"/>
            </a:pPr>
            <a:r>
              <a:rPr lang="ru-RU" sz="1200" dirty="0" smtClean="0">
                <a:latin typeface="Arial Narrow" pitchFamily="34" charset="0"/>
                <a:ea typeface="Times New Roman" panose="02020603050405020304" pitchFamily="18" charset="0"/>
                <a:cs typeface="Arial" panose="020B0604020202020204" pitchFamily="34" charset="0"/>
              </a:rPr>
              <a:t>Баңгизаттар жана кылмыштуулук боюнча БУУ башкармалыгы,</a:t>
            </a:r>
          </a:p>
          <a:p>
            <a:pPr marL="228600" indent="-228600" algn="just">
              <a:lnSpc>
                <a:spcPct val="115000"/>
              </a:lnSpc>
              <a:spcBef>
                <a:spcPts val="200"/>
              </a:spcBef>
              <a:spcAft>
                <a:spcPts val="200"/>
              </a:spcAft>
              <a:buFont typeface="+mj-lt"/>
              <a:buAutoNum type="arabicPeriod"/>
            </a:pPr>
            <a:r>
              <a:rPr lang="ru-RU" sz="1200" dirty="0" smtClean="0">
                <a:latin typeface="Arial Narrow" pitchFamily="34" charset="0"/>
                <a:ea typeface="Times New Roman" panose="02020603050405020304" pitchFamily="18" charset="0"/>
                <a:cs typeface="Arial" panose="020B0604020202020204" pitchFamily="34" charset="0"/>
              </a:rPr>
              <a:t>Эл аралык валюталык фонд</a:t>
            </a:r>
          </a:p>
          <a:p>
            <a:pPr marL="228600" indent="-228600" algn="just">
              <a:lnSpc>
                <a:spcPct val="115000"/>
              </a:lnSpc>
              <a:spcBef>
                <a:spcPts val="200"/>
              </a:spcBef>
              <a:spcAft>
                <a:spcPts val="200"/>
              </a:spcAft>
              <a:buFont typeface="+mj-lt"/>
              <a:buAutoNum type="arabicPeriod"/>
            </a:pPr>
            <a:r>
              <a:rPr lang="ru-RU" sz="1200" dirty="0" smtClean="0">
                <a:latin typeface="Arial Narrow" pitchFamily="34" charset="0"/>
                <a:ea typeface="Times New Roman" panose="02020603050405020304" pitchFamily="18" charset="0"/>
                <a:cs typeface="Arial" panose="020B0604020202020204" pitchFamily="34" charset="0"/>
              </a:rPr>
              <a:t>Финансылык мониторингдин Эл аралык окуу-</a:t>
            </a:r>
            <a:r>
              <a:rPr lang="ru-RU" sz="1200" dirty="0" err="1" smtClean="0">
                <a:latin typeface="Arial Narrow" pitchFamily="34" charset="0"/>
                <a:ea typeface="Times New Roman" panose="02020603050405020304" pitchFamily="18" charset="0"/>
                <a:cs typeface="Arial" panose="020B0604020202020204" pitchFamily="34" charset="0"/>
              </a:rPr>
              <a:t>методикалык</a:t>
            </a:r>
            <a:r>
              <a:rPr lang="ru-RU" sz="1200" dirty="0" smtClean="0">
                <a:latin typeface="Arial Narrow" pitchFamily="34" charset="0"/>
                <a:ea typeface="Times New Roman" panose="02020603050405020304" pitchFamily="18" charset="0"/>
                <a:cs typeface="Arial" panose="020B0604020202020204" pitchFamily="34" charset="0"/>
              </a:rPr>
              <a:t> борбору (Россия Федерациясы)</a:t>
            </a:r>
          </a:p>
          <a:p>
            <a:pPr marL="228600" indent="-228600" algn="just">
              <a:lnSpc>
                <a:spcPct val="115000"/>
              </a:lnSpc>
              <a:spcBef>
                <a:spcPts val="200"/>
              </a:spcBef>
              <a:spcAft>
                <a:spcPts val="200"/>
              </a:spcAft>
              <a:buFont typeface="+mj-lt"/>
              <a:buAutoNum type="arabicPeriod"/>
            </a:pPr>
            <a:r>
              <a:rPr lang="ru-RU" sz="1200" dirty="0" smtClean="0">
                <a:latin typeface="Arial Narrow" pitchFamily="34" charset="0"/>
                <a:ea typeface="Times New Roman" panose="02020603050405020304" pitchFamily="18" charset="0"/>
                <a:cs typeface="Arial" panose="020B0604020202020204" pitchFamily="34" charset="0"/>
              </a:rPr>
              <a:t>Түркия Өкмөтү</a:t>
            </a:r>
          </a:p>
        </p:txBody>
      </p:sp>
      <p:graphicFrame>
        <p:nvGraphicFramePr>
          <p:cNvPr id="12" name="Таблица 11"/>
          <p:cNvGraphicFramePr>
            <a:graphicFrameLocks noGrp="1"/>
          </p:cNvGraphicFramePr>
          <p:nvPr>
            <p:extLst>
              <p:ext uri="{D42A27DB-BD31-4B8C-83A1-F6EECF244321}">
                <p14:modId xmlns:p14="http://schemas.microsoft.com/office/powerpoint/2010/main" val="344537636"/>
              </p:ext>
            </p:extLst>
          </p:nvPr>
        </p:nvGraphicFramePr>
        <p:xfrm>
          <a:off x="347236" y="4067944"/>
          <a:ext cx="6172201" cy="4288969"/>
        </p:xfrm>
        <a:graphic>
          <a:graphicData uri="http://schemas.openxmlformats.org/drawingml/2006/table">
            <a:tbl>
              <a:tblPr/>
              <a:tblGrid>
                <a:gridCol w="1937651">
                  <a:extLst>
                    <a:ext uri="{9D8B030D-6E8A-4147-A177-3AD203B41FA5}">
                      <a16:colId xmlns:a16="http://schemas.microsoft.com/office/drawing/2014/main" val="20000"/>
                    </a:ext>
                  </a:extLst>
                </a:gridCol>
                <a:gridCol w="422642">
                  <a:extLst>
                    <a:ext uri="{9D8B030D-6E8A-4147-A177-3AD203B41FA5}">
                      <a16:colId xmlns:a16="http://schemas.microsoft.com/office/drawing/2014/main" val="20001"/>
                    </a:ext>
                  </a:extLst>
                </a:gridCol>
                <a:gridCol w="424268">
                  <a:extLst>
                    <a:ext uri="{9D8B030D-6E8A-4147-A177-3AD203B41FA5}">
                      <a16:colId xmlns:a16="http://schemas.microsoft.com/office/drawing/2014/main" val="20002"/>
                    </a:ext>
                  </a:extLst>
                </a:gridCol>
                <a:gridCol w="422642">
                  <a:extLst>
                    <a:ext uri="{9D8B030D-6E8A-4147-A177-3AD203B41FA5}">
                      <a16:colId xmlns:a16="http://schemas.microsoft.com/office/drawing/2014/main" val="20003"/>
                    </a:ext>
                  </a:extLst>
                </a:gridCol>
                <a:gridCol w="424268">
                  <a:extLst>
                    <a:ext uri="{9D8B030D-6E8A-4147-A177-3AD203B41FA5}">
                      <a16:colId xmlns:a16="http://schemas.microsoft.com/office/drawing/2014/main" val="20004"/>
                    </a:ext>
                  </a:extLst>
                </a:gridCol>
                <a:gridCol w="422642">
                  <a:extLst>
                    <a:ext uri="{9D8B030D-6E8A-4147-A177-3AD203B41FA5}">
                      <a16:colId xmlns:a16="http://schemas.microsoft.com/office/drawing/2014/main" val="20005"/>
                    </a:ext>
                  </a:extLst>
                </a:gridCol>
                <a:gridCol w="424268">
                  <a:extLst>
                    <a:ext uri="{9D8B030D-6E8A-4147-A177-3AD203B41FA5}">
                      <a16:colId xmlns:a16="http://schemas.microsoft.com/office/drawing/2014/main" val="20006"/>
                    </a:ext>
                  </a:extLst>
                </a:gridCol>
                <a:gridCol w="422642">
                  <a:extLst>
                    <a:ext uri="{9D8B030D-6E8A-4147-A177-3AD203B41FA5}">
                      <a16:colId xmlns:a16="http://schemas.microsoft.com/office/drawing/2014/main" val="20007"/>
                    </a:ext>
                  </a:extLst>
                </a:gridCol>
                <a:gridCol w="424268">
                  <a:extLst>
                    <a:ext uri="{9D8B030D-6E8A-4147-A177-3AD203B41FA5}">
                      <a16:colId xmlns:a16="http://schemas.microsoft.com/office/drawing/2014/main" val="20008"/>
                    </a:ext>
                  </a:extLst>
                </a:gridCol>
                <a:gridCol w="422642">
                  <a:extLst>
                    <a:ext uri="{9D8B030D-6E8A-4147-A177-3AD203B41FA5}">
                      <a16:colId xmlns:a16="http://schemas.microsoft.com/office/drawing/2014/main" val="20009"/>
                    </a:ext>
                  </a:extLst>
                </a:gridCol>
                <a:gridCol w="424268">
                  <a:extLst>
                    <a:ext uri="{9D8B030D-6E8A-4147-A177-3AD203B41FA5}">
                      <a16:colId xmlns:a16="http://schemas.microsoft.com/office/drawing/2014/main" val="20010"/>
                    </a:ext>
                  </a:extLst>
                </a:gridCol>
              </a:tblGrid>
              <a:tr h="232565">
                <a:tc rowSpan="2">
                  <a:txBody>
                    <a:bodyPr/>
                    <a:lstStyle/>
                    <a:p>
                      <a:pPr algn="ctr" fontAlgn="ctr"/>
                      <a:r>
                        <a:rPr lang="ru-RU" sz="1050" b="0" i="0" u="none" strike="noStrike" dirty="0" smtClean="0">
                          <a:solidFill>
                            <a:srgbClr val="000000"/>
                          </a:solidFill>
                          <a:effectLst/>
                          <a:latin typeface="Arial Narrow"/>
                        </a:rPr>
                        <a:t>Көмөктөшүүнүн жана техникалык жардамдын түрлөрү</a:t>
                      </a:r>
                      <a:endParaRPr lang="ru-RU" sz="1050" b="0" i="0" u="none" strike="noStrike" dirty="0">
                        <a:solidFill>
                          <a:srgbClr val="000000"/>
                        </a:solidFill>
                        <a:effectLst/>
                        <a:latin typeface="Arial Narrow"/>
                      </a:endParaRPr>
                    </a:p>
                  </a:txBody>
                  <a:tcPr marL="5537" marR="5537" marT="553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900" b="1" i="0" u="none" strike="noStrike" dirty="0" smtClean="0">
                          <a:solidFill>
                            <a:srgbClr val="000000"/>
                          </a:solidFill>
                          <a:effectLst/>
                          <a:latin typeface="Arial Narrow"/>
                        </a:rPr>
                        <a:t>ЕККУ</a:t>
                      </a:r>
                      <a:endParaRPr lang="ru-RU" sz="900" b="1" i="0" u="none" strike="noStrike" dirty="0">
                        <a:solidFill>
                          <a:srgbClr val="000000"/>
                        </a:solidFill>
                        <a:effectLst/>
                        <a:latin typeface="Arial Narrow"/>
                      </a:endParaRPr>
                    </a:p>
                  </a:txBody>
                  <a:tcPr marL="5537" marR="5537" marT="553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ctr"/>
                      <a:r>
                        <a:rPr lang="ru-RU" sz="900" b="1" i="0" u="none" strike="noStrike" dirty="0" smtClean="0">
                          <a:solidFill>
                            <a:srgbClr val="000000"/>
                          </a:solidFill>
                          <a:effectLst/>
                          <a:latin typeface="Arial Narrow"/>
                        </a:rPr>
                        <a:t>БУУ БКБ</a:t>
                      </a:r>
                      <a:endParaRPr lang="ru-RU" sz="900" b="1" i="0" u="none" strike="noStrike" dirty="0">
                        <a:solidFill>
                          <a:srgbClr val="000000"/>
                        </a:solidFill>
                        <a:effectLst/>
                        <a:latin typeface="Arial Narrow"/>
                      </a:endParaRPr>
                    </a:p>
                  </a:txBody>
                  <a:tcPr marL="5537" marR="5537" marT="553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ctr"/>
                      <a:r>
                        <a:rPr lang="ru-RU" sz="900" b="1" i="0" u="none" strike="noStrike" dirty="0" smtClean="0">
                          <a:solidFill>
                            <a:srgbClr val="000000"/>
                          </a:solidFill>
                          <a:effectLst/>
                          <a:latin typeface="Arial Narrow"/>
                        </a:rPr>
                        <a:t>ЭВФ</a:t>
                      </a:r>
                      <a:endParaRPr lang="ru-RU" sz="900" b="1" i="0" u="none" strike="noStrike" dirty="0">
                        <a:solidFill>
                          <a:srgbClr val="000000"/>
                        </a:solidFill>
                        <a:effectLst/>
                        <a:latin typeface="Arial Narrow"/>
                      </a:endParaRPr>
                    </a:p>
                  </a:txBody>
                  <a:tcPr marL="5537" marR="5537" marT="553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ctr"/>
                      <a:r>
                        <a:rPr lang="ru-RU" sz="900" b="1" i="0" u="none" strike="noStrike" dirty="0" smtClean="0">
                          <a:solidFill>
                            <a:srgbClr val="000000"/>
                          </a:solidFill>
                          <a:effectLst/>
                          <a:latin typeface="Arial Narrow"/>
                        </a:rPr>
                        <a:t>РФ ФМЭОМБ</a:t>
                      </a:r>
                      <a:endParaRPr lang="ru-RU" sz="900" b="1" i="0" u="none" strike="noStrike" dirty="0">
                        <a:solidFill>
                          <a:srgbClr val="000000"/>
                        </a:solidFill>
                        <a:effectLst/>
                        <a:latin typeface="Arial Narrow"/>
                      </a:endParaRPr>
                    </a:p>
                  </a:txBody>
                  <a:tcPr marL="5537" marR="5537" marT="553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ctr"/>
                      <a:r>
                        <a:rPr lang="ru-RU" sz="900" b="1" i="0" u="none" strike="noStrike" dirty="0" smtClean="0">
                          <a:solidFill>
                            <a:srgbClr val="000000"/>
                          </a:solidFill>
                          <a:effectLst/>
                          <a:latin typeface="Arial Narrow"/>
                        </a:rPr>
                        <a:t>Түркия Өкмөтү</a:t>
                      </a:r>
                      <a:endParaRPr lang="ru-RU" sz="900" b="1" i="0" u="none" strike="noStrike" dirty="0">
                        <a:solidFill>
                          <a:srgbClr val="000000"/>
                        </a:solidFill>
                        <a:effectLst/>
                        <a:latin typeface="Arial Narrow"/>
                      </a:endParaRPr>
                    </a:p>
                  </a:txBody>
                  <a:tcPr marL="5537" marR="5537" marT="553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0"/>
                  </a:ext>
                </a:extLst>
              </a:tr>
              <a:tr h="440223">
                <a:tc vMerge="1">
                  <a:txBody>
                    <a:bodyPr/>
                    <a:lstStyle/>
                    <a:p>
                      <a:endParaRPr lang="ru-RU"/>
                    </a:p>
                  </a:txBody>
                  <a:tcPr/>
                </a:tc>
                <a:tc>
                  <a:txBody>
                    <a:bodyPr/>
                    <a:lstStyle/>
                    <a:p>
                      <a:pPr algn="ctr" fontAlgn="ctr"/>
                      <a:r>
                        <a:rPr lang="ru-RU" sz="800" b="0" i="0" u="none" strike="noStrike" dirty="0" smtClean="0">
                          <a:solidFill>
                            <a:srgbClr val="000000"/>
                          </a:solidFill>
                          <a:effectLst/>
                          <a:latin typeface="Arial Narrow"/>
                        </a:rPr>
                        <a:t>жергиликтүү деңгээл</a:t>
                      </a:r>
                      <a:endParaRPr lang="ru-RU" sz="800" b="0" i="0" u="none" strike="noStrike" dirty="0">
                        <a:solidFill>
                          <a:srgbClr val="000000"/>
                        </a:solidFill>
                        <a:effectLst/>
                        <a:latin typeface="Arial Narrow"/>
                      </a:endParaRPr>
                    </a:p>
                  </a:txBody>
                  <a:tcPr marL="5537" marR="5537" marT="553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effectLst/>
                          <a:latin typeface="Arial Narrow"/>
                        </a:rPr>
                        <a:t>эл аралык деңгээл</a:t>
                      </a:r>
                      <a:endParaRPr lang="ru-RU" sz="800" b="0" i="0" u="none" strike="noStrike" dirty="0">
                        <a:solidFill>
                          <a:srgbClr val="000000"/>
                        </a:solidFill>
                        <a:effectLst/>
                        <a:latin typeface="Arial Narrow"/>
                      </a:endParaRPr>
                    </a:p>
                  </a:txBody>
                  <a:tcPr marL="5537" marR="5537" marT="553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effectLst/>
                          <a:latin typeface="Arial Narrow"/>
                        </a:rPr>
                        <a:t>жергиликтүү деңгээл</a:t>
                      </a:r>
                    </a:p>
                    <a:p>
                      <a:pPr algn="ctr" fontAlgn="ctr"/>
                      <a:endParaRPr lang="ru-RU" sz="800" b="0" i="0" u="none" strike="noStrike" dirty="0">
                        <a:solidFill>
                          <a:srgbClr val="000000"/>
                        </a:solidFill>
                        <a:effectLst/>
                        <a:latin typeface="Arial Narrow"/>
                      </a:endParaRPr>
                    </a:p>
                  </a:txBody>
                  <a:tcPr marL="5537" marR="5537" marT="553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effectLst/>
                          <a:latin typeface="Arial Narrow"/>
                        </a:rPr>
                        <a:t>эл аралык деңгээл</a:t>
                      </a:r>
                    </a:p>
                  </a:txBody>
                  <a:tcPr marL="5537" marR="5537" marT="553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effectLst/>
                          <a:latin typeface="Arial Narrow"/>
                        </a:rPr>
                        <a:t>жергиликтүү деңгээл</a:t>
                      </a:r>
                    </a:p>
                    <a:p>
                      <a:pPr algn="ctr" fontAlgn="ctr"/>
                      <a:endParaRPr lang="ru-RU" sz="800" b="0" i="0" u="none" strike="noStrike" dirty="0">
                        <a:solidFill>
                          <a:srgbClr val="000000"/>
                        </a:solidFill>
                        <a:effectLst/>
                        <a:latin typeface="Arial Narrow"/>
                      </a:endParaRPr>
                    </a:p>
                  </a:txBody>
                  <a:tcPr marL="5537" marR="5537" marT="553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effectLst/>
                          <a:latin typeface="Arial Narrow"/>
                        </a:rPr>
                        <a:t>эл аралык деңгээл</a:t>
                      </a:r>
                    </a:p>
                    <a:p>
                      <a:pPr algn="ctr" fontAlgn="ctr"/>
                      <a:endParaRPr lang="ru-RU" sz="800" b="0" i="0" u="none" strike="noStrike" dirty="0">
                        <a:solidFill>
                          <a:srgbClr val="000000"/>
                        </a:solidFill>
                        <a:effectLst/>
                        <a:latin typeface="Arial Narrow"/>
                      </a:endParaRPr>
                    </a:p>
                  </a:txBody>
                  <a:tcPr marL="5537" marR="5537" marT="553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effectLst/>
                          <a:latin typeface="Arial Narrow"/>
                        </a:rPr>
                        <a:t>жергиликтүү деңгээл</a:t>
                      </a:r>
                    </a:p>
                    <a:p>
                      <a:pPr algn="ctr" fontAlgn="ctr"/>
                      <a:endParaRPr lang="ru-RU" sz="800" b="0" i="0" u="none" strike="noStrike" dirty="0">
                        <a:solidFill>
                          <a:srgbClr val="000000"/>
                        </a:solidFill>
                        <a:effectLst/>
                        <a:latin typeface="Arial Narrow"/>
                      </a:endParaRPr>
                    </a:p>
                  </a:txBody>
                  <a:tcPr marL="5537" marR="5537" marT="553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effectLst/>
                          <a:latin typeface="Arial Narrow"/>
                        </a:rPr>
                        <a:t>эл аралык деңгээл</a:t>
                      </a:r>
                    </a:p>
                    <a:p>
                      <a:pPr algn="ctr" fontAlgn="ctr"/>
                      <a:endParaRPr lang="ru-RU" sz="800" b="0" i="0" u="none" strike="noStrike" dirty="0">
                        <a:solidFill>
                          <a:srgbClr val="000000"/>
                        </a:solidFill>
                        <a:effectLst/>
                        <a:latin typeface="Arial Narrow"/>
                      </a:endParaRPr>
                    </a:p>
                  </a:txBody>
                  <a:tcPr marL="5537" marR="5537" marT="553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effectLst/>
                          <a:latin typeface="Arial Narrow"/>
                        </a:rPr>
                        <a:t>жергиликтүү деңгээл</a:t>
                      </a:r>
                    </a:p>
                    <a:p>
                      <a:pPr algn="ctr" fontAlgn="ctr"/>
                      <a:endParaRPr lang="ru-RU" sz="800" b="0" i="0" u="none" strike="noStrike" dirty="0">
                        <a:solidFill>
                          <a:srgbClr val="000000"/>
                        </a:solidFill>
                        <a:effectLst/>
                        <a:latin typeface="Arial Narrow"/>
                      </a:endParaRPr>
                    </a:p>
                  </a:txBody>
                  <a:tcPr marL="5537" marR="5537" marT="553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effectLst/>
                          <a:latin typeface="Arial Narrow"/>
                        </a:rPr>
                        <a:t>эл аралык деңгээл</a:t>
                      </a:r>
                    </a:p>
                    <a:p>
                      <a:pPr algn="ctr" fontAlgn="ctr"/>
                      <a:endParaRPr lang="ru-RU" sz="800" b="0" i="0" u="none" strike="noStrike" dirty="0">
                        <a:solidFill>
                          <a:srgbClr val="000000"/>
                        </a:solidFill>
                        <a:effectLst/>
                        <a:latin typeface="Arial Narrow"/>
                      </a:endParaRPr>
                    </a:p>
                  </a:txBody>
                  <a:tcPr marL="5537" marR="5537" marT="553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3639">
                <a:tc>
                  <a:txBody>
                    <a:bodyPr/>
                    <a:lstStyle/>
                    <a:p>
                      <a:pPr algn="just" fontAlgn="ctr"/>
                      <a:r>
                        <a:rPr lang="ru-RU" sz="1050" b="0" i="0" u="none" strike="noStrike" dirty="0" smtClean="0">
                          <a:solidFill>
                            <a:srgbClr val="000000"/>
                          </a:solidFill>
                          <a:effectLst/>
                          <a:latin typeface="Arial Narrow"/>
                        </a:rPr>
                        <a:t>ФЧМКнын</a:t>
                      </a:r>
                      <a:r>
                        <a:rPr lang="ru-RU" sz="1050" b="0" i="0" u="none" strike="noStrike" baseline="0" dirty="0" smtClean="0">
                          <a:solidFill>
                            <a:srgbClr val="000000"/>
                          </a:solidFill>
                          <a:effectLst/>
                          <a:latin typeface="Arial Narrow"/>
                        </a:rPr>
                        <a:t> иш-чараларын уюштурууда жана адамдык ресурстарды чыңдоодо көмөктөшүү</a:t>
                      </a:r>
                      <a:endParaRPr lang="ru-RU" sz="1050" b="0" i="0" u="none" strike="noStrike" dirty="0">
                        <a:solidFill>
                          <a:srgbClr val="000000"/>
                        </a:solidFill>
                        <a:effectLst/>
                        <a:latin typeface="Arial Narrow"/>
                      </a:endParaRPr>
                    </a:p>
                  </a:txBody>
                  <a:tcPr marL="5537" marR="5537" marT="553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Arial Narrow"/>
                        </a:rPr>
                        <a:t>            2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Arial Narrow"/>
                        </a:rPr>
                        <a:t>                      3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Arial Narrow"/>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Arial Narrow"/>
                        </a:rPr>
                        <a:t>                      5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Arial Narrow"/>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Arial Narrow"/>
                        </a:rPr>
                        <a:t>                      1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Arial Narrow"/>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Arial Narrow"/>
                        </a:rPr>
                        <a:t>                      4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Arial Narrow"/>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Arial Narrow"/>
                        </a:rPr>
                        <a:t>                      1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3639">
                <a:tc>
                  <a:txBody>
                    <a:bodyPr/>
                    <a:lstStyle/>
                    <a:p>
                      <a:pPr algn="just" fontAlgn="ctr"/>
                      <a:r>
                        <a:rPr lang="ru-RU" sz="1050" b="0" i="0" u="none" strike="noStrike" dirty="0" smtClean="0">
                          <a:solidFill>
                            <a:srgbClr val="000000"/>
                          </a:solidFill>
                          <a:effectLst/>
                          <a:latin typeface="Arial Narrow"/>
                        </a:rPr>
                        <a:t>ККЛ/ТЭИКК чөйрөсүндөгү мыйзамдарды жакшыртууда техникалык жардам</a:t>
                      </a:r>
                      <a:endParaRPr lang="ru-RU" sz="1050" b="0" i="0" u="none" strike="noStrike" dirty="0">
                        <a:solidFill>
                          <a:srgbClr val="000000"/>
                        </a:solidFill>
                        <a:effectLst/>
                        <a:latin typeface="Arial Narrow"/>
                      </a:endParaRPr>
                    </a:p>
                  </a:txBody>
                  <a:tcPr marL="5537" marR="5537" marT="553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5459">
                <a:tc>
                  <a:txBody>
                    <a:bodyPr/>
                    <a:lstStyle/>
                    <a:p>
                      <a:pPr algn="just" fontAlgn="ctr"/>
                      <a:r>
                        <a:rPr lang="ru-RU" sz="1050" b="0" i="0" u="none" strike="noStrike" dirty="0" smtClean="0">
                          <a:solidFill>
                            <a:srgbClr val="000000"/>
                          </a:solidFill>
                          <a:effectLst/>
                          <a:latin typeface="Arial Narrow"/>
                        </a:rPr>
                        <a:t>ККЛ/ТЭИКК чөйрөсүндө укук бузууларды токтотууга багытталган алдын алуу иш-чараларын ишке ашырууда</a:t>
                      </a:r>
                      <a:r>
                        <a:rPr lang="ru-RU" sz="1050" b="0" i="0" u="none" strike="noStrike" baseline="0" dirty="0" smtClean="0">
                          <a:solidFill>
                            <a:srgbClr val="000000"/>
                          </a:solidFill>
                          <a:effectLst/>
                          <a:latin typeface="Arial Narrow"/>
                        </a:rPr>
                        <a:t> техникалык жардам</a:t>
                      </a:r>
                      <a:endParaRPr lang="ru-RU" sz="1050" b="0" i="0" u="none" strike="noStrike" dirty="0">
                        <a:solidFill>
                          <a:srgbClr val="000000"/>
                        </a:solidFill>
                        <a:effectLst/>
                        <a:latin typeface="Arial Narrow"/>
                      </a:endParaRPr>
                    </a:p>
                  </a:txBody>
                  <a:tcPr marL="5537" marR="5537" marT="553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3639">
                <a:tc>
                  <a:txBody>
                    <a:bodyPr/>
                    <a:lstStyle/>
                    <a:p>
                      <a:pPr algn="just" fontAlgn="ctr"/>
                      <a:r>
                        <a:rPr lang="ru-RU" sz="1050" b="0" i="0" u="none" strike="noStrike" dirty="0" smtClean="0">
                          <a:solidFill>
                            <a:srgbClr val="000000"/>
                          </a:solidFill>
                          <a:effectLst/>
                          <a:latin typeface="Arial Narrow"/>
                        </a:rPr>
                        <a:t>Калктын финансылык сабаттуулугун жогорулатуу боюнча иш-чараларды</a:t>
                      </a:r>
                      <a:r>
                        <a:rPr lang="ru-RU" sz="1050" b="0" i="0" u="none" strike="noStrike" baseline="0" dirty="0" smtClean="0">
                          <a:solidFill>
                            <a:srgbClr val="000000"/>
                          </a:solidFill>
                          <a:effectLst/>
                          <a:latin typeface="Arial Narrow"/>
                        </a:rPr>
                        <a:t> ишке ашырууда техникалык жардам</a:t>
                      </a:r>
                      <a:endParaRPr lang="ru-RU" sz="1050" b="0" i="0" u="none" strike="noStrike" dirty="0">
                        <a:solidFill>
                          <a:srgbClr val="000000"/>
                        </a:solidFill>
                        <a:effectLst/>
                        <a:latin typeface="Arial Narrow"/>
                      </a:endParaRPr>
                    </a:p>
                  </a:txBody>
                  <a:tcPr marL="5537" marR="5537" marT="553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Arial Narrow"/>
                        </a:rPr>
                        <a:t>            1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3639">
                <a:tc>
                  <a:txBody>
                    <a:bodyPr/>
                    <a:lstStyle/>
                    <a:p>
                      <a:pPr algn="just" fontAlgn="ctr"/>
                      <a:r>
                        <a:rPr lang="ru-RU" sz="1050" b="0" i="0" u="none" strike="noStrike" dirty="0" smtClean="0">
                          <a:solidFill>
                            <a:srgbClr val="000000"/>
                          </a:solidFill>
                          <a:effectLst/>
                          <a:latin typeface="Arial Narrow"/>
                        </a:rPr>
                        <a:t>ФЧМКнын МТ-</a:t>
                      </a:r>
                      <a:r>
                        <a:rPr lang="ru-RU" sz="1050" b="0" i="0" u="none" strike="noStrike" dirty="0" err="1" smtClean="0">
                          <a:solidFill>
                            <a:srgbClr val="000000"/>
                          </a:solidFill>
                          <a:effectLst/>
                          <a:latin typeface="Arial Narrow"/>
                        </a:rPr>
                        <a:t>инфратүзүмүн</a:t>
                      </a:r>
                      <a:r>
                        <a:rPr lang="ru-RU" sz="1050" b="0" i="0" u="none" strike="noStrike" baseline="0" dirty="0" smtClean="0">
                          <a:solidFill>
                            <a:srgbClr val="000000"/>
                          </a:solidFill>
                          <a:effectLst/>
                          <a:latin typeface="Arial Narrow"/>
                        </a:rPr>
                        <a:t> (жабдуу) жакшыртууда техникалык жардам</a:t>
                      </a:r>
                      <a:endParaRPr lang="ru-RU" sz="1050" b="0" i="0" u="none" strike="noStrike" dirty="0">
                        <a:solidFill>
                          <a:srgbClr val="000000"/>
                        </a:solidFill>
                        <a:effectLst/>
                        <a:latin typeface="Arial Narrow"/>
                      </a:endParaRPr>
                    </a:p>
                  </a:txBody>
                  <a:tcPr marL="5537" marR="5537" marT="553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43639">
                <a:tc>
                  <a:txBody>
                    <a:bodyPr/>
                    <a:lstStyle/>
                    <a:p>
                      <a:pPr algn="just" fontAlgn="ctr"/>
                      <a:r>
                        <a:rPr lang="ru-RU" sz="1050" b="0" i="0" u="none" strike="noStrike" dirty="0" smtClean="0">
                          <a:solidFill>
                            <a:srgbClr val="000000"/>
                          </a:solidFill>
                          <a:effectLst/>
                          <a:latin typeface="Arial Narrow"/>
                        </a:rPr>
                        <a:t>ФЧМКнын МТ-программалык-</a:t>
                      </a:r>
                      <a:r>
                        <a:rPr lang="ru-RU" sz="1050" b="0" i="0" u="none" strike="noStrike" dirty="0" err="1" smtClean="0">
                          <a:solidFill>
                            <a:srgbClr val="000000"/>
                          </a:solidFill>
                          <a:effectLst/>
                          <a:latin typeface="Arial Narrow"/>
                        </a:rPr>
                        <a:t>аппараттык</a:t>
                      </a:r>
                      <a:r>
                        <a:rPr lang="ru-RU" sz="1050" b="0" i="0" u="none" strike="noStrike" dirty="0" smtClean="0">
                          <a:solidFill>
                            <a:srgbClr val="000000"/>
                          </a:solidFill>
                          <a:effectLst/>
                          <a:latin typeface="Arial Narrow"/>
                        </a:rPr>
                        <a:t> комплексин модификациялоодо техникалык жардам</a:t>
                      </a:r>
                      <a:endParaRPr lang="ru-RU" sz="1050" b="0" i="0" u="none" strike="noStrike" dirty="0">
                        <a:solidFill>
                          <a:srgbClr val="000000"/>
                        </a:solidFill>
                        <a:effectLst/>
                        <a:latin typeface="Arial Narrow"/>
                      </a:endParaRPr>
                    </a:p>
                  </a:txBody>
                  <a:tcPr marL="5537" marR="5537" marT="553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50" b="0" i="0" u="none" strike="noStrike">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50" b="0" i="0" u="none" strike="noStrike">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50" b="0" i="0" u="none" strike="noStrike">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50" b="0" i="0" u="none" strike="noStrike">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50" b="0" i="0" u="none" strike="noStrike" dirty="0">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50" b="0" i="0" u="none" strike="noStrike" dirty="0">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50" b="0" i="0" u="none" strike="noStrike" dirty="0">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50" b="0" i="0" u="none" strike="noStrike" dirty="0">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50" b="0" i="0" u="none" strike="noStrike">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50" b="0" i="0" u="none" strike="noStrike">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43639">
                <a:tc>
                  <a:txBody>
                    <a:bodyPr/>
                    <a:lstStyle/>
                    <a:p>
                      <a:pPr algn="just" fontAlgn="ctr"/>
                      <a:r>
                        <a:rPr lang="ru-RU" sz="1050" b="0" i="0" u="none" strike="noStrike" dirty="0" smtClean="0">
                          <a:solidFill>
                            <a:srgbClr val="000000"/>
                          </a:solidFill>
                          <a:effectLst/>
                          <a:latin typeface="Arial Narrow"/>
                        </a:rPr>
                        <a:t>ФЧМКнын кызматтык унаа паркын жаңылоодо техникалык жардам</a:t>
                      </a:r>
                      <a:endParaRPr lang="ru-RU" sz="1050" b="0" i="0" u="none" strike="noStrike" dirty="0">
                        <a:solidFill>
                          <a:srgbClr val="000000"/>
                        </a:solidFill>
                        <a:effectLst/>
                        <a:latin typeface="Arial Narrow"/>
                      </a:endParaRPr>
                    </a:p>
                  </a:txBody>
                  <a:tcPr marL="5537" marR="5537" marT="553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050" b="0" i="0" u="none" strike="noStrike">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050" b="0" i="0" u="none" strike="noStrike" dirty="0">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050" b="0" i="0" u="none" strike="noStrike" dirty="0">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050" b="0" i="0" u="none" strike="noStrike">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050" b="0" i="0" u="none" strike="noStrike">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050" b="0" i="0" u="none" strike="noStrike">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050" b="0" i="0" u="none" strike="noStrike">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050" b="0" i="0" u="none" strike="noStrike" dirty="0">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050" b="0" i="0" u="none" strike="noStrike" dirty="0">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050" b="0" i="0" u="none" strike="noStrike" dirty="0">
                          <a:solidFill>
                            <a:srgbClr val="000000"/>
                          </a:solidFill>
                          <a:effectLst/>
                          <a:latin typeface="Arial Narrow"/>
                        </a:rPr>
                        <a:t>                     -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8"/>
                  </a:ext>
                </a:extLst>
              </a:tr>
            </a:tbl>
          </a:graphicData>
        </a:graphic>
      </p:graphicFrame>
      <p:sp>
        <p:nvSpPr>
          <p:cNvPr id="13" name="Прямоугольник 12"/>
          <p:cNvSpPr/>
          <p:nvPr/>
        </p:nvSpPr>
        <p:spPr>
          <a:xfrm>
            <a:off x="243465" y="3426756"/>
            <a:ext cx="6404483" cy="517065"/>
          </a:xfrm>
          <a:prstGeom prst="rect">
            <a:avLst/>
          </a:prstGeom>
        </p:spPr>
        <p:txBody>
          <a:bodyPr wrap="square">
            <a:spAutoFit/>
          </a:bodyPr>
          <a:lstStyle/>
          <a:p>
            <a:pPr algn="just">
              <a:lnSpc>
                <a:spcPct val="115000"/>
              </a:lnSpc>
              <a:spcBef>
                <a:spcPts val="300"/>
              </a:spcBef>
              <a:spcAft>
                <a:spcPts val="600"/>
              </a:spcAft>
            </a:pPr>
            <a:r>
              <a:rPr lang="ru-RU" sz="1200" dirty="0" smtClean="0">
                <a:latin typeface="Arial Narrow" pitchFamily="34" charset="0"/>
                <a:ea typeface="Times New Roman" panose="02020603050405020304" pitchFamily="18" charset="0"/>
                <a:cs typeface="Arial" panose="020B0604020202020204" pitchFamily="34" charset="0"/>
              </a:rPr>
              <a:t>ФЧМКнын эл аралык уюмдар жана чет мамлекеттердин расмий өкүлчүлүктөрү менен кызматташуусунун активдүүлүгү жана чөйрөсү төмөнкү таблицада берилди:</a:t>
            </a:r>
          </a:p>
        </p:txBody>
      </p:sp>
    </p:spTree>
    <p:extLst>
      <p:ext uri="{BB962C8B-B14F-4D97-AF65-F5344CB8AC3E}">
        <p14:creationId xmlns:p14="http://schemas.microsoft.com/office/powerpoint/2010/main" val="19584644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4377" y="0"/>
            <a:ext cx="45719" cy="4983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5188" y="115337"/>
            <a:ext cx="383438" cy="307777"/>
          </a:xfrm>
          <a:prstGeom prst="rect">
            <a:avLst/>
          </a:prstGeom>
          <a:noFill/>
        </p:spPr>
        <p:txBody>
          <a:bodyPr wrap="none" rtlCol="0">
            <a:spAutoFit/>
          </a:bodyPr>
          <a:lstStyle/>
          <a:p>
            <a:r>
              <a:rPr lang="ru-RU" sz="1400" dirty="0" smtClean="0">
                <a:solidFill>
                  <a:schemeClr val="accent1">
                    <a:lumMod val="75000"/>
                  </a:schemeClr>
                </a:solidFill>
                <a:latin typeface="Arial" pitchFamily="34" charset="0"/>
                <a:cs typeface="Arial" pitchFamily="34" charset="0"/>
              </a:rPr>
              <a:t>35</a:t>
            </a:r>
            <a:endParaRPr lang="ru-RU" sz="1400" dirty="0">
              <a:solidFill>
                <a:schemeClr val="accent1">
                  <a:lumMod val="75000"/>
                </a:schemeClr>
              </a:solidFill>
              <a:latin typeface="Arial" pitchFamily="34" charset="0"/>
              <a:cs typeface="Arial" pitchFamily="34" charset="0"/>
            </a:endParaRPr>
          </a:p>
        </p:txBody>
      </p:sp>
      <p:sp>
        <p:nvSpPr>
          <p:cNvPr id="6" name="TextBox 5"/>
          <p:cNvSpPr txBox="1"/>
          <p:nvPr/>
        </p:nvSpPr>
        <p:spPr>
          <a:xfrm>
            <a:off x="434344" y="85582"/>
            <a:ext cx="2564007" cy="453970"/>
          </a:xfrm>
          <a:prstGeom prst="rect">
            <a:avLst/>
          </a:prstGeom>
          <a:noFill/>
        </p:spPr>
        <p:txBody>
          <a:bodyPr wrap="square" rtlCol="0">
            <a:spAutoFit/>
          </a:bodyPr>
          <a:lstStyle/>
          <a:p>
            <a:pPr>
              <a:spcAft>
                <a:spcPts val="300"/>
              </a:spcAft>
            </a:pPr>
            <a:r>
              <a:rPr lang="ru-RU" sz="700" b="1" dirty="0" smtClean="0">
                <a:solidFill>
                  <a:schemeClr val="accent1">
                    <a:lumMod val="75000"/>
                  </a:schemeClr>
                </a:solidFill>
                <a:latin typeface="Arial" pitchFamily="34" charset="0"/>
                <a:cs typeface="Arial" pitchFamily="34" charset="0"/>
              </a:rPr>
              <a:t>ИШ ЖӨНҮНДӨ ЖЫЛДЫК ОТЧЕТ – 2017</a:t>
            </a:r>
          </a:p>
          <a:p>
            <a:r>
              <a:rPr lang="ru-RU" sz="700" dirty="0">
                <a:solidFill>
                  <a:schemeClr val="accent1">
                    <a:lumMod val="75000"/>
                  </a:schemeClr>
                </a:solidFill>
                <a:latin typeface="Arial" pitchFamily="34" charset="0"/>
                <a:cs typeface="Arial" pitchFamily="34" charset="0"/>
              </a:rPr>
              <a:t>Кыргыз Республикасынын Өкмөтүнө караштуу </a:t>
            </a:r>
          </a:p>
          <a:p>
            <a:r>
              <a:rPr lang="ky-KG" sz="700" dirty="0">
                <a:solidFill>
                  <a:schemeClr val="accent1">
                    <a:lumMod val="75000"/>
                  </a:schemeClr>
                </a:solidFill>
                <a:latin typeface="Arial" pitchFamily="34" charset="0"/>
                <a:cs typeface="Arial" pitchFamily="34" charset="0"/>
              </a:rPr>
              <a:t>Финансылык </a:t>
            </a:r>
            <a:r>
              <a:rPr lang="ky-KG" sz="700" dirty="0" smtClean="0">
                <a:solidFill>
                  <a:schemeClr val="accent1">
                    <a:lumMod val="75000"/>
                  </a:schemeClr>
                </a:solidFill>
                <a:latin typeface="Arial" pitchFamily="34" charset="0"/>
                <a:cs typeface="Arial" pitchFamily="34" charset="0"/>
              </a:rPr>
              <a:t>чалгындоо </a:t>
            </a:r>
            <a:r>
              <a:rPr lang="ky-KG" sz="700" dirty="0">
                <a:solidFill>
                  <a:schemeClr val="accent1">
                    <a:lumMod val="75000"/>
                  </a:schemeClr>
                </a:solidFill>
                <a:latin typeface="Arial" pitchFamily="34" charset="0"/>
                <a:cs typeface="Arial" pitchFamily="34" charset="0"/>
              </a:rPr>
              <a:t>мамлекеттик </a:t>
            </a:r>
            <a:r>
              <a:rPr lang="ky-KG" sz="700" dirty="0" smtClean="0">
                <a:solidFill>
                  <a:schemeClr val="accent1">
                    <a:lumMod val="75000"/>
                  </a:schemeClr>
                </a:solidFill>
                <a:latin typeface="Arial" pitchFamily="34" charset="0"/>
                <a:cs typeface="Arial" pitchFamily="34" charset="0"/>
              </a:rPr>
              <a:t>кызматы</a:t>
            </a:r>
            <a:endParaRPr lang="ru-RU" sz="700" dirty="0">
              <a:solidFill>
                <a:schemeClr val="accent1">
                  <a:lumMod val="75000"/>
                </a:schemeClr>
              </a:solidFill>
              <a:latin typeface="Arial" pitchFamily="34" charset="0"/>
              <a:cs typeface="Arial" pitchFamily="34"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5119" y="107504"/>
            <a:ext cx="360938" cy="360040"/>
          </a:xfrm>
          <a:prstGeom prst="rect">
            <a:avLst/>
          </a:prstGeom>
        </p:spPr>
      </p:pic>
      <p:sp>
        <p:nvSpPr>
          <p:cNvPr id="8" name="Прямоугольник 7"/>
          <p:cNvSpPr/>
          <p:nvPr/>
        </p:nvSpPr>
        <p:spPr>
          <a:xfrm>
            <a:off x="214504" y="582881"/>
            <a:ext cx="6403737" cy="8871659"/>
          </a:xfrm>
          <a:prstGeom prst="rect">
            <a:avLst/>
          </a:prstGeom>
        </p:spPr>
        <p:txBody>
          <a:bodyPr wrap="square">
            <a:spAutoFit/>
          </a:bodyPr>
          <a:lstStyle/>
          <a:p>
            <a:pPr algn="just">
              <a:spcBef>
                <a:spcPts val="300"/>
              </a:spcBef>
              <a:spcAft>
                <a:spcPts val="300"/>
              </a:spcAft>
            </a:pPr>
            <a:r>
              <a:rPr lang="ru-RU" sz="1200" b="1" dirty="0" smtClean="0">
                <a:solidFill>
                  <a:schemeClr val="accent1">
                    <a:lumMod val="50000"/>
                  </a:schemeClr>
                </a:solidFill>
                <a:latin typeface="Arial Narrow" pitchFamily="34" charset="0"/>
                <a:ea typeface="Times New Roman" panose="02020603050405020304" pitchFamily="18" charset="0"/>
                <a:cs typeface="Arial" panose="020B0604020202020204" pitchFamily="34" charset="0"/>
              </a:rPr>
              <a:t>Бишкек шаарындагы ЕККУ программалык кеңсеси:</a:t>
            </a:r>
          </a:p>
          <a:p>
            <a:pPr marL="171450" indent="-171450" algn="just">
              <a:spcBef>
                <a:spcPts val="300"/>
              </a:spcBef>
              <a:spcAft>
                <a:spcPts val="300"/>
              </a:spcAft>
              <a:buFont typeface="Wingdings" pitchFamily="2" charset="2"/>
              <a:buChar char="§"/>
            </a:pPr>
            <a:r>
              <a:rPr lang="ru-RU" sz="1150" dirty="0" smtClean="0">
                <a:latin typeface="Arial Narrow" pitchFamily="34" charset="0"/>
              </a:rPr>
              <a:t>Кыргыз </a:t>
            </a:r>
            <a:r>
              <a:rPr lang="ru-RU" sz="1150" dirty="0">
                <a:latin typeface="Arial Narrow" pitchFamily="34" charset="0"/>
              </a:rPr>
              <a:t>Республикасынын ККЛ/ТЭИКК системасын </a:t>
            </a:r>
            <a:r>
              <a:rPr lang="ru-RU" sz="1150" dirty="0" smtClean="0">
                <a:latin typeface="Arial Narrow" pitchFamily="34" charset="0"/>
              </a:rPr>
              <a:t>өз </a:t>
            </a:r>
            <a:r>
              <a:rPr lang="ru-RU" sz="1150" dirty="0">
                <a:latin typeface="Arial Narrow" pitchFamily="34" charset="0"/>
              </a:rPr>
              <a:t>ара баалоонун 2-раундунун алкагында </a:t>
            </a:r>
            <a:r>
              <a:rPr lang="ru-RU" sz="1150" dirty="0" smtClean="0">
                <a:latin typeface="Arial Narrow" pitchFamily="34" charset="0"/>
              </a:rPr>
              <a:t>ЕАТтын </a:t>
            </a:r>
            <a:r>
              <a:rPr lang="ru-RU" sz="1150" dirty="0">
                <a:latin typeface="Arial Narrow" pitchFamily="34" charset="0"/>
              </a:rPr>
              <a:t>баалоочу эксперттеринин сыртка чыгып өткөрүү </a:t>
            </a:r>
            <a:r>
              <a:rPr lang="ru-RU" sz="1150" dirty="0" smtClean="0">
                <a:latin typeface="Arial Narrow" pitchFamily="34" charset="0"/>
              </a:rPr>
              <a:t>миссиясынын иш-чараларын уюштурууда  техникалык жардам (түшкү тамак, кечки тамак жана кофе-</a:t>
            </a:r>
            <a:r>
              <a:rPr lang="ru-RU" sz="1150" dirty="0" err="1" smtClean="0">
                <a:latin typeface="Arial Narrow" pitchFamily="34" charset="0"/>
              </a:rPr>
              <a:t>брейктерди</a:t>
            </a:r>
            <a:r>
              <a:rPr lang="ru-RU" sz="1150" dirty="0" smtClean="0">
                <a:latin typeface="Arial Narrow" pitchFamily="34" charset="0"/>
              </a:rPr>
              <a:t> төлөө);</a:t>
            </a:r>
          </a:p>
          <a:p>
            <a:pPr marL="171450" indent="-171450" algn="just">
              <a:spcBef>
                <a:spcPts val="300"/>
              </a:spcBef>
              <a:spcAft>
                <a:spcPts val="300"/>
              </a:spcAft>
              <a:buFont typeface="Wingdings" pitchFamily="2" charset="2"/>
              <a:buChar char="§"/>
            </a:pPr>
            <a:r>
              <a:rPr lang="ru-RU" sz="1150" dirty="0" smtClean="0">
                <a:latin typeface="Arial Narrow" pitchFamily="34" charset="0"/>
              </a:rPr>
              <a:t>ЕАТтын </a:t>
            </a:r>
            <a:r>
              <a:rPr lang="ru-RU" sz="1150" dirty="0">
                <a:latin typeface="Arial Narrow" pitchFamily="34" charset="0"/>
              </a:rPr>
              <a:t>жумушчу топторунун жыйындарын, 26-Пленардык жыйынын, Чет өлкөлүк жоочу террористтерди аныктоо тажрыйбаларын алмашуу жана аларга максаттуу финансылык санкцияларды колдонуу боюнча БУУ ТКК АД менен кызматташтыкта ЕАТ/КМШ ТКБ/ФМЭОМБ семинарын жана КМШ </a:t>
            </a:r>
            <a:r>
              <a:rPr lang="ru-RU" sz="1150" dirty="0" smtClean="0">
                <a:latin typeface="Arial Narrow" pitchFamily="34" charset="0"/>
              </a:rPr>
              <a:t>ФЧБЖКнын 9-жыйынын уюштурууда техникалык жардам (удаалаш котормо тейлемдерин төлөө, белек сувенирлерин сатып алуу);</a:t>
            </a:r>
          </a:p>
          <a:p>
            <a:pPr marL="171450" indent="-171450" algn="just">
              <a:spcBef>
                <a:spcPts val="300"/>
              </a:spcBef>
              <a:spcAft>
                <a:spcPts val="300"/>
              </a:spcAft>
              <a:buFont typeface="Wingdings" pitchFamily="2" charset="2"/>
              <a:buChar char="§"/>
            </a:pPr>
            <a:r>
              <a:rPr lang="ru-RU" sz="1150" dirty="0" smtClean="0">
                <a:latin typeface="Arial Narrow" pitchFamily="34" charset="0"/>
              </a:rPr>
              <a:t>Кыргыз </a:t>
            </a:r>
            <a:r>
              <a:rPr lang="ru-RU" sz="1150" dirty="0">
                <a:latin typeface="Arial Narrow" pitchFamily="34" charset="0"/>
              </a:rPr>
              <a:t>Республикасынын </a:t>
            </a:r>
            <a:r>
              <a:rPr lang="ru-RU" sz="1150" dirty="0" smtClean="0">
                <a:latin typeface="Arial Narrow" pitchFamily="34" charset="0"/>
              </a:rPr>
              <a:t>делегациясынын курамындагы ФЧМКнын 2 кызматчысынын ФАТФтын                     30-Пленардык </a:t>
            </a:r>
            <a:r>
              <a:rPr lang="ru-RU" sz="1150" dirty="0">
                <a:latin typeface="Arial Narrow" pitchFamily="34" charset="0"/>
              </a:rPr>
              <a:t>жыйынына, Валенсия ш. (Испания) катышуусуна техникалык жардам </a:t>
            </a:r>
            <a:r>
              <a:rPr lang="ru-RU" sz="1150" dirty="0" smtClean="0">
                <a:latin typeface="Arial Narrow" pitchFamily="34" charset="0"/>
              </a:rPr>
              <a:t>(жол кире, жашап туруу жана суткалык чыгымдарды төлөө);</a:t>
            </a:r>
          </a:p>
          <a:p>
            <a:pPr marL="171450" indent="-171450" algn="just">
              <a:spcBef>
                <a:spcPts val="300"/>
              </a:spcBef>
              <a:spcAft>
                <a:spcPts val="300"/>
              </a:spcAft>
              <a:buFont typeface="Wingdings" pitchFamily="2" charset="2"/>
              <a:buChar char="§"/>
            </a:pPr>
            <a:r>
              <a:rPr lang="ru-RU" sz="1150" dirty="0">
                <a:latin typeface="Arial Narrow" pitchFamily="34" charset="0"/>
              </a:rPr>
              <a:t>ФЧМКнын 2 кызматчысы </a:t>
            </a:r>
            <a:r>
              <a:rPr lang="ru-RU" sz="1150" dirty="0" smtClean="0">
                <a:latin typeface="Arial Narrow" pitchFamily="34" charset="0"/>
              </a:rPr>
              <a:t>үчүн Бириккен Улуттар </a:t>
            </a:r>
            <a:r>
              <a:rPr lang="ru-RU" sz="1150" dirty="0">
                <a:latin typeface="Arial Narrow" pitchFamily="34" charset="0"/>
              </a:rPr>
              <a:t>Уюмунун Баңгизат жана кылмыштуулук боюнча башкармалыгы ЮНОДК менен өнөктөшүп ЕККУ Катчылыгынын Улуттар аралык коркунучтарга каршы аракеттенүү боюнча департаментинин Терроризмге каршы бөлүмү менен биргеликте Кыргызстанда терроризмди каржылоого каршы аракеттенүү боюнча бир канча окуу курстарын биргелешип </a:t>
            </a:r>
            <a:r>
              <a:rPr lang="ru-RU" sz="1150" dirty="0" smtClean="0">
                <a:latin typeface="Arial Narrow" pitchFamily="34" charset="0"/>
              </a:rPr>
              <a:t>өткөрүүдө техникалык жардам </a:t>
            </a:r>
            <a:r>
              <a:rPr lang="ru-RU" sz="1150" dirty="0">
                <a:latin typeface="Arial Narrow" pitchFamily="34" charset="0"/>
              </a:rPr>
              <a:t>(жол кире, жашап туруу жана суткалык чыгымдарды </a:t>
            </a:r>
            <a:r>
              <a:rPr lang="ru-RU" sz="1150" dirty="0" smtClean="0">
                <a:latin typeface="Arial Narrow" pitchFamily="34" charset="0"/>
              </a:rPr>
              <a:t>төлөө);</a:t>
            </a:r>
          </a:p>
          <a:p>
            <a:pPr marL="171450" indent="-171450" algn="just">
              <a:spcBef>
                <a:spcPts val="300"/>
              </a:spcBef>
              <a:spcAft>
                <a:spcPts val="300"/>
              </a:spcAft>
              <a:buFont typeface="Wingdings" pitchFamily="2" charset="2"/>
              <a:buChar char="§"/>
            </a:pPr>
            <a:r>
              <a:rPr lang="ru-RU" sz="1150" dirty="0" smtClean="0">
                <a:latin typeface="Arial Narrow" pitchFamily="34" charset="0"/>
              </a:rPr>
              <a:t>Астана шаарындагы ЕККУнун Программалык кеңсесинин жардамы аркылуу Казакстан Республикасынын Башкы прокуратурасына караштуу Укук коргоо түзүмдөрүнүн академиясы менен </a:t>
            </a:r>
            <a:r>
              <a:rPr lang="ru-RU" sz="1150" dirty="0">
                <a:latin typeface="Arial Narrow" pitchFamily="34" charset="0"/>
              </a:rPr>
              <a:t>биргеликте 2017-жылдын 31-июлунан 4-августуна чейинки </a:t>
            </a:r>
            <a:r>
              <a:rPr lang="ru-RU" sz="1150" dirty="0" smtClean="0">
                <a:latin typeface="Arial Narrow" pitchFamily="34" charset="0"/>
              </a:rPr>
              <a:t>мезгилинде </a:t>
            </a:r>
            <a:r>
              <a:rPr lang="ru-RU" sz="1150" dirty="0">
                <a:latin typeface="Arial Narrow" pitchFamily="34" charset="0"/>
              </a:rPr>
              <a:t>Астана шаарында (Казакстан Республикасы) өткөрүлгөн </a:t>
            </a:r>
            <a:r>
              <a:rPr lang="ru-RU" sz="1150" dirty="0" smtClean="0">
                <a:latin typeface="Arial Narrow" pitchFamily="34" charset="0"/>
              </a:rPr>
              <a:t>«Финансылык кылмыштарды тергөө жана уурдалган активдерди кайтаруу» аттуу темадагы эл аралык семинарга ФЧМКнын 1 кызматчысынын катышуусу үчүн техникалык </a:t>
            </a:r>
            <a:r>
              <a:rPr lang="ru-RU" sz="1150" dirty="0">
                <a:latin typeface="Arial Narrow" pitchFamily="34" charset="0"/>
              </a:rPr>
              <a:t>жардам (жол кире, жашап туруу жана суткалык чыгымдарды төлөө</a:t>
            </a:r>
            <a:r>
              <a:rPr lang="ru-RU" sz="1150" dirty="0" smtClean="0">
                <a:latin typeface="Arial Narrow" pitchFamily="34" charset="0"/>
              </a:rPr>
              <a:t>);</a:t>
            </a:r>
          </a:p>
          <a:p>
            <a:pPr marL="171450" indent="-171450" algn="just">
              <a:spcBef>
                <a:spcPts val="300"/>
              </a:spcBef>
              <a:spcAft>
                <a:spcPts val="300"/>
              </a:spcAft>
              <a:buFont typeface="Wingdings" pitchFamily="2" charset="2"/>
              <a:buChar char="§"/>
            </a:pPr>
            <a:r>
              <a:rPr lang="ru-RU" sz="1150" dirty="0" smtClean="0">
                <a:latin typeface="Arial Narrow" pitchFamily="34" charset="0"/>
              </a:rPr>
              <a:t>Кыргыз Республикасынын көзөмөлдөө органдарынын жана </a:t>
            </a:r>
            <a:r>
              <a:rPr lang="ru-RU" sz="1150" dirty="0">
                <a:latin typeface="Arial Narrow" pitchFamily="34" charset="0"/>
              </a:rPr>
              <a:t>көзөмөлдө </a:t>
            </a:r>
            <a:r>
              <a:rPr lang="ru-RU" sz="1150" dirty="0" smtClean="0">
                <a:latin typeface="Arial Narrow" pitchFamily="34" charset="0"/>
              </a:rPr>
              <a:t>турган субъекттеринин өкүлдөрү үчүн «Эл аралык стандарттарга ылайык тобокелдикке багытталган мамилени жайылтуу» аттуу темадагы окутуучу семинарды өткөрүүгө техникалык жардам, Ыссык-Көл облусу, Кош-Кол а., «Радуга </a:t>
            </a:r>
            <a:r>
              <a:rPr lang="en-US" sz="1150" dirty="0" smtClean="0">
                <a:latin typeface="Arial Narrow" pitchFamily="34" charset="0"/>
              </a:rPr>
              <a:t>West»</a:t>
            </a:r>
            <a:r>
              <a:rPr lang="ky-KG" sz="1150" dirty="0" smtClean="0">
                <a:latin typeface="Arial Narrow" pitchFamily="34" charset="0"/>
              </a:rPr>
              <a:t> эс алуу борбору.</a:t>
            </a:r>
            <a:endParaRPr lang="ru-RU" sz="1150" dirty="0" smtClean="0">
              <a:latin typeface="Arial Narrow" pitchFamily="34" charset="0"/>
            </a:endParaRPr>
          </a:p>
          <a:p>
            <a:pPr algn="just">
              <a:spcBef>
                <a:spcPts val="600"/>
              </a:spcBef>
              <a:spcAft>
                <a:spcPts val="300"/>
              </a:spcAft>
            </a:pPr>
            <a:r>
              <a:rPr lang="ru-RU" sz="1150" b="1" dirty="0" smtClean="0">
                <a:solidFill>
                  <a:schemeClr val="accent1">
                    <a:lumMod val="50000"/>
                  </a:schemeClr>
                </a:solidFill>
                <a:latin typeface="Arial Narrow" pitchFamily="34" charset="0"/>
              </a:rPr>
              <a:t>Баңгизаттар жана кылмыштуулук боюнча БУУ башкармалыгы:</a:t>
            </a:r>
          </a:p>
          <a:p>
            <a:pPr marL="171450" indent="-171450" algn="just">
              <a:spcBef>
                <a:spcPts val="300"/>
              </a:spcBef>
              <a:spcAft>
                <a:spcPts val="300"/>
              </a:spcAft>
              <a:buFont typeface="Wingdings" pitchFamily="2" charset="2"/>
              <a:buChar char="§"/>
            </a:pPr>
            <a:r>
              <a:rPr lang="ru-RU" sz="1150" dirty="0" smtClean="0">
                <a:latin typeface="Arial Narrow" pitchFamily="34" charset="0"/>
              </a:rPr>
              <a:t>2017-жылдын 4-июлунан 7-июлуна чейинки мезгилде Пекин шаарында (Кытай Эл Республикасы) Борбор Азиядагы Регионалдык өкүлчүлүк Баңгизаттар жана кылмыштуулук боюнча БУУ башкармалыгы тарабынан уюштурулган «Акча которуулар жана баалуулуктарды которуулар тейлемдерин мыйзамсыз колдонуу» аттуу үчүнчү региондор аралык </a:t>
            </a:r>
            <a:r>
              <a:rPr lang="ru-RU" sz="1150" dirty="0">
                <a:latin typeface="Arial Narrow" pitchFamily="34" charset="0"/>
              </a:rPr>
              <a:t>семинарга ФЧМКнын 1 кызматчысынын катышуусу үчүн техникалык жардам (жол кире, жашап туруу жана суткалык чыгымдарды төлөө); </a:t>
            </a:r>
            <a:endParaRPr lang="ru-RU" sz="1150" dirty="0" smtClean="0">
              <a:latin typeface="Arial Narrow" pitchFamily="34" charset="0"/>
            </a:endParaRPr>
          </a:p>
          <a:p>
            <a:pPr marL="171450" indent="-171450" algn="just">
              <a:spcBef>
                <a:spcPts val="300"/>
              </a:spcBef>
              <a:spcAft>
                <a:spcPts val="300"/>
              </a:spcAft>
              <a:buFont typeface="Wingdings" pitchFamily="2" charset="2"/>
              <a:buChar char="§"/>
            </a:pPr>
            <a:r>
              <a:rPr lang="ru-RU" sz="1150" dirty="0" smtClean="0">
                <a:latin typeface="Arial Narrow" pitchFamily="34" charset="0"/>
              </a:rPr>
              <a:t>2017-жылдын 12-сентябрынан 16-сентябрына чейинки мезгилде Алматы шаарында (Казакстан Республикасы) БУУ БКБ тарабынан өткөрүлгөн «Улуттар аралык уюшулган кылмыштуулук менен байланышкан финансылык агымдарга бөгөт коюу» аттуу темадагы экинчи региондор аралык семинарга ФЧМКнын </a:t>
            </a:r>
            <a:r>
              <a:rPr lang="ru-RU" sz="1150" dirty="0">
                <a:latin typeface="Arial Narrow" pitchFamily="34" charset="0"/>
              </a:rPr>
              <a:t>1 кызматчысынын катышуусу үчүн техникалык жардам (жол кире, жашап туруу жана суткалык чыгымдарды төлөө</a:t>
            </a:r>
            <a:r>
              <a:rPr lang="ru-RU" sz="1150" dirty="0" smtClean="0">
                <a:latin typeface="Arial Narrow" pitchFamily="34" charset="0"/>
              </a:rPr>
              <a:t>);</a:t>
            </a:r>
          </a:p>
          <a:p>
            <a:pPr marL="171450" indent="-171450" algn="just">
              <a:spcBef>
                <a:spcPts val="300"/>
              </a:spcBef>
              <a:spcAft>
                <a:spcPts val="300"/>
              </a:spcAft>
              <a:buFont typeface="Wingdings" pitchFamily="2" charset="2"/>
              <a:buChar char="§"/>
            </a:pPr>
            <a:r>
              <a:rPr lang="ru-RU" sz="1150" dirty="0" smtClean="0">
                <a:latin typeface="Arial Narrow" pitchFamily="34" charset="0"/>
              </a:rPr>
              <a:t>2017-жылдын 13-ноябрынан 17-ноябрына чейинки мезгилинде Дүйшөмбү шаарында (Тажикстан Республикасы) БУУ БКБ Казакстан Республикасынын Башкы прокуратурасына караштуу Укук коргоо органдарынын академиясы менен кызматташтыкта өткөргөн «Контролдонуучу жеткирип берүү» ыкмасы боюнча операцияларды жүргүзүүдө жана  биргелешкен тергөө топторунун ишинде регионалдык кызматташтыкка көмөк </a:t>
            </a:r>
            <a:r>
              <a:rPr lang="ru-RU" sz="1150" dirty="0">
                <a:latin typeface="Arial Narrow" pitchFamily="34" charset="0"/>
              </a:rPr>
              <a:t>көрсөтүү» регионалдык семинарга </a:t>
            </a:r>
            <a:r>
              <a:rPr lang="ru-RU" sz="1150" dirty="0" smtClean="0">
                <a:latin typeface="Arial Narrow" pitchFamily="34" charset="0"/>
              </a:rPr>
              <a:t>ФЧМКнын </a:t>
            </a:r>
            <a:r>
              <a:rPr lang="ru-RU" sz="1150" dirty="0">
                <a:latin typeface="Arial Narrow" pitchFamily="34" charset="0"/>
              </a:rPr>
              <a:t>1 кызматчысынын катышуусу үчүн техникалык жардам (жол кире, жашап туруу жана суткалык чыгымдарды төлөө</a:t>
            </a:r>
            <a:r>
              <a:rPr lang="ru-RU" sz="1150" dirty="0" smtClean="0">
                <a:latin typeface="Arial Narrow" pitchFamily="34" charset="0"/>
              </a:rPr>
              <a:t>).</a:t>
            </a:r>
          </a:p>
        </p:txBody>
      </p:sp>
    </p:spTree>
    <p:extLst>
      <p:ext uri="{BB962C8B-B14F-4D97-AF65-F5344CB8AC3E}">
        <p14:creationId xmlns:p14="http://schemas.microsoft.com/office/powerpoint/2010/main" val="15313870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4377" y="0"/>
            <a:ext cx="45719" cy="4983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5188" y="115337"/>
            <a:ext cx="383438" cy="307777"/>
          </a:xfrm>
          <a:prstGeom prst="rect">
            <a:avLst/>
          </a:prstGeom>
          <a:noFill/>
        </p:spPr>
        <p:txBody>
          <a:bodyPr wrap="none" rtlCol="0">
            <a:spAutoFit/>
          </a:bodyPr>
          <a:lstStyle/>
          <a:p>
            <a:r>
              <a:rPr lang="ru-RU" sz="1400" dirty="0" smtClean="0">
                <a:solidFill>
                  <a:schemeClr val="accent1">
                    <a:lumMod val="75000"/>
                  </a:schemeClr>
                </a:solidFill>
                <a:latin typeface="Arial" pitchFamily="34" charset="0"/>
                <a:cs typeface="Arial" pitchFamily="34" charset="0"/>
              </a:rPr>
              <a:t>36</a:t>
            </a:r>
            <a:endParaRPr lang="ru-RU" sz="1400" dirty="0">
              <a:solidFill>
                <a:schemeClr val="accent1">
                  <a:lumMod val="75000"/>
                </a:schemeClr>
              </a:solidFill>
              <a:latin typeface="Arial" pitchFamily="34" charset="0"/>
              <a:cs typeface="Arial" pitchFamily="34" charset="0"/>
            </a:endParaRPr>
          </a:p>
        </p:txBody>
      </p:sp>
      <p:sp>
        <p:nvSpPr>
          <p:cNvPr id="6" name="TextBox 5"/>
          <p:cNvSpPr txBox="1"/>
          <p:nvPr/>
        </p:nvSpPr>
        <p:spPr>
          <a:xfrm>
            <a:off x="434344" y="85582"/>
            <a:ext cx="2564007" cy="453970"/>
          </a:xfrm>
          <a:prstGeom prst="rect">
            <a:avLst/>
          </a:prstGeom>
          <a:noFill/>
        </p:spPr>
        <p:txBody>
          <a:bodyPr wrap="square" rtlCol="0">
            <a:spAutoFit/>
          </a:bodyPr>
          <a:lstStyle/>
          <a:p>
            <a:pPr>
              <a:spcAft>
                <a:spcPts val="300"/>
              </a:spcAft>
            </a:pPr>
            <a:r>
              <a:rPr lang="ru-RU" sz="700" b="1" dirty="0" smtClean="0">
                <a:solidFill>
                  <a:schemeClr val="accent1">
                    <a:lumMod val="75000"/>
                  </a:schemeClr>
                </a:solidFill>
                <a:latin typeface="Arial" pitchFamily="34" charset="0"/>
                <a:cs typeface="Arial" pitchFamily="34" charset="0"/>
              </a:rPr>
              <a:t>ИШ ЖӨНҮНДӨ ЖЫЛДЫК ОТЧЕТ – 2017</a:t>
            </a:r>
          </a:p>
          <a:p>
            <a:r>
              <a:rPr lang="ru-RU" sz="700" dirty="0">
                <a:solidFill>
                  <a:schemeClr val="accent1">
                    <a:lumMod val="75000"/>
                  </a:schemeClr>
                </a:solidFill>
                <a:latin typeface="Arial" pitchFamily="34" charset="0"/>
                <a:cs typeface="Arial" pitchFamily="34" charset="0"/>
              </a:rPr>
              <a:t>Кыргыз Республикасынын Өкмөтүнө караштуу </a:t>
            </a:r>
          </a:p>
          <a:p>
            <a:r>
              <a:rPr lang="ky-KG" sz="700" dirty="0">
                <a:solidFill>
                  <a:schemeClr val="accent1">
                    <a:lumMod val="75000"/>
                  </a:schemeClr>
                </a:solidFill>
                <a:latin typeface="Arial" pitchFamily="34" charset="0"/>
                <a:cs typeface="Arial" pitchFamily="34" charset="0"/>
              </a:rPr>
              <a:t>Финансылык </a:t>
            </a:r>
            <a:r>
              <a:rPr lang="ky-KG" sz="700" dirty="0" smtClean="0">
                <a:solidFill>
                  <a:schemeClr val="accent1">
                    <a:lumMod val="75000"/>
                  </a:schemeClr>
                </a:solidFill>
                <a:latin typeface="Arial" pitchFamily="34" charset="0"/>
                <a:cs typeface="Arial" pitchFamily="34" charset="0"/>
              </a:rPr>
              <a:t>чалгындоо </a:t>
            </a:r>
            <a:r>
              <a:rPr lang="ky-KG" sz="700" dirty="0">
                <a:solidFill>
                  <a:schemeClr val="accent1">
                    <a:lumMod val="75000"/>
                  </a:schemeClr>
                </a:solidFill>
                <a:latin typeface="Arial" pitchFamily="34" charset="0"/>
                <a:cs typeface="Arial" pitchFamily="34" charset="0"/>
              </a:rPr>
              <a:t>мамлекеттик </a:t>
            </a:r>
            <a:r>
              <a:rPr lang="ky-KG" sz="700" dirty="0" smtClean="0">
                <a:solidFill>
                  <a:schemeClr val="accent1">
                    <a:lumMod val="75000"/>
                  </a:schemeClr>
                </a:solidFill>
                <a:latin typeface="Arial" pitchFamily="34" charset="0"/>
                <a:cs typeface="Arial" pitchFamily="34" charset="0"/>
              </a:rPr>
              <a:t>кызматы</a:t>
            </a:r>
            <a:endParaRPr lang="ru-RU" sz="700" dirty="0">
              <a:solidFill>
                <a:schemeClr val="accent1">
                  <a:lumMod val="75000"/>
                </a:schemeClr>
              </a:solidFill>
              <a:latin typeface="Arial" pitchFamily="34" charset="0"/>
              <a:cs typeface="Arial" pitchFamily="34"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5119" y="107504"/>
            <a:ext cx="360938" cy="360040"/>
          </a:xfrm>
          <a:prstGeom prst="rect">
            <a:avLst/>
          </a:prstGeom>
        </p:spPr>
      </p:pic>
      <p:sp>
        <p:nvSpPr>
          <p:cNvPr id="9" name="Прямоугольник 8"/>
          <p:cNvSpPr/>
          <p:nvPr/>
        </p:nvSpPr>
        <p:spPr>
          <a:xfrm>
            <a:off x="233654" y="704532"/>
            <a:ext cx="6403737" cy="8491427"/>
          </a:xfrm>
          <a:prstGeom prst="rect">
            <a:avLst/>
          </a:prstGeom>
        </p:spPr>
        <p:txBody>
          <a:bodyPr wrap="square">
            <a:spAutoFit/>
          </a:bodyPr>
          <a:lstStyle/>
          <a:p>
            <a:pPr marL="171450" indent="-171450" algn="just">
              <a:spcBef>
                <a:spcPts val="300"/>
              </a:spcBef>
              <a:spcAft>
                <a:spcPts val="300"/>
              </a:spcAft>
              <a:buFont typeface="Wingdings" pitchFamily="2" charset="2"/>
              <a:buChar char="§"/>
            </a:pPr>
            <a:r>
              <a:rPr lang="ru-RU" sz="1150" dirty="0">
                <a:latin typeface="Arial Narrow" pitchFamily="34" charset="0"/>
                <a:ea typeface="Times New Roman" panose="02020603050405020304" pitchFamily="18" charset="0"/>
                <a:cs typeface="Arial" panose="020B0604020202020204" pitchFamily="34" charset="0"/>
              </a:rPr>
              <a:t>2017-жылдын </a:t>
            </a:r>
            <a:r>
              <a:rPr lang="ru-RU" sz="1150" dirty="0" smtClean="0">
                <a:latin typeface="Arial Narrow" pitchFamily="34" charset="0"/>
                <a:ea typeface="Times New Roman" panose="02020603050405020304" pitchFamily="18" charset="0"/>
                <a:cs typeface="Arial" panose="020B0604020202020204" pitchFamily="34" charset="0"/>
              </a:rPr>
              <a:t>21-ноябрынан 23-ноябрына </a:t>
            </a:r>
            <a:r>
              <a:rPr lang="ru-RU" sz="1150" dirty="0">
                <a:latin typeface="Arial Narrow" pitchFamily="34" charset="0"/>
                <a:ea typeface="Times New Roman" panose="02020603050405020304" pitchFamily="18" charset="0"/>
                <a:cs typeface="Arial" panose="020B0604020202020204" pitchFamily="34" charset="0"/>
              </a:rPr>
              <a:t>чейинки мезгилде </a:t>
            </a:r>
            <a:r>
              <a:rPr lang="ru-RU" sz="1150" dirty="0" smtClean="0">
                <a:latin typeface="Arial Narrow" pitchFamily="34" charset="0"/>
                <a:ea typeface="Times New Roman" panose="02020603050405020304" pitchFamily="18" charset="0"/>
                <a:cs typeface="Arial" panose="020B0604020202020204" pitchFamily="34" charset="0"/>
              </a:rPr>
              <a:t>Астана </a:t>
            </a:r>
            <a:r>
              <a:rPr lang="ru-RU" sz="1150" dirty="0">
                <a:latin typeface="Arial Narrow" pitchFamily="34" charset="0"/>
                <a:ea typeface="Times New Roman" panose="02020603050405020304" pitchFamily="18" charset="0"/>
                <a:cs typeface="Arial" panose="020B0604020202020204" pitchFamily="34" charset="0"/>
              </a:rPr>
              <a:t>шаарында </a:t>
            </a:r>
            <a:r>
              <a:rPr lang="ru-RU" sz="1150" dirty="0" smtClean="0">
                <a:latin typeface="Arial Narrow" pitchFamily="34" charset="0"/>
                <a:ea typeface="Times New Roman" panose="02020603050405020304" pitchFamily="18" charset="0"/>
                <a:cs typeface="Arial" panose="020B0604020202020204" pitchFamily="34" charset="0"/>
              </a:rPr>
              <a:t>(Казакстан </a:t>
            </a:r>
            <a:r>
              <a:rPr lang="ru-RU" sz="1150" dirty="0">
                <a:latin typeface="Arial Narrow" pitchFamily="34" charset="0"/>
                <a:ea typeface="Times New Roman" panose="02020603050405020304" pitchFamily="18" charset="0"/>
                <a:cs typeface="Arial" panose="020B0604020202020204" pitchFamily="34" charset="0"/>
              </a:rPr>
              <a:t>Республикасы) БУУ БКБ Казакстан Республикасынын Башкы прокуратурасына караштуу Укук коргоо органдарынын академиясы менен кызматташтыкта өткөргөн </a:t>
            </a:r>
            <a:r>
              <a:rPr lang="ru-RU" sz="1150" dirty="0" smtClean="0">
                <a:latin typeface="Arial Narrow" pitchFamily="34" charset="0"/>
                <a:ea typeface="Times New Roman" panose="02020603050405020304" pitchFamily="18" charset="0"/>
                <a:cs typeface="Arial" panose="020B0604020202020204" pitchFamily="34" charset="0"/>
              </a:rPr>
              <a:t>Коорупцияга каршы БУУ Конвенциясын жүзөгө ашыруунун жүрүшүнө сереп салуу механизмине катышуу үчүн арналган өкмөттүк эксперттер үчүн регионалдык </a:t>
            </a:r>
            <a:r>
              <a:rPr lang="ru-RU" sz="1150">
                <a:latin typeface="Arial Narrow" pitchFamily="34" charset="0"/>
                <a:ea typeface="Times New Roman" panose="02020603050405020304" pitchFamily="18" charset="0"/>
                <a:cs typeface="Arial" panose="020B0604020202020204" pitchFamily="34" charset="0"/>
              </a:rPr>
              <a:t>тренингге </a:t>
            </a:r>
            <a:r>
              <a:rPr lang="ru-RU" sz="1150" smtClean="0">
                <a:latin typeface="Arial Narrow" pitchFamily="34" charset="0"/>
                <a:ea typeface="Times New Roman" panose="02020603050405020304" pitchFamily="18" charset="0"/>
                <a:cs typeface="Arial" panose="020B0604020202020204" pitchFamily="34" charset="0"/>
              </a:rPr>
              <a:t> ФЧМКнын </a:t>
            </a:r>
            <a:r>
              <a:rPr lang="ru-RU" sz="1150" dirty="0">
                <a:latin typeface="Arial Narrow" pitchFamily="34" charset="0"/>
                <a:ea typeface="Times New Roman" panose="02020603050405020304" pitchFamily="18" charset="0"/>
                <a:cs typeface="Arial" panose="020B0604020202020204" pitchFamily="34" charset="0"/>
              </a:rPr>
              <a:t>1 кызматчысынын катышуусу үчүн техникалык жардам (жол кире, жашап туруу жана суткалык чыгымдарды төлөө); </a:t>
            </a:r>
            <a:endParaRPr lang="ru-RU" sz="1150" dirty="0" smtClean="0">
              <a:latin typeface="Arial Narrow" pitchFamily="34" charset="0"/>
              <a:ea typeface="Times New Roman" panose="02020603050405020304" pitchFamily="18" charset="0"/>
              <a:cs typeface="Arial" panose="020B0604020202020204" pitchFamily="34" charset="0"/>
            </a:endParaRPr>
          </a:p>
          <a:p>
            <a:pPr marL="171450" indent="-171450" algn="just">
              <a:spcBef>
                <a:spcPts val="300"/>
              </a:spcBef>
              <a:spcAft>
                <a:spcPts val="300"/>
              </a:spcAft>
              <a:buFont typeface="Wingdings" pitchFamily="2" charset="2"/>
              <a:buChar char="§"/>
            </a:pPr>
            <a:r>
              <a:rPr lang="ru-RU" sz="1150" dirty="0" smtClean="0">
                <a:latin typeface="Arial Narrow" pitchFamily="34" charset="0"/>
                <a:ea typeface="Times New Roman" panose="02020603050405020304" pitchFamily="18" charset="0"/>
                <a:cs typeface="Arial" panose="020B0604020202020204" pitchFamily="34" charset="0"/>
              </a:rPr>
              <a:t>2017-жылдын 27-ноябрынан 1-декабрына </a:t>
            </a:r>
            <a:r>
              <a:rPr lang="ru-RU" sz="1150" dirty="0">
                <a:latin typeface="Arial Narrow" pitchFamily="34" charset="0"/>
                <a:ea typeface="Times New Roman" panose="02020603050405020304" pitchFamily="18" charset="0"/>
                <a:cs typeface="Arial" panose="020B0604020202020204" pitchFamily="34" charset="0"/>
              </a:rPr>
              <a:t>чейинки мезгилде </a:t>
            </a:r>
            <a:r>
              <a:rPr lang="ru-RU" sz="1150" dirty="0" smtClean="0">
                <a:latin typeface="Arial Narrow" pitchFamily="34" charset="0"/>
                <a:ea typeface="Times New Roman" panose="02020603050405020304" pitchFamily="18" charset="0"/>
                <a:cs typeface="Arial" panose="020B0604020202020204" pitchFamily="34" charset="0"/>
              </a:rPr>
              <a:t>Ташкент </a:t>
            </a:r>
            <a:r>
              <a:rPr lang="ru-RU" sz="1150" dirty="0">
                <a:latin typeface="Arial Narrow" pitchFamily="34" charset="0"/>
                <a:ea typeface="Times New Roman" panose="02020603050405020304" pitchFamily="18" charset="0"/>
                <a:cs typeface="Arial" panose="020B0604020202020204" pitchFamily="34" charset="0"/>
              </a:rPr>
              <a:t>шаарында </a:t>
            </a:r>
            <a:r>
              <a:rPr lang="ru-RU" sz="1150" dirty="0" smtClean="0">
                <a:latin typeface="Arial Narrow" pitchFamily="34" charset="0"/>
                <a:ea typeface="Times New Roman" panose="02020603050405020304" pitchFamily="18" charset="0"/>
                <a:cs typeface="Arial" panose="020B0604020202020204" pitchFamily="34" charset="0"/>
              </a:rPr>
              <a:t>(Өзбекстан Республикасы</a:t>
            </a:r>
            <a:r>
              <a:rPr lang="ru-RU" sz="1150" dirty="0">
                <a:latin typeface="Arial Narrow" pitchFamily="34" charset="0"/>
                <a:ea typeface="Times New Roman" panose="02020603050405020304" pitchFamily="18" charset="0"/>
                <a:cs typeface="Arial" panose="020B0604020202020204" pitchFamily="34" charset="0"/>
              </a:rPr>
              <a:t>) БУУ БКБ Казакстан Республикасынын Башкы прокуратурасына караштуу Укук коргоо органдарынын академиясы менен кызматташтыкта </a:t>
            </a:r>
            <a:r>
              <a:rPr lang="ru-RU" sz="1150" dirty="0" smtClean="0">
                <a:latin typeface="Arial Narrow" pitchFamily="34" charset="0"/>
                <a:ea typeface="Times New Roman" panose="02020603050405020304" pitchFamily="18" charset="0"/>
                <a:cs typeface="Arial" panose="020B0604020202020204" pitchFamily="34" charset="0"/>
              </a:rPr>
              <a:t>өткөргөн «Криптовалюталар жана электрондук далилдер» </a:t>
            </a:r>
            <a:r>
              <a:rPr lang="ru-RU" sz="1150" dirty="0">
                <a:latin typeface="Arial Narrow" pitchFamily="34" charset="0"/>
                <a:ea typeface="Times New Roman" panose="02020603050405020304" pitchFamily="18" charset="0"/>
                <a:cs typeface="Arial" panose="020B0604020202020204" pitchFamily="34" charset="0"/>
              </a:rPr>
              <a:t>аттуу темадагы </a:t>
            </a:r>
            <a:r>
              <a:rPr lang="ru-RU" sz="1150" dirty="0" smtClean="0">
                <a:latin typeface="Arial Narrow" pitchFamily="34" charset="0"/>
                <a:ea typeface="Times New Roman" panose="02020603050405020304" pitchFamily="18" charset="0"/>
                <a:cs typeface="Arial" panose="020B0604020202020204" pitchFamily="34" charset="0"/>
              </a:rPr>
              <a:t>регионалдык </a:t>
            </a:r>
            <a:r>
              <a:rPr lang="ru-RU" sz="1150" dirty="0" smtClean="0">
                <a:latin typeface="Arial Narrow" pitchFamily="34" charset="0"/>
              </a:rPr>
              <a:t>тренингге ФЧМКнын </a:t>
            </a:r>
            <a:r>
              <a:rPr lang="ru-RU" sz="1150" dirty="0">
                <a:latin typeface="Arial Narrow" pitchFamily="34" charset="0"/>
              </a:rPr>
              <a:t>1 кызматчысынын катышуусу үчүн техникалык жардам (жол кире, жашап туруу жана суткалык чыгымдарды төлөө</a:t>
            </a:r>
            <a:r>
              <a:rPr lang="ru-RU" sz="1150" dirty="0" smtClean="0">
                <a:latin typeface="Arial Narrow" pitchFamily="34" charset="0"/>
              </a:rPr>
              <a:t>).</a:t>
            </a:r>
          </a:p>
          <a:p>
            <a:pPr algn="just">
              <a:spcBef>
                <a:spcPts val="600"/>
              </a:spcBef>
              <a:spcAft>
                <a:spcPts val="300"/>
              </a:spcAft>
            </a:pPr>
            <a:r>
              <a:rPr lang="ru-RU" sz="1150" b="1" dirty="0" smtClean="0">
                <a:solidFill>
                  <a:schemeClr val="accent1">
                    <a:lumMod val="50000"/>
                  </a:schemeClr>
                </a:solidFill>
                <a:latin typeface="Arial Narrow" pitchFamily="34" charset="0"/>
                <a:ea typeface="Times New Roman" panose="02020603050405020304" pitchFamily="18" charset="0"/>
                <a:cs typeface="Arial" panose="020B0604020202020204" pitchFamily="34" charset="0"/>
              </a:rPr>
              <a:t>Эл аралык валюталык фонд:</a:t>
            </a:r>
          </a:p>
          <a:p>
            <a:pPr marL="171450" indent="-171450" algn="just">
              <a:spcBef>
                <a:spcPts val="300"/>
              </a:spcBef>
              <a:spcAft>
                <a:spcPts val="300"/>
              </a:spcAft>
              <a:buFont typeface="Wingdings" pitchFamily="2" charset="2"/>
              <a:buChar char="§"/>
            </a:pPr>
            <a:r>
              <a:rPr lang="ru-RU" sz="1150" dirty="0" smtClean="0">
                <a:solidFill>
                  <a:schemeClr val="tx1">
                    <a:lumMod val="85000"/>
                    <a:lumOff val="15000"/>
                  </a:schemeClr>
                </a:solidFill>
                <a:latin typeface="Arial Narrow" pitchFamily="34" charset="0"/>
                <a:ea typeface="Times New Roman" panose="02020603050405020304" pitchFamily="18" charset="0"/>
                <a:cs typeface="Arial" panose="020B0604020202020204" pitchFamily="34" charset="0"/>
              </a:rPr>
              <a:t>2017-жылдын 31-июлунан 4-августуна чейинки мезгилинде Вена ш., Австрия өткөрүлгөн «АА/ТКК чөйрөсүндөгү эл аралык стандарттарды коррупцияга каршы күрөшүүдө колдонуу» аттуу темадагы Эл аралык Валюталык фонд менен Бириккен Вена Институту тарабынан уюштурулган окутуу курсуна ФЧМКнын 1 кызматчысы катышуу үчүн техникалык </a:t>
            </a:r>
            <a:r>
              <a:rPr lang="ru-RU" sz="1150" dirty="0">
                <a:solidFill>
                  <a:schemeClr val="tx1">
                    <a:lumMod val="85000"/>
                    <a:lumOff val="15000"/>
                  </a:schemeClr>
                </a:solidFill>
                <a:latin typeface="Arial Narrow" pitchFamily="34" charset="0"/>
                <a:ea typeface="Times New Roman" panose="02020603050405020304" pitchFamily="18" charset="0"/>
                <a:cs typeface="Arial" panose="020B0604020202020204" pitchFamily="34" charset="0"/>
              </a:rPr>
              <a:t>жардам </a:t>
            </a:r>
            <a:r>
              <a:rPr lang="ru-RU" sz="1150" dirty="0" smtClean="0">
                <a:solidFill>
                  <a:schemeClr val="tx1">
                    <a:lumMod val="85000"/>
                    <a:lumOff val="15000"/>
                  </a:schemeClr>
                </a:solidFill>
                <a:latin typeface="Arial Narrow" pitchFamily="34" charset="0"/>
                <a:ea typeface="Times New Roman" panose="02020603050405020304" pitchFamily="18" charset="0"/>
                <a:cs typeface="Arial" panose="020B0604020202020204" pitchFamily="34" charset="0"/>
              </a:rPr>
              <a:t>(</a:t>
            </a:r>
            <a:r>
              <a:rPr lang="ru-RU" sz="1150" dirty="0">
                <a:solidFill>
                  <a:schemeClr val="tx1">
                    <a:lumMod val="85000"/>
                    <a:lumOff val="15000"/>
                  </a:schemeClr>
                </a:solidFill>
                <a:latin typeface="Arial Narrow" pitchFamily="34" charset="0"/>
                <a:ea typeface="Times New Roman" panose="02020603050405020304" pitchFamily="18" charset="0"/>
                <a:cs typeface="Arial" panose="020B0604020202020204" pitchFamily="34" charset="0"/>
              </a:rPr>
              <a:t>жол </a:t>
            </a:r>
            <a:r>
              <a:rPr lang="ru-RU" sz="1150" dirty="0" smtClean="0">
                <a:solidFill>
                  <a:schemeClr val="tx1">
                    <a:lumMod val="85000"/>
                    <a:lumOff val="15000"/>
                  </a:schemeClr>
                </a:solidFill>
                <a:latin typeface="Arial Narrow" pitchFamily="34" charset="0"/>
                <a:ea typeface="Times New Roman" panose="02020603050405020304" pitchFamily="18" charset="0"/>
                <a:cs typeface="Arial" panose="020B0604020202020204" pitchFamily="34" charset="0"/>
              </a:rPr>
              <a:t>кирени, </a:t>
            </a:r>
            <a:r>
              <a:rPr lang="ru-RU" sz="1150" dirty="0">
                <a:solidFill>
                  <a:schemeClr val="tx1">
                    <a:lumMod val="85000"/>
                    <a:lumOff val="15000"/>
                  </a:schemeClr>
                </a:solidFill>
                <a:latin typeface="Arial Narrow" pitchFamily="34" charset="0"/>
                <a:ea typeface="Times New Roman" panose="02020603050405020304" pitchFamily="18" charset="0"/>
                <a:cs typeface="Arial" panose="020B0604020202020204" pitchFamily="34" charset="0"/>
              </a:rPr>
              <a:t>жашап </a:t>
            </a:r>
            <a:r>
              <a:rPr lang="ru-RU" sz="1150" dirty="0" smtClean="0">
                <a:solidFill>
                  <a:schemeClr val="tx1">
                    <a:lumMod val="85000"/>
                    <a:lumOff val="15000"/>
                  </a:schemeClr>
                </a:solidFill>
                <a:latin typeface="Arial Narrow" pitchFamily="34" charset="0"/>
                <a:ea typeface="Times New Roman" panose="02020603050405020304" pitchFamily="18" charset="0"/>
                <a:cs typeface="Arial" panose="020B0604020202020204" pitchFamily="34" charset="0"/>
              </a:rPr>
              <a:t>турууну </a:t>
            </a:r>
            <a:r>
              <a:rPr lang="ru-RU" sz="1150" dirty="0">
                <a:solidFill>
                  <a:schemeClr val="tx1">
                    <a:lumMod val="85000"/>
                    <a:lumOff val="15000"/>
                  </a:schemeClr>
                </a:solidFill>
                <a:latin typeface="Arial Narrow" pitchFamily="34" charset="0"/>
                <a:ea typeface="Times New Roman" panose="02020603050405020304" pitchFamily="18" charset="0"/>
                <a:cs typeface="Arial" panose="020B0604020202020204" pitchFamily="34" charset="0"/>
              </a:rPr>
              <a:t>жана </a:t>
            </a:r>
            <a:r>
              <a:rPr lang="ru-RU" sz="1150" dirty="0" smtClean="0">
                <a:solidFill>
                  <a:schemeClr val="tx1">
                    <a:lumMod val="85000"/>
                    <a:lumOff val="15000"/>
                  </a:schemeClr>
                </a:solidFill>
                <a:latin typeface="Arial Narrow" pitchFamily="34" charset="0"/>
                <a:ea typeface="Times New Roman" panose="02020603050405020304" pitchFamily="18" charset="0"/>
                <a:cs typeface="Arial" panose="020B0604020202020204" pitchFamily="34" charset="0"/>
              </a:rPr>
              <a:t>тамак-</a:t>
            </a:r>
            <a:r>
              <a:rPr lang="ru-RU" sz="1150" dirty="0" err="1" smtClean="0">
                <a:solidFill>
                  <a:schemeClr val="tx1">
                    <a:lumMod val="85000"/>
                    <a:lumOff val="15000"/>
                  </a:schemeClr>
                </a:solidFill>
                <a:latin typeface="Arial Narrow" pitchFamily="34" charset="0"/>
                <a:ea typeface="Times New Roman" panose="02020603050405020304" pitchFamily="18" charset="0"/>
                <a:cs typeface="Arial" panose="020B0604020202020204" pitchFamily="34" charset="0"/>
              </a:rPr>
              <a:t>ашты</a:t>
            </a:r>
            <a:r>
              <a:rPr lang="ru-RU" sz="1150" dirty="0" smtClean="0">
                <a:solidFill>
                  <a:schemeClr val="tx1">
                    <a:lumMod val="85000"/>
                    <a:lumOff val="15000"/>
                  </a:schemeClr>
                </a:solidFill>
                <a:latin typeface="Arial Narrow" pitchFamily="34" charset="0"/>
                <a:ea typeface="Times New Roman" panose="02020603050405020304" pitchFamily="18" charset="0"/>
                <a:cs typeface="Arial" panose="020B0604020202020204" pitchFamily="34" charset="0"/>
              </a:rPr>
              <a:t> </a:t>
            </a:r>
            <a:r>
              <a:rPr lang="ru-RU" sz="1150" dirty="0">
                <a:solidFill>
                  <a:schemeClr val="tx1">
                    <a:lumMod val="85000"/>
                    <a:lumOff val="15000"/>
                  </a:schemeClr>
                </a:solidFill>
                <a:latin typeface="Arial Narrow" pitchFamily="34" charset="0"/>
                <a:ea typeface="Times New Roman" panose="02020603050405020304" pitchFamily="18" charset="0"/>
                <a:cs typeface="Arial" panose="020B0604020202020204" pitchFamily="34" charset="0"/>
              </a:rPr>
              <a:t>төлөө).</a:t>
            </a:r>
            <a:endParaRPr lang="ru-RU" sz="1150" dirty="0" smtClean="0">
              <a:solidFill>
                <a:schemeClr val="tx1">
                  <a:lumMod val="85000"/>
                  <a:lumOff val="15000"/>
                </a:schemeClr>
              </a:solidFill>
              <a:latin typeface="Arial Narrow" pitchFamily="34" charset="0"/>
              <a:ea typeface="Times New Roman" panose="02020603050405020304" pitchFamily="18" charset="0"/>
              <a:cs typeface="Arial" panose="020B0604020202020204" pitchFamily="34" charset="0"/>
            </a:endParaRPr>
          </a:p>
          <a:p>
            <a:pPr algn="just">
              <a:spcBef>
                <a:spcPts val="600"/>
              </a:spcBef>
              <a:spcAft>
                <a:spcPts val="300"/>
              </a:spcAft>
            </a:pPr>
            <a:r>
              <a:rPr lang="ru-RU" sz="1150" b="1" dirty="0" smtClean="0">
                <a:solidFill>
                  <a:schemeClr val="accent1">
                    <a:lumMod val="50000"/>
                  </a:schemeClr>
                </a:solidFill>
                <a:latin typeface="Arial Narrow" pitchFamily="34" charset="0"/>
                <a:ea typeface="Times New Roman" panose="02020603050405020304" pitchFamily="18" charset="0"/>
                <a:cs typeface="Arial" panose="020B0604020202020204" pitchFamily="34" charset="0"/>
              </a:rPr>
              <a:t>Түркия Өкмөтү:</a:t>
            </a:r>
            <a:endParaRPr lang="ru-RU" sz="1150" b="1" dirty="0">
              <a:solidFill>
                <a:schemeClr val="accent1">
                  <a:lumMod val="50000"/>
                </a:schemeClr>
              </a:solidFill>
              <a:latin typeface="Arial Narrow" pitchFamily="34" charset="0"/>
              <a:ea typeface="Times New Roman" panose="02020603050405020304" pitchFamily="18" charset="0"/>
              <a:cs typeface="Arial" panose="020B0604020202020204" pitchFamily="34" charset="0"/>
            </a:endParaRPr>
          </a:p>
          <a:p>
            <a:pPr marL="171450" indent="-171450" algn="just">
              <a:spcBef>
                <a:spcPts val="300"/>
              </a:spcBef>
              <a:spcAft>
                <a:spcPts val="300"/>
              </a:spcAft>
              <a:buFont typeface="Wingdings" pitchFamily="2" charset="2"/>
              <a:buChar char="§"/>
            </a:pPr>
            <a:r>
              <a:rPr lang="ru-RU" sz="1150" dirty="0" smtClean="0">
                <a:solidFill>
                  <a:schemeClr val="tx1">
                    <a:lumMod val="85000"/>
                    <a:lumOff val="15000"/>
                  </a:schemeClr>
                </a:solidFill>
                <a:latin typeface="Arial Narrow" pitchFamily="34" charset="0"/>
                <a:ea typeface="Times New Roman" panose="02020603050405020304" pitchFamily="18" charset="0"/>
                <a:cs typeface="Arial" panose="020B0604020202020204" pitchFamily="34" charset="0"/>
              </a:rPr>
              <a:t>2017-жылдын 28-ноябрынан 1-декабрына чейинки мезгилде Анкара шаарында (Түркия Республикасы) Түркия Республикасынын Өкмөтү тарабынан өткөрүлгөн </a:t>
            </a:r>
            <a:r>
              <a:rPr lang="en-US" sz="1150" dirty="0">
                <a:solidFill>
                  <a:schemeClr val="tx1">
                    <a:lumMod val="85000"/>
                    <a:lumOff val="15000"/>
                  </a:schemeClr>
                </a:solidFill>
                <a:latin typeface="Arial Narrow" pitchFamily="34" charset="0"/>
                <a:ea typeface="Times New Roman" panose="02020603050405020304" pitchFamily="18" charset="0"/>
                <a:cs typeface="Arial" panose="020B0604020202020204" pitchFamily="34" charset="0"/>
              </a:rPr>
              <a:t>«Financial Aspects of Combating Terrorism</a:t>
            </a:r>
            <a:r>
              <a:rPr lang="en-US" sz="1150" dirty="0" smtClean="0">
                <a:solidFill>
                  <a:schemeClr val="tx1">
                    <a:lumMod val="85000"/>
                    <a:lumOff val="15000"/>
                  </a:schemeClr>
                </a:solidFill>
                <a:latin typeface="Arial Narrow" pitchFamily="34" charset="0"/>
                <a:ea typeface="Times New Roman" panose="02020603050405020304" pitchFamily="18" charset="0"/>
                <a:cs typeface="Arial" panose="020B0604020202020204" pitchFamily="34" charset="0"/>
              </a:rPr>
              <a:t>»</a:t>
            </a:r>
            <a:r>
              <a:rPr lang="ky-KG" sz="1150" dirty="0" smtClean="0">
                <a:solidFill>
                  <a:schemeClr val="tx1">
                    <a:lumMod val="85000"/>
                    <a:lumOff val="15000"/>
                  </a:schemeClr>
                </a:solidFill>
                <a:latin typeface="Arial Narrow" pitchFamily="34" charset="0"/>
                <a:ea typeface="Times New Roman" panose="02020603050405020304" pitchFamily="18" charset="0"/>
                <a:cs typeface="Arial" panose="020B0604020202020204" pitchFamily="34" charset="0"/>
              </a:rPr>
              <a:t> аттуу темадагы окутуу курсуна </a:t>
            </a:r>
            <a:r>
              <a:rPr lang="ru-RU" sz="1150" dirty="0">
                <a:solidFill>
                  <a:schemeClr val="tx1">
                    <a:lumMod val="85000"/>
                    <a:lumOff val="15000"/>
                  </a:schemeClr>
                </a:solidFill>
                <a:latin typeface="Arial Narrow" pitchFamily="34" charset="0"/>
                <a:ea typeface="Times New Roman" panose="02020603050405020304" pitchFamily="18" charset="0"/>
                <a:cs typeface="Arial" panose="020B0604020202020204" pitchFamily="34" charset="0"/>
              </a:rPr>
              <a:t>ФЧМКнын 1 кызматчысы катышуу үчүн техникалык жардам </a:t>
            </a:r>
            <a:r>
              <a:rPr lang="ru-RU" sz="1150" dirty="0" smtClean="0">
                <a:solidFill>
                  <a:schemeClr val="tx1">
                    <a:lumMod val="85000"/>
                    <a:lumOff val="15000"/>
                  </a:schemeClr>
                </a:solidFill>
                <a:latin typeface="Arial Narrow" pitchFamily="34" charset="0"/>
                <a:ea typeface="Times New Roman" panose="02020603050405020304" pitchFamily="18" charset="0"/>
                <a:cs typeface="Arial" panose="020B0604020202020204" pitchFamily="34" charset="0"/>
              </a:rPr>
              <a:t>(</a:t>
            </a:r>
            <a:r>
              <a:rPr lang="ru-RU" sz="1150" dirty="0">
                <a:solidFill>
                  <a:schemeClr val="tx1">
                    <a:lumMod val="85000"/>
                    <a:lumOff val="15000"/>
                  </a:schemeClr>
                </a:solidFill>
                <a:latin typeface="Arial Narrow" pitchFamily="34" charset="0"/>
                <a:ea typeface="Times New Roman" panose="02020603050405020304" pitchFamily="18" charset="0"/>
                <a:cs typeface="Arial" panose="020B0604020202020204" pitchFamily="34" charset="0"/>
              </a:rPr>
              <a:t>жол кирени, жашап турууну жана тамак-</a:t>
            </a:r>
            <a:r>
              <a:rPr lang="ru-RU" sz="1150" dirty="0" err="1">
                <a:solidFill>
                  <a:schemeClr val="tx1">
                    <a:lumMod val="85000"/>
                    <a:lumOff val="15000"/>
                  </a:schemeClr>
                </a:solidFill>
                <a:latin typeface="Arial Narrow" pitchFamily="34" charset="0"/>
                <a:ea typeface="Times New Roman" panose="02020603050405020304" pitchFamily="18" charset="0"/>
                <a:cs typeface="Arial" panose="020B0604020202020204" pitchFamily="34" charset="0"/>
              </a:rPr>
              <a:t>ашты</a:t>
            </a:r>
            <a:r>
              <a:rPr lang="ru-RU" sz="1150" dirty="0">
                <a:solidFill>
                  <a:schemeClr val="tx1">
                    <a:lumMod val="85000"/>
                    <a:lumOff val="15000"/>
                  </a:schemeClr>
                </a:solidFill>
                <a:latin typeface="Arial Narrow" pitchFamily="34" charset="0"/>
                <a:ea typeface="Times New Roman" panose="02020603050405020304" pitchFamily="18" charset="0"/>
                <a:cs typeface="Arial" panose="020B0604020202020204" pitchFamily="34" charset="0"/>
              </a:rPr>
              <a:t> төлөө</a:t>
            </a:r>
            <a:r>
              <a:rPr lang="ru-RU" sz="1150" dirty="0" smtClean="0">
                <a:solidFill>
                  <a:schemeClr val="tx1">
                    <a:lumMod val="85000"/>
                    <a:lumOff val="15000"/>
                  </a:schemeClr>
                </a:solidFill>
                <a:latin typeface="Arial Narrow" pitchFamily="34" charset="0"/>
                <a:ea typeface="Times New Roman" panose="02020603050405020304" pitchFamily="18" charset="0"/>
                <a:cs typeface="Arial" panose="020B0604020202020204" pitchFamily="34" charset="0"/>
              </a:rPr>
              <a:t>).</a:t>
            </a:r>
          </a:p>
          <a:p>
            <a:pPr algn="just">
              <a:lnSpc>
                <a:spcPct val="115000"/>
              </a:lnSpc>
              <a:spcBef>
                <a:spcPts val="600"/>
              </a:spcBef>
              <a:spcAft>
                <a:spcPts val="200"/>
              </a:spcAft>
            </a:pPr>
            <a:r>
              <a:rPr lang="ru-RU" sz="1150" b="1" dirty="0" smtClean="0">
                <a:solidFill>
                  <a:schemeClr val="accent1">
                    <a:lumMod val="50000"/>
                  </a:schemeClr>
                </a:solidFill>
                <a:latin typeface="Arial Narrow" pitchFamily="34" charset="0"/>
                <a:ea typeface="Times New Roman" panose="02020603050405020304" pitchFamily="18" charset="0"/>
                <a:cs typeface="Arial" panose="020B0604020202020204" pitchFamily="34" charset="0"/>
              </a:rPr>
              <a:t>Финансылык мониторингдин Эл аралык окуу-</a:t>
            </a:r>
            <a:r>
              <a:rPr lang="ru-RU" sz="1150" b="1" dirty="0" err="1" smtClean="0">
                <a:solidFill>
                  <a:schemeClr val="accent1">
                    <a:lumMod val="50000"/>
                  </a:schemeClr>
                </a:solidFill>
                <a:latin typeface="Arial Narrow" pitchFamily="34" charset="0"/>
                <a:ea typeface="Times New Roman" panose="02020603050405020304" pitchFamily="18" charset="0"/>
                <a:cs typeface="Arial" panose="020B0604020202020204" pitchFamily="34" charset="0"/>
              </a:rPr>
              <a:t>методикалык</a:t>
            </a:r>
            <a:r>
              <a:rPr lang="ru-RU" sz="1150" b="1" dirty="0" smtClean="0">
                <a:solidFill>
                  <a:schemeClr val="accent1">
                    <a:lumMod val="50000"/>
                  </a:schemeClr>
                </a:solidFill>
                <a:latin typeface="Arial Narrow" pitchFamily="34" charset="0"/>
                <a:ea typeface="Times New Roman" panose="02020603050405020304" pitchFamily="18" charset="0"/>
                <a:cs typeface="Arial" panose="020B0604020202020204" pitchFamily="34" charset="0"/>
              </a:rPr>
              <a:t> борбору </a:t>
            </a:r>
            <a:r>
              <a:rPr lang="ru-RU" sz="1150" b="1" dirty="0">
                <a:solidFill>
                  <a:schemeClr val="accent1">
                    <a:lumMod val="50000"/>
                  </a:schemeClr>
                </a:solidFill>
                <a:latin typeface="Arial Narrow" pitchFamily="34" charset="0"/>
                <a:ea typeface="Times New Roman" panose="02020603050405020304" pitchFamily="18" charset="0"/>
                <a:cs typeface="Arial" panose="020B0604020202020204" pitchFamily="34" charset="0"/>
              </a:rPr>
              <a:t>(</a:t>
            </a:r>
            <a:r>
              <a:rPr lang="ru-RU" sz="1150" b="1" dirty="0" smtClean="0">
                <a:solidFill>
                  <a:schemeClr val="accent1">
                    <a:lumMod val="50000"/>
                  </a:schemeClr>
                </a:solidFill>
                <a:latin typeface="Arial Narrow" pitchFamily="34" charset="0"/>
                <a:ea typeface="Times New Roman" panose="02020603050405020304" pitchFamily="18" charset="0"/>
                <a:cs typeface="Arial" panose="020B0604020202020204" pitchFamily="34" charset="0"/>
              </a:rPr>
              <a:t>Россия Федерациясы):</a:t>
            </a:r>
          </a:p>
          <a:p>
            <a:pPr marL="171450" indent="-171450" algn="just">
              <a:lnSpc>
                <a:spcPct val="115000"/>
              </a:lnSpc>
              <a:spcBef>
                <a:spcPts val="200"/>
              </a:spcBef>
              <a:spcAft>
                <a:spcPts val="200"/>
              </a:spcAft>
              <a:buFont typeface="Wingdings" pitchFamily="2" charset="2"/>
              <a:buChar char="§"/>
            </a:pPr>
            <a:r>
              <a:rPr lang="ru-RU" sz="1150" dirty="0" smtClean="0">
                <a:solidFill>
                  <a:schemeClr val="tx1">
                    <a:lumMod val="85000"/>
                    <a:lumOff val="15000"/>
                  </a:schemeClr>
                </a:solidFill>
                <a:latin typeface="Arial Narrow" pitchFamily="34" charset="0"/>
                <a:ea typeface="Times New Roman" panose="02020603050405020304" pitchFamily="18" charset="0"/>
                <a:cs typeface="Arial" panose="020B0604020202020204" pitchFamily="34" charset="0"/>
              </a:rPr>
              <a:t>2017-жылдын 24-апрелинен 28-апрелине чейинки мезгилде Москва шаарындагы (Россия Федерациясы) акчаларды адалдоо жана терроризмди каржылоо типологиялары боюнча ФАТФтын эксперттеринин жыл сайын өткөрүлүүчү жыйынына, ошондой эле ФАТФ Катчылыгы менен Росфинмониторинг тарабынан уюштурулган тобокелдиктерди баалоо боюнча </a:t>
            </a:r>
            <a:r>
              <a:rPr lang="ru-RU" sz="1150" dirty="0">
                <a:solidFill>
                  <a:schemeClr val="tx1">
                    <a:lumMod val="85000"/>
                    <a:lumOff val="15000"/>
                  </a:schemeClr>
                </a:solidFill>
                <a:latin typeface="Arial Narrow" pitchFamily="34" charset="0"/>
                <a:ea typeface="Times New Roman" panose="02020603050405020304" pitchFamily="18" charset="0"/>
                <a:cs typeface="Arial" panose="020B0604020202020204" pitchFamily="34" charset="0"/>
              </a:rPr>
              <a:t>семинарга ФЧМКнын </a:t>
            </a:r>
            <a:r>
              <a:rPr lang="ru-RU" sz="1150" dirty="0" smtClean="0">
                <a:solidFill>
                  <a:schemeClr val="tx1">
                    <a:lumMod val="85000"/>
                    <a:lumOff val="15000"/>
                  </a:schemeClr>
                </a:solidFill>
                <a:latin typeface="Arial Narrow" pitchFamily="34" charset="0"/>
                <a:ea typeface="Times New Roman" panose="02020603050405020304" pitchFamily="18" charset="0"/>
                <a:cs typeface="Arial" panose="020B0604020202020204" pitchFamily="34" charset="0"/>
              </a:rPr>
              <a:t>3 </a:t>
            </a:r>
            <a:r>
              <a:rPr lang="ru-RU" sz="1150" dirty="0">
                <a:solidFill>
                  <a:schemeClr val="tx1">
                    <a:lumMod val="85000"/>
                    <a:lumOff val="15000"/>
                  </a:schemeClr>
                </a:solidFill>
                <a:latin typeface="Arial Narrow" pitchFamily="34" charset="0"/>
                <a:ea typeface="Times New Roman" panose="02020603050405020304" pitchFamily="18" charset="0"/>
                <a:cs typeface="Arial" panose="020B0604020202020204" pitchFamily="34" charset="0"/>
              </a:rPr>
              <a:t>кызматчысы </a:t>
            </a:r>
            <a:r>
              <a:rPr lang="ru-RU" sz="1150" dirty="0" smtClean="0">
                <a:solidFill>
                  <a:schemeClr val="tx1">
                    <a:lumMod val="85000"/>
                    <a:lumOff val="15000"/>
                  </a:schemeClr>
                </a:solidFill>
                <a:latin typeface="Arial Narrow" pitchFamily="34" charset="0"/>
                <a:ea typeface="Times New Roman" panose="02020603050405020304" pitchFamily="18" charset="0"/>
                <a:cs typeface="Arial" panose="020B0604020202020204" pitchFamily="34" charset="0"/>
              </a:rPr>
              <a:t>катышуу үчүн техникалык жардам </a:t>
            </a:r>
            <a:r>
              <a:rPr lang="ru-RU" sz="1150" dirty="0" smtClean="0">
                <a:latin typeface="Arial Narrow" pitchFamily="34" charset="0"/>
                <a:ea typeface="Times New Roman" panose="02020603050405020304" pitchFamily="18" charset="0"/>
                <a:cs typeface="Arial" panose="020B0604020202020204" pitchFamily="34" charset="0"/>
              </a:rPr>
              <a:t>(жол кирени жана жашап </a:t>
            </a:r>
            <a:r>
              <a:rPr lang="ru-RU" sz="1150" dirty="0">
                <a:latin typeface="Arial Narrow" pitchFamily="34" charset="0"/>
                <a:ea typeface="Times New Roman" panose="02020603050405020304" pitchFamily="18" charset="0"/>
                <a:cs typeface="Arial" panose="020B0604020202020204" pitchFamily="34" charset="0"/>
              </a:rPr>
              <a:t>турууну </a:t>
            </a:r>
            <a:r>
              <a:rPr lang="ru-RU" sz="1150" dirty="0" smtClean="0">
                <a:latin typeface="Arial Narrow" pitchFamily="34" charset="0"/>
                <a:ea typeface="Times New Roman" panose="02020603050405020304" pitchFamily="18" charset="0"/>
                <a:cs typeface="Arial" panose="020B0604020202020204" pitchFamily="34" charset="0"/>
              </a:rPr>
              <a:t>төлөө);</a:t>
            </a:r>
          </a:p>
          <a:p>
            <a:pPr marL="171450" indent="-171450" algn="just">
              <a:lnSpc>
                <a:spcPct val="115000"/>
              </a:lnSpc>
              <a:spcBef>
                <a:spcPts val="200"/>
              </a:spcBef>
              <a:spcAft>
                <a:spcPts val="200"/>
              </a:spcAft>
              <a:buFont typeface="Wingdings" pitchFamily="2" charset="2"/>
              <a:buChar char="§"/>
            </a:pPr>
            <a:r>
              <a:rPr lang="ru-RU" sz="1150" dirty="0">
                <a:solidFill>
                  <a:schemeClr val="tx1">
                    <a:lumMod val="85000"/>
                    <a:lumOff val="15000"/>
                  </a:schemeClr>
                </a:solidFill>
                <a:latin typeface="Arial Narrow" pitchFamily="34" charset="0"/>
                <a:ea typeface="Times New Roman" panose="02020603050405020304" pitchFamily="18" charset="0"/>
                <a:cs typeface="Arial" panose="020B0604020202020204" pitchFamily="34" charset="0"/>
              </a:rPr>
              <a:t>2017-жылдын </a:t>
            </a:r>
            <a:r>
              <a:rPr lang="ru-RU" sz="1150" dirty="0" smtClean="0">
                <a:solidFill>
                  <a:schemeClr val="tx1">
                    <a:lumMod val="85000"/>
                    <a:lumOff val="15000"/>
                  </a:schemeClr>
                </a:solidFill>
                <a:latin typeface="Arial Narrow" pitchFamily="34" charset="0"/>
                <a:ea typeface="Times New Roman" panose="02020603050405020304" pitchFamily="18" charset="0"/>
                <a:cs typeface="Arial" panose="020B0604020202020204" pitchFamily="34" charset="0"/>
              </a:rPr>
              <a:t>20-сентябрынан 21-сентябрына чейинки </a:t>
            </a:r>
            <a:r>
              <a:rPr lang="ru-RU" sz="1150" dirty="0">
                <a:solidFill>
                  <a:schemeClr val="tx1">
                    <a:lumMod val="85000"/>
                    <a:lumOff val="15000"/>
                  </a:schemeClr>
                </a:solidFill>
                <a:latin typeface="Arial Narrow" pitchFamily="34" charset="0"/>
                <a:ea typeface="Times New Roman" panose="02020603050405020304" pitchFamily="18" charset="0"/>
                <a:cs typeface="Arial" panose="020B0604020202020204" pitchFamily="34" charset="0"/>
              </a:rPr>
              <a:t>мезгилде Москва </a:t>
            </a:r>
            <a:r>
              <a:rPr lang="ru-RU" sz="1150" dirty="0" smtClean="0">
                <a:solidFill>
                  <a:schemeClr val="tx1">
                    <a:lumMod val="85000"/>
                    <a:lumOff val="15000"/>
                  </a:schemeClr>
                </a:solidFill>
                <a:latin typeface="Arial Narrow" pitchFamily="34" charset="0"/>
                <a:ea typeface="Times New Roman" panose="02020603050405020304" pitchFamily="18" charset="0"/>
                <a:cs typeface="Arial" panose="020B0604020202020204" pitchFamily="34" charset="0"/>
              </a:rPr>
              <a:t>шаарында </a:t>
            </a:r>
            <a:r>
              <a:rPr lang="ru-RU" sz="1150" dirty="0">
                <a:solidFill>
                  <a:schemeClr val="tx1">
                    <a:lumMod val="85000"/>
                    <a:lumOff val="15000"/>
                  </a:schemeClr>
                </a:solidFill>
                <a:latin typeface="Arial Narrow" pitchFamily="34" charset="0"/>
                <a:ea typeface="Times New Roman" panose="02020603050405020304" pitchFamily="18" charset="0"/>
                <a:cs typeface="Arial" panose="020B0604020202020204" pitchFamily="34" charset="0"/>
              </a:rPr>
              <a:t>(</a:t>
            </a:r>
            <a:r>
              <a:rPr lang="ru-RU" sz="1150" dirty="0" smtClean="0">
                <a:solidFill>
                  <a:schemeClr val="tx1">
                    <a:lumMod val="85000"/>
                    <a:lumOff val="15000"/>
                  </a:schemeClr>
                </a:solidFill>
                <a:latin typeface="Arial Narrow" pitchFamily="34" charset="0"/>
                <a:ea typeface="Times New Roman" panose="02020603050405020304" pitchFamily="18" charset="0"/>
                <a:cs typeface="Arial" panose="020B0604020202020204" pitchFamily="34" charset="0"/>
              </a:rPr>
              <a:t>Россия Федерациясы) Росфинмониторинг менен ФМЭОМБ тарабынан өткөрүлгөн </a:t>
            </a:r>
            <a:r>
              <a:rPr lang="ky-KG" sz="1150" dirty="0" smtClean="0">
                <a:solidFill>
                  <a:schemeClr val="tx1">
                    <a:lumMod val="85000"/>
                    <a:lumOff val="15000"/>
                  </a:schemeClr>
                </a:solidFill>
                <a:latin typeface="Arial Narrow" pitchFamily="34" charset="0"/>
                <a:ea typeface="Times New Roman" panose="02020603050405020304" pitchFamily="18" charset="0"/>
                <a:cs typeface="Arial" panose="020B0604020202020204" pitchFamily="34" charset="0"/>
              </a:rPr>
              <a:t>«Натыйжалуу көзөмөл финансылык системанын ачык-айкындыгын жана туруктуулугун камсыздоо механизми сыяктуу»</a:t>
            </a:r>
            <a:r>
              <a:rPr lang="en-US" sz="1150" dirty="0">
                <a:solidFill>
                  <a:schemeClr val="tx1">
                    <a:lumMod val="85000"/>
                    <a:lumOff val="15000"/>
                  </a:schemeClr>
                </a:solidFill>
                <a:latin typeface="Arial Narrow" pitchFamily="34" charset="0"/>
                <a:ea typeface="Times New Roman" panose="02020603050405020304" pitchFamily="18" charset="0"/>
                <a:cs typeface="Arial" panose="020B0604020202020204" pitchFamily="34" charset="0"/>
              </a:rPr>
              <a:t> III </a:t>
            </a:r>
            <a:r>
              <a:rPr lang="ky-KG" sz="1150" dirty="0">
                <a:solidFill>
                  <a:schemeClr val="tx1">
                    <a:lumMod val="85000"/>
                    <a:lumOff val="15000"/>
                  </a:schemeClr>
                </a:solidFill>
                <a:latin typeface="Arial Narrow" pitchFamily="34" charset="0"/>
                <a:ea typeface="Times New Roman" panose="02020603050405020304" pitchFamily="18" charset="0"/>
                <a:cs typeface="Arial" panose="020B0604020202020204" pitchFamily="34" charset="0"/>
              </a:rPr>
              <a:t>Эл аралык семинарга </a:t>
            </a:r>
            <a:r>
              <a:rPr lang="ru-RU" sz="1150" dirty="0" smtClean="0">
                <a:solidFill>
                  <a:schemeClr val="tx1">
                    <a:lumMod val="85000"/>
                    <a:lumOff val="15000"/>
                  </a:schemeClr>
                </a:solidFill>
                <a:latin typeface="Arial Narrow" pitchFamily="34" charset="0"/>
                <a:ea typeface="Times New Roman" panose="02020603050405020304" pitchFamily="18" charset="0"/>
                <a:cs typeface="Arial" panose="020B0604020202020204" pitchFamily="34" charset="0"/>
              </a:rPr>
              <a:t>ФЧМКнын </a:t>
            </a:r>
            <a:r>
              <a:rPr lang="ru-RU" sz="1150" dirty="0">
                <a:solidFill>
                  <a:schemeClr val="tx1">
                    <a:lumMod val="85000"/>
                    <a:lumOff val="15000"/>
                  </a:schemeClr>
                </a:solidFill>
                <a:latin typeface="Arial Narrow" pitchFamily="34" charset="0"/>
                <a:ea typeface="Times New Roman" panose="02020603050405020304" pitchFamily="18" charset="0"/>
                <a:cs typeface="Arial" panose="020B0604020202020204" pitchFamily="34" charset="0"/>
              </a:rPr>
              <a:t>3 кызматчысы катышуу үчүн техникалык </a:t>
            </a:r>
            <a:r>
              <a:rPr lang="ru-RU" sz="1150" dirty="0" smtClean="0">
                <a:solidFill>
                  <a:schemeClr val="tx1">
                    <a:lumMod val="85000"/>
                    <a:lumOff val="15000"/>
                  </a:schemeClr>
                </a:solidFill>
                <a:latin typeface="Arial Narrow" pitchFamily="34" charset="0"/>
                <a:ea typeface="Times New Roman" panose="02020603050405020304" pitchFamily="18" charset="0"/>
                <a:cs typeface="Arial" panose="020B0604020202020204" pitchFamily="34" charset="0"/>
              </a:rPr>
              <a:t>жардам</a:t>
            </a:r>
            <a:r>
              <a:rPr lang="ru-RU" sz="1150" dirty="0" smtClean="0">
                <a:latin typeface="Arial Narrow" pitchFamily="34" charset="0"/>
                <a:ea typeface="Times New Roman" panose="02020603050405020304" pitchFamily="18" charset="0"/>
                <a:cs typeface="Arial" panose="020B0604020202020204" pitchFamily="34" charset="0"/>
              </a:rPr>
              <a:t>, (</a:t>
            </a:r>
            <a:r>
              <a:rPr lang="ru-RU" sz="1150" dirty="0">
                <a:latin typeface="Arial Narrow" pitchFamily="34" charset="0"/>
                <a:ea typeface="Times New Roman" panose="02020603050405020304" pitchFamily="18" charset="0"/>
                <a:cs typeface="Arial" panose="020B0604020202020204" pitchFamily="34" charset="0"/>
              </a:rPr>
              <a:t>жол </a:t>
            </a:r>
            <a:r>
              <a:rPr lang="ru-RU" sz="1150" dirty="0" smtClean="0">
                <a:latin typeface="Arial Narrow" pitchFamily="34" charset="0"/>
                <a:ea typeface="Times New Roman" panose="02020603050405020304" pitchFamily="18" charset="0"/>
                <a:cs typeface="Arial" panose="020B0604020202020204" pitchFamily="34" charset="0"/>
              </a:rPr>
              <a:t>кирени жана </a:t>
            </a:r>
            <a:r>
              <a:rPr lang="ru-RU" sz="1150" dirty="0">
                <a:latin typeface="Arial Narrow" pitchFamily="34" charset="0"/>
                <a:ea typeface="Times New Roman" panose="02020603050405020304" pitchFamily="18" charset="0"/>
                <a:cs typeface="Arial" panose="020B0604020202020204" pitchFamily="34" charset="0"/>
              </a:rPr>
              <a:t>жашап турууну </a:t>
            </a:r>
            <a:r>
              <a:rPr lang="ru-RU" sz="1150" dirty="0" smtClean="0">
                <a:latin typeface="Arial Narrow" pitchFamily="34" charset="0"/>
                <a:ea typeface="Times New Roman" panose="02020603050405020304" pitchFamily="18" charset="0"/>
                <a:cs typeface="Arial" panose="020B0604020202020204" pitchFamily="34" charset="0"/>
              </a:rPr>
              <a:t>төлөө);</a:t>
            </a:r>
          </a:p>
          <a:p>
            <a:pPr marL="171450" indent="-171450" algn="just">
              <a:lnSpc>
                <a:spcPct val="115000"/>
              </a:lnSpc>
              <a:spcBef>
                <a:spcPts val="200"/>
              </a:spcBef>
              <a:spcAft>
                <a:spcPts val="200"/>
              </a:spcAft>
              <a:buFont typeface="Wingdings" pitchFamily="2" charset="2"/>
              <a:buChar char="§"/>
            </a:pPr>
            <a:r>
              <a:rPr lang="ru-RU" sz="1150" dirty="0" smtClean="0">
                <a:solidFill>
                  <a:schemeClr val="tx1">
                    <a:lumMod val="85000"/>
                    <a:lumOff val="15000"/>
                  </a:schemeClr>
                </a:solidFill>
                <a:latin typeface="Arial Narrow" pitchFamily="34" charset="0"/>
                <a:ea typeface="Times New Roman" panose="02020603050405020304" pitchFamily="18" charset="0"/>
                <a:cs typeface="Arial" panose="020B0604020202020204" pitchFamily="34" charset="0"/>
              </a:rPr>
              <a:t>КА/ТК/МККТК жөнүндө КМШ Келишиминин долбоорун макулдашуу боюнча жумушчу топтун </a:t>
            </a:r>
            <a:r>
              <a:rPr lang="ru-RU" sz="1150" dirty="0">
                <a:solidFill>
                  <a:schemeClr val="tx1">
                    <a:lumMod val="85000"/>
                    <a:lumOff val="15000"/>
                  </a:schemeClr>
                </a:solidFill>
                <a:latin typeface="Arial Narrow" pitchFamily="34" charset="0"/>
                <a:ea typeface="Times New Roman" panose="02020603050405020304" pitchFamily="18" charset="0"/>
                <a:cs typeface="Arial" panose="020B0604020202020204" pitchFamily="34" charset="0"/>
              </a:rPr>
              <a:t>жыйынына ФЧМКнын </a:t>
            </a:r>
            <a:r>
              <a:rPr lang="ru-RU" sz="1150" dirty="0" smtClean="0">
                <a:solidFill>
                  <a:schemeClr val="tx1">
                    <a:lumMod val="85000"/>
                    <a:lumOff val="15000"/>
                  </a:schemeClr>
                </a:solidFill>
                <a:latin typeface="Arial Narrow" pitchFamily="34" charset="0"/>
                <a:ea typeface="Times New Roman" panose="02020603050405020304" pitchFamily="18" charset="0"/>
                <a:cs typeface="Arial" panose="020B0604020202020204" pitchFamily="34" charset="0"/>
              </a:rPr>
              <a:t>1 </a:t>
            </a:r>
            <a:r>
              <a:rPr lang="ru-RU" sz="1150" dirty="0">
                <a:solidFill>
                  <a:schemeClr val="tx1">
                    <a:lumMod val="85000"/>
                    <a:lumOff val="15000"/>
                  </a:schemeClr>
                </a:solidFill>
                <a:latin typeface="Arial Narrow" pitchFamily="34" charset="0"/>
                <a:ea typeface="Times New Roman" panose="02020603050405020304" pitchFamily="18" charset="0"/>
                <a:cs typeface="Arial" panose="020B0604020202020204" pitchFamily="34" charset="0"/>
              </a:rPr>
              <a:t>кызматчысы катышуу үчүн техникалык </a:t>
            </a:r>
            <a:r>
              <a:rPr lang="ru-RU" sz="1150" dirty="0" smtClean="0">
                <a:solidFill>
                  <a:schemeClr val="tx1">
                    <a:lumMod val="85000"/>
                    <a:lumOff val="15000"/>
                  </a:schemeClr>
                </a:solidFill>
                <a:latin typeface="Arial Narrow" pitchFamily="34" charset="0"/>
                <a:ea typeface="Times New Roman" panose="02020603050405020304" pitchFamily="18" charset="0"/>
                <a:cs typeface="Arial" panose="020B0604020202020204" pitchFamily="34" charset="0"/>
              </a:rPr>
              <a:t>жардам </a:t>
            </a:r>
            <a:r>
              <a:rPr lang="ru-RU" sz="1150" dirty="0" smtClean="0">
                <a:latin typeface="Arial Narrow" pitchFamily="34" charset="0"/>
                <a:ea typeface="Times New Roman" panose="02020603050405020304" pitchFamily="18" charset="0"/>
                <a:cs typeface="Arial" panose="020B0604020202020204" pitchFamily="34" charset="0"/>
              </a:rPr>
              <a:t>(</a:t>
            </a:r>
            <a:r>
              <a:rPr lang="ru-RU" sz="1150" dirty="0">
                <a:latin typeface="Arial Narrow" pitchFamily="34" charset="0"/>
                <a:ea typeface="Times New Roman" panose="02020603050405020304" pitchFamily="18" charset="0"/>
                <a:cs typeface="Arial" panose="020B0604020202020204" pitchFamily="34" charset="0"/>
              </a:rPr>
              <a:t>жол </a:t>
            </a:r>
            <a:r>
              <a:rPr lang="ru-RU" sz="1150" dirty="0" smtClean="0">
                <a:latin typeface="Arial Narrow" pitchFamily="34" charset="0"/>
                <a:ea typeface="Times New Roman" panose="02020603050405020304" pitchFamily="18" charset="0"/>
                <a:cs typeface="Arial" panose="020B0604020202020204" pitchFamily="34" charset="0"/>
              </a:rPr>
              <a:t>кирени жана </a:t>
            </a:r>
            <a:r>
              <a:rPr lang="ru-RU" sz="1150" dirty="0">
                <a:latin typeface="Arial Narrow" pitchFamily="34" charset="0"/>
                <a:ea typeface="Times New Roman" panose="02020603050405020304" pitchFamily="18" charset="0"/>
                <a:cs typeface="Arial" panose="020B0604020202020204" pitchFamily="34" charset="0"/>
              </a:rPr>
              <a:t>жашап турууну </a:t>
            </a:r>
            <a:r>
              <a:rPr lang="ru-RU" sz="1150" dirty="0" smtClean="0">
                <a:latin typeface="Arial Narrow" pitchFamily="34" charset="0"/>
                <a:ea typeface="Times New Roman" panose="02020603050405020304" pitchFamily="18" charset="0"/>
                <a:cs typeface="Arial" panose="020B0604020202020204" pitchFamily="34" charset="0"/>
              </a:rPr>
              <a:t>төлөө);</a:t>
            </a:r>
          </a:p>
          <a:p>
            <a:pPr marL="171450" indent="-171450" algn="just">
              <a:lnSpc>
                <a:spcPct val="115000"/>
              </a:lnSpc>
              <a:spcBef>
                <a:spcPts val="200"/>
              </a:spcBef>
              <a:spcAft>
                <a:spcPts val="200"/>
              </a:spcAft>
              <a:buFont typeface="Wingdings" pitchFamily="2" charset="2"/>
              <a:buChar char="§"/>
            </a:pPr>
            <a:r>
              <a:rPr lang="ru-RU" sz="1150" dirty="0">
                <a:latin typeface="Arial Narrow" pitchFamily="34" charset="0"/>
                <a:ea typeface="Times New Roman" panose="02020603050405020304" pitchFamily="18" charset="0"/>
                <a:cs typeface="Arial" panose="020B0604020202020204" pitchFamily="34" charset="0"/>
              </a:rPr>
              <a:t>2017-жылдын </a:t>
            </a:r>
            <a:r>
              <a:rPr lang="ru-RU" sz="1150" dirty="0" smtClean="0">
                <a:latin typeface="Arial Narrow" pitchFamily="34" charset="0"/>
                <a:ea typeface="Times New Roman" panose="02020603050405020304" pitchFamily="18" charset="0"/>
                <a:cs typeface="Arial" panose="020B0604020202020204" pitchFamily="34" charset="0"/>
              </a:rPr>
              <a:t>20-ноябрынан 24-ноябрына </a:t>
            </a:r>
            <a:r>
              <a:rPr lang="ru-RU" sz="1150" dirty="0">
                <a:latin typeface="Arial Narrow" pitchFamily="34" charset="0"/>
                <a:ea typeface="Times New Roman" panose="02020603050405020304" pitchFamily="18" charset="0"/>
                <a:cs typeface="Arial" panose="020B0604020202020204" pitchFamily="34" charset="0"/>
              </a:rPr>
              <a:t>чейинки мезгилде Москва шаарында (Россия Федерациясы</a:t>
            </a:r>
            <a:r>
              <a:rPr lang="ru-RU" sz="1150" dirty="0" smtClean="0">
                <a:latin typeface="Arial Narrow" pitchFamily="34" charset="0"/>
                <a:ea typeface="Times New Roman" panose="02020603050405020304" pitchFamily="18" charset="0"/>
                <a:cs typeface="Arial" panose="020B0604020202020204" pitchFamily="34" charset="0"/>
              </a:rPr>
              <a:t>) өткөрүлгөн жумушчу топтордун жыйындарына, ЕАТтын 27-Пленардык жыйынына жана ФЧБЖКнын  10-жыйынына ФЧМКнын 5 </a:t>
            </a:r>
            <a:r>
              <a:rPr lang="ru-RU" sz="1150" dirty="0">
                <a:latin typeface="Arial Narrow" pitchFamily="34" charset="0"/>
                <a:ea typeface="Times New Roman" panose="02020603050405020304" pitchFamily="18" charset="0"/>
                <a:cs typeface="Arial" panose="020B0604020202020204" pitchFamily="34" charset="0"/>
              </a:rPr>
              <a:t>кызматчысы катышуу үчүн техникалык жардам </a:t>
            </a:r>
            <a:r>
              <a:rPr lang="ru-RU" sz="1150" dirty="0" smtClean="0">
                <a:latin typeface="Arial Narrow" pitchFamily="34" charset="0"/>
                <a:ea typeface="Times New Roman" panose="02020603050405020304" pitchFamily="18" charset="0"/>
                <a:cs typeface="Arial" panose="020B0604020202020204" pitchFamily="34" charset="0"/>
              </a:rPr>
              <a:t>(</a:t>
            </a:r>
            <a:r>
              <a:rPr lang="ru-RU" sz="1150" dirty="0">
                <a:latin typeface="Arial Narrow" pitchFamily="34" charset="0"/>
                <a:ea typeface="Times New Roman" panose="02020603050405020304" pitchFamily="18" charset="0"/>
                <a:cs typeface="Arial" panose="020B0604020202020204" pitchFamily="34" charset="0"/>
              </a:rPr>
              <a:t>жол </a:t>
            </a:r>
            <a:r>
              <a:rPr lang="ru-RU" sz="1150" dirty="0" smtClean="0">
                <a:latin typeface="Arial Narrow" pitchFamily="34" charset="0"/>
                <a:ea typeface="Times New Roman" panose="02020603050405020304" pitchFamily="18" charset="0"/>
                <a:cs typeface="Arial" panose="020B0604020202020204" pitchFamily="34" charset="0"/>
              </a:rPr>
              <a:t>кирени жана </a:t>
            </a:r>
            <a:r>
              <a:rPr lang="ru-RU" sz="1150" dirty="0">
                <a:latin typeface="Arial Narrow" pitchFamily="34" charset="0"/>
                <a:ea typeface="Times New Roman" panose="02020603050405020304" pitchFamily="18" charset="0"/>
                <a:cs typeface="Arial" panose="020B0604020202020204" pitchFamily="34" charset="0"/>
              </a:rPr>
              <a:t>жашап турууну </a:t>
            </a:r>
            <a:r>
              <a:rPr lang="ru-RU" sz="1150" dirty="0" smtClean="0">
                <a:latin typeface="Arial Narrow" pitchFamily="34" charset="0"/>
                <a:ea typeface="Times New Roman" panose="02020603050405020304" pitchFamily="18" charset="0"/>
                <a:cs typeface="Arial" panose="020B0604020202020204" pitchFamily="34" charset="0"/>
              </a:rPr>
              <a:t>төлөө).</a:t>
            </a:r>
          </a:p>
          <a:p>
            <a:pPr marL="171450" indent="-171450" algn="just">
              <a:lnSpc>
                <a:spcPct val="115000"/>
              </a:lnSpc>
              <a:spcBef>
                <a:spcPts val="200"/>
              </a:spcBef>
              <a:spcAft>
                <a:spcPts val="200"/>
              </a:spcAft>
              <a:buFont typeface="Wingdings" pitchFamily="2" charset="2"/>
              <a:buChar char="§"/>
            </a:pPr>
            <a:endParaRPr lang="ru-RU" sz="1200" dirty="0">
              <a:latin typeface="Arial Narrow"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516894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4377" y="0"/>
            <a:ext cx="45719" cy="4983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5188" y="115337"/>
            <a:ext cx="383438" cy="307777"/>
          </a:xfrm>
          <a:prstGeom prst="rect">
            <a:avLst/>
          </a:prstGeom>
          <a:noFill/>
        </p:spPr>
        <p:txBody>
          <a:bodyPr wrap="none" rtlCol="0">
            <a:spAutoFit/>
          </a:bodyPr>
          <a:lstStyle/>
          <a:p>
            <a:r>
              <a:rPr lang="ru-RU" sz="1400" dirty="0" smtClean="0">
                <a:solidFill>
                  <a:schemeClr val="accent1">
                    <a:lumMod val="75000"/>
                  </a:schemeClr>
                </a:solidFill>
                <a:latin typeface="Arial" pitchFamily="34" charset="0"/>
                <a:cs typeface="Arial" pitchFamily="34" charset="0"/>
              </a:rPr>
              <a:t>37</a:t>
            </a:r>
            <a:endParaRPr lang="ru-RU" sz="1400" dirty="0">
              <a:solidFill>
                <a:schemeClr val="accent1">
                  <a:lumMod val="75000"/>
                </a:schemeClr>
              </a:solidFill>
              <a:latin typeface="Arial" pitchFamily="34" charset="0"/>
              <a:cs typeface="Arial" pitchFamily="34" charset="0"/>
            </a:endParaRPr>
          </a:p>
        </p:txBody>
      </p:sp>
      <p:sp>
        <p:nvSpPr>
          <p:cNvPr id="6" name="TextBox 5"/>
          <p:cNvSpPr txBox="1"/>
          <p:nvPr/>
        </p:nvSpPr>
        <p:spPr>
          <a:xfrm>
            <a:off x="434344" y="85582"/>
            <a:ext cx="2564007" cy="453970"/>
          </a:xfrm>
          <a:prstGeom prst="rect">
            <a:avLst/>
          </a:prstGeom>
          <a:noFill/>
        </p:spPr>
        <p:txBody>
          <a:bodyPr wrap="square" rtlCol="0">
            <a:spAutoFit/>
          </a:bodyPr>
          <a:lstStyle/>
          <a:p>
            <a:pPr>
              <a:spcAft>
                <a:spcPts val="300"/>
              </a:spcAft>
            </a:pPr>
            <a:r>
              <a:rPr lang="ru-RU" sz="700" b="1" dirty="0" smtClean="0">
                <a:solidFill>
                  <a:schemeClr val="accent1">
                    <a:lumMod val="75000"/>
                  </a:schemeClr>
                </a:solidFill>
                <a:latin typeface="Arial" pitchFamily="34" charset="0"/>
                <a:cs typeface="Arial" pitchFamily="34" charset="0"/>
              </a:rPr>
              <a:t>ИШ ЖӨНҮНДӨ ЖЫЛДЫК ОТЧЕТ – 2017</a:t>
            </a:r>
          </a:p>
          <a:p>
            <a:r>
              <a:rPr lang="ru-RU" sz="700" dirty="0">
                <a:solidFill>
                  <a:schemeClr val="accent1">
                    <a:lumMod val="75000"/>
                  </a:schemeClr>
                </a:solidFill>
                <a:latin typeface="Arial" pitchFamily="34" charset="0"/>
                <a:cs typeface="Arial" pitchFamily="34" charset="0"/>
              </a:rPr>
              <a:t>Кыргыз Республикасынын Өкмөтүнө караштуу </a:t>
            </a:r>
          </a:p>
          <a:p>
            <a:r>
              <a:rPr lang="ky-KG" sz="700" dirty="0">
                <a:solidFill>
                  <a:schemeClr val="accent1">
                    <a:lumMod val="75000"/>
                  </a:schemeClr>
                </a:solidFill>
                <a:latin typeface="Arial" pitchFamily="34" charset="0"/>
                <a:cs typeface="Arial" pitchFamily="34" charset="0"/>
              </a:rPr>
              <a:t>Финансылык </a:t>
            </a:r>
            <a:r>
              <a:rPr lang="ky-KG" sz="700" dirty="0" smtClean="0">
                <a:solidFill>
                  <a:schemeClr val="accent1">
                    <a:lumMod val="75000"/>
                  </a:schemeClr>
                </a:solidFill>
                <a:latin typeface="Arial" pitchFamily="34" charset="0"/>
                <a:cs typeface="Arial" pitchFamily="34" charset="0"/>
              </a:rPr>
              <a:t>чалгындоо </a:t>
            </a:r>
            <a:r>
              <a:rPr lang="ky-KG" sz="700" dirty="0">
                <a:solidFill>
                  <a:schemeClr val="accent1">
                    <a:lumMod val="75000"/>
                  </a:schemeClr>
                </a:solidFill>
                <a:latin typeface="Arial" pitchFamily="34" charset="0"/>
                <a:cs typeface="Arial" pitchFamily="34" charset="0"/>
              </a:rPr>
              <a:t>мамлекеттик </a:t>
            </a:r>
            <a:r>
              <a:rPr lang="ky-KG" sz="700" dirty="0" smtClean="0">
                <a:solidFill>
                  <a:schemeClr val="accent1">
                    <a:lumMod val="75000"/>
                  </a:schemeClr>
                </a:solidFill>
                <a:latin typeface="Arial" pitchFamily="34" charset="0"/>
                <a:cs typeface="Arial" pitchFamily="34" charset="0"/>
              </a:rPr>
              <a:t>кызматы</a:t>
            </a:r>
            <a:endParaRPr lang="ru-RU" sz="700" dirty="0">
              <a:solidFill>
                <a:schemeClr val="accent1">
                  <a:lumMod val="75000"/>
                </a:schemeClr>
              </a:solidFill>
              <a:latin typeface="Arial" pitchFamily="34" charset="0"/>
              <a:cs typeface="Arial" pitchFamily="34"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5119" y="107504"/>
            <a:ext cx="360938" cy="360040"/>
          </a:xfrm>
          <a:prstGeom prst="rect">
            <a:avLst/>
          </a:prstGeom>
        </p:spPr>
      </p:pic>
      <p:sp>
        <p:nvSpPr>
          <p:cNvPr id="10" name="TextBox 9"/>
          <p:cNvSpPr txBox="1"/>
          <p:nvPr/>
        </p:nvSpPr>
        <p:spPr>
          <a:xfrm>
            <a:off x="283299" y="812759"/>
            <a:ext cx="6622254" cy="430887"/>
          </a:xfrm>
          <a:prstGeom prst="rect">
            <a:avLst/>
          </a:prstGeom>
          <a:noFill/>
        </p:spPr>
        <p:txBody>
          <a:bodyPr wrap="square" rtlCol="0">
            <a:spAutoFit/>
          </a:bodyPr>
          <a:lstStyle/>
          <a:p>
            <a:r>
              <a:rPr lang="ru-RU" sz="2200" b="1" dirty="0" smtClean="0">
                <a:solidFill>
                  <a:schemeClr val="accent1">
                    <a:lumMod val="50000"/>
                  </a:schemeClr>
                </a:solidFill>
                <a:latin typeface="Arial" pitchFamily="34" charset="0"/>
                <a:cs typeface="Arial" pitchFamily="34" charset="0"/>
              </a:rPr>
              <a:t>7</a:t>
            </a:r>
            <a:r>
              <a:rPr lang="en-US" sz="2200" b="1" dirty="0" smtClean="0">
                <a:solidFill>
                  <a:schemeClr val="accent1">
                    <a:lumMod val="50000"/>
                  </a:schemeClr>
                </a:solidFill>
                <a:latin typeface="Arial" pitchFamily="34" charset="0"/>
                <a:cs typeface="Arial" pitchFamily="34" charset="0"/>
              </a:rPr>
              <a:t>. </a:t>
            </a:r>
            <a:r>
              <a:rPr lang="ru-RU" sz="2200" b="1" dirty="0" smtClean="0">
                <a:solidFill>
                  <a:schemeClr val="accent1">
                    <a:lumMod val="50000"/>
                  </a:schemeClr>
                </a:solidFill>
                <a:latin typeface="Arial" pitchFamily="34" charset="0"/>
                <a:cs typeface="Arial" pitchFamily="34" charset="0"/>
              </a:rPr>
              <a:t>Профилактика жана алдын алуу чаралары</a:t>
            </a:r>
            <a:endParaRPr lang="ru-RU" sz="2200" b="1" dirty="0">
              <a:solidFill>
                <a:schemeClr val="accent1">
                  <a:lumMod val="50000"/>
                </a:schemeClr>
              </a:solidFill>
              <a:latin typeface="Arial" pitchFamily="34" charset="0"/>
              <a:cs typeface="Arial" pitchFamily="34" charset="0"/>
            </a:endParaRPr>
          </a:p>
        </p:txBody>
      </p:sp>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6" y="3032138"/>
            <a:ext cx="3559576" cy="1446078"/>
          </a:xfrm>
          <a:prstGeom prst="rect">
            <a:avLst/>
          </a:prstGeom>
        </p:spPr>
      </p:pic>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7857" y="1547664"/>
            <a:ext cx="3820143" cy="1512140"/>
          </a:xfrm>
          <a:prstGeom prst="rect">
            <a:avLst/>
          </a:prstGeom>
        </p:spPr>
      </p:pic>
      <p:pic>
        <p:nvPicPr>
          <p:cNvPr id="13" name="Рисунок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9305" y="3026691"/>
            <a:ext cx="3731331" cy="1427191"/>
          </a:xfrm>
          <a:prstGeom prst="rect">
            <a:avLst/>
          </a:prstGeom>
        </p:spPr>
      </p:pic>
      <p:pic>
        <p:nvPicPr>
          <p:cNvPr id="14" name="Рисунок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36" y="1547664"/>
            <a:ext cx="3306487" cy="1484474"/>
          </a:xfrm>
          <a:prstGeom prst="rect">
            <a:avLst/>
          </a:prstGeom>
        </p:spPr>
      </p:pic>
      <p:sp>
        <p:nvSpPr>
          <p:cNvPr id="15" name="Прямоугольник 14"/>
          <p:cNvSpPr/>
          <p:nvPr/>
        </p:nvSpPr>
        <p:spPr>
          <a:xfrm>
            <a:off x="292678" y="4538831"/>
            <a:ext cx="6391680" cy="2239074"/>
          </a:xfrm>
          <a:prstGeom prst="rect">
            <a:avLst/>
          </a:prstGeom>
        </p:spPr>
        <p:txBody>
          <a:bodyPr wrap="square">
            <a:spAutoFit/>
          </a:bodyPr>
          <a:lstStyle/>
          <a:p>
            <a:pPr algn="just">
              <a:spcBef>
                <a:spcPts val="300"/>
              </a:spcBef>
              <a:spcAft>
                <a:spcPts val="300"/>
              </a:spcAft>
            </a:pPr>
            <a:r>
              <a:rPr lang="ru-RU" sz="1100" dirty="0" smtClean="0">
                <a:latin typeface="Arial Narrow" pitchFamily="34" charset="0"/>
                <a:cs typeface="Arial" pitchFamily="34" charset="0"/>
              </a:rPr>
              <a:t>ФЧМК кылмыштуу кирешелерди легализациялоо (адалдоо) боюнча кылмыштуу схемаларда накталай акча алуу/берүү каналындагы  жеке жактын типтүү портретин өзгөртүүдө өлкөнүн ЖОЖдорунун студенттерин жаштардын тартылышынын өсүп бара жаткан тенденциясынын белигилерине тынчсызданууда.</a:t>
            </a:r>
            <a:endParaRPr lang="ru-RU" sz="1100" dirty="0">
              <a:latin typeface="Arial Narrow" pitchFamily="34" charset="0"/>
              <a:cs typeface="Arial" pitchFamily="34" charset="0"/>
            </a:endParaRPr>
          </a:p>
          <a:p>
            <a:pPr algn="just">
              <a:spcBef>
                <a:spcPts val="300"/>
              </a:spcBef>
              <a:spcAft>
                <a:spcPts val="300"/>
              </a:spcAft>
            </a:pPr>
            <a:r>
              <a:rPr lang="ru-RU" sz="1100" b="1" dirty="0" smtClean="0">
                <a:solidFill>
                  <a:schemeClr val="accent1">
                    <a:lumMod val="50000"/>
                  </a:schemeClr>
                </a:solidFill>
                <a:latin typeface="Arial Narrow" pitchFamily="34" charset="0"/>
                <a:cs typeface="Arial" pitchFamily="34" charset="0"/>
              </a:rPr>
              <a:t>2017-жылдын апрелинен июнуна чейинки мезгилинде, жаштардын маалыматка ээ болуусун жогорулатуу максатында</a:t>
            </a:r>
            <a:r>
              <a:rPr lang="ru-RU" sz="1100" dirty="0" smtClean="0">
                <a:latin typeface="Arial Narrow" pitchFamily="34" charset="0"/>
                <a:cs typeface="Arial" pitchFamily="34" charset="0"/>
              </a:rPr>
              <a:t>, ФЧМКнын кызматчылары төмөнкү ЖОЖдордун экономикалык факультеттеринин 3 жана 4-курстарынын студенттерине «Кыргыз Республикасынын мамлекеттик башкаруу системасында ФЧМКнын ролу жана функциялары» аттуу темадагы профилактикалык меймандык лекцияларды өтүштү:</a:t>
            </a:r>
          </a:p>
          <a:p>
            <a:pPr marL="228600" indent="-228600" algn="just">
              <a:buFont typeface="+mj-lt"/>
              <a:buAutoNum type="arabicPeriod"/>
            </a:pPr>
            <a:r>
              <a:rPr lang="ru-RU" sz="1100" dirty="0" smtClean="0">
                <a:latin typeface="Arial Narrow" pitchFamily="34" charset="0"/>
                <a:cs typeface="Arial" pitchFamily="34" charset="0"/>
              </a:rPr>
              <a:t>Б.Н.Ельцин атындагы Кыргыз-Россия Славян Университети, </a:t>
            </a:r>
          </a:p>
          <a:p>
            <a:pPr marL="228600" indent="-228600" algn="just">
              <a:buFont typeface="+mj-lt"/>
              <a:buAutoNum type="arabicPeriod"/>
            </a:pPr>
            <a:r>
              <a:rPr lang="ru-RU" sz="1100" dirty="0" smtClean="0">
                <a:latin typeface="Arial Narrow" pitchFamily="34" charset="0"/>
                <a:cs typeface="Arial" pitchFamily="34" charset="0"/>
              </a:rPr>
              <a:t>Ж.Баласагын атындагы КУУнун Кыргыз-Европа факультети,</a:t>
            </a:r>
          </a:p>
          <a:p>
            <a:pPr marL="228600" indent="-228600" algn="just">
              <a:buFont typeface="+mj-lt"/>
              <a:buAutoNum type="arabicPeriod"/>
            </a:pPr>
            <a:r>
              <a:rPr lang="ru-RU" sz="1100" dirty="0" smtClean="0">
                <a:latin typeface="Arial Narrow" pitchFamily="34" charset="0"/>
                <a:cs typeface="Arial" pitchFamily="34" charset="0"/>
              </a:rPr>
              <a:t>Манас Кыргыз-</a:t>
            </a:r>
            <a:r>
              <a:rPr lang="ru-RU" sz="1100" dirty="0" err="1" smtClean="0">
                <a:latin typeface="Arial Narrow" pitchFamily="34" charset="0"/>
                <a:cs typeface="Arial" pitchFamily="34" charset="0"/>
              </a:rPr>
              <a:t>Түрк</a:t>
            </a:r>
            <a:r>
              <a:rPr lang="ru-RU" sz="1100" dirty="0" smtClean="0">
                <a:latin typeface="Arial Narrow" pitchFamily="34" charset="0"/>
                <a:cs typeface="Arial" pitchFamily="34" charset="0"/>
              </a:rPr>
              <a:t> Университети, </a:t>
            </a:r>
          </a:p>
          <a:p>
            <a:pPr marL="228600" indent="-228600" algn="just">
              <a:buFont typeface="+mj-lt"/>
              <a:buAutoNum type="arabicPeriod"/>
            </a:pPr>
            <a:r>
              <a:rPr lang="ru-RU" sz="1100" dirty="0" smtClean="0">
                <a:latin typeface="Arial Narrow" pitchFamily="34" charset="0"/>
                <a:cs typeface="Arial" pitchFamily="34" charset="0"/>
              </a:rPr>
              <a:t>Бишкек финансылык-экономикалык академиясы,</a:t>
            </a:r>
          </a:p>
          <a:p>
            <a:pPr marL="228600" indent="-228600" algn="just">
              <a:buFont typeface="+mj-lt"/>
              <a:buAutoNum type="arabicPeriod"/>
            </a:pPr>
            <a:r>
              <a:rPr lang="ru-RU" sz="1100" dirty="0" smtClean="0">
                <a:latin typeface="Arial Narrow" pitchFamily="34" charset="0"/>
                <a:cs typeface="Arial" pitchFamily="34" charset="0"/>
              </a:rPr>
              <a:t>Борбор Азиядагы Америка Университети.</a:t>
            </a:r>
          </a:p>
        </p:txBody>
      </p:sp>
      <p:sp>
        <p:nvSpPr>
          <p:cNvPr id="16" name="Прямоугольник 15"/>
          <p:cNvSpPr/>
          <p:nvPr/>
        </p:nvSpPr>
        <p:spPr>
          <a:xfrm>
            <a:off x="283299" y="6889618"/>
            <a:ext cx="6391680" cy="2200602"/>
          </a:xfrm>
          <a:prstGeom prst="rect">
            <a:avLst/>
          </a:prstGeom>
        </p:spPr>
        <p:txBody>
          <a:bodyPr wrap="square">
            <a:spAutoFit/>
          </a:bodyPr>
          <a:lstStyle/>
          <a:p>
            <a:pPr algn="just">
              <a:spcBef>
                <a:spcPts val="300"/>
              </a:spcBef>
              <a:spcAft>
                <a:spcPts val="300"/>
              </a:spcAft>
            </a:pPr>
            <a:r>
              <a:rPr lang="ru-RU" sz="1200" b="1" dirty="0" smtClean="0">
                <a:solidFill>
                  <a:schemeClr val="accent1">
                    <a:lumMod val="50000"/>
                  </a:schemeClr>
                </a:solidFill>
                <a:latin typeface="Arial Narrow" pitchFamily="34" charset="0"/>
                <a:cs typeface="Arial" pitchFamily="34" charset="0"/>
              </a:rPr>
              <a:t>Иш-чаралардын максаты </a:t>
            </a:r>
            <a:r>
              <a:rPr lang="ru-RU" sz="1200" dirty="0" smtClean="0">
                <a:latin typeface="Arial Narrow" pitchFamily="34" charset="0"/>
                <a:cs typeface="Arial" pitchFamily="34" charset="0"/>
              </a:rPr>
              <a:t>– кылмыштуу кирешелерди легализациялоого (адалдоого) жана террористтик же экстремисттик ишти каржылоого каршы аракеттенүү чөйрөсүндө кылмыштуу схемаларга тартылуунун кесепеттери жана жоопкерчиликтери жөнүндө өлкөнүн жаштарынын түшүнүгүн жана маалыматка ээ болуусун жогорулатуу.</a:t>
            </a:r>
          </a:p>
          <a:p>
            <a:pPr algn="just">
              <a:spcBef>
                <a:spcPts val="300"/>
              </a:spcBef>
              <a:spcAft>
                <a:spcPts val="300"/>
              </a:spcAft>
            </a:pPr>
            <a:r>
              <a:rPr lang="ru-RU" sz="1200" dirty="0" smtClean="0">
                <a:latin typeface="Arial Narrow" panose="020B0606020202030204" pitchFamily="34" charset="0"/>
              </a:rPr>
              <a:t>Ушул лекциялардын алкагында студенттер кылмыштуу кирешелерди легализациялоого (адалдоого) жана террористтик же экстремисттик ишти каржылоого каршы аракеттенүү боюнча Кыргыз Республикасынын системасы, ФЧМКнын милдеттери жана тармактык функциялары, Кыргыз Республикасынын мамлекеттик органдары менен өз ара аракеттенүү тартиби, ошондой эле эл аралык кызматташтык чөйрөсүндөгү ФЧМКнын иши менен таанышышты, ар кандай шектүүлүктү жана сактыкты жараткан тааныбаган адамдар менен байланышууда өзүнүн сак жана этият болуусуна жаштарды чакыруу ишке ашырылды</a:t>
            </a:r>
            <a:r>
              <a:rPr lang="ru-RU" sz="1200" dirty="0" smtClean="0">
                <a:latin typeface="Arial Narrow" pitchFamily="34" charset="0"/>
                <a:cs typeface="Arial" pitchFamily="34" charset="0"/>
              </a:rPr>
              <a:t>.</a:t>
            </a:r>
            <a:endParaRPr lang="ru-RU" sz="1200" dirty="0">
              <a:latin typeface="Arial Narrow" pitchFamily="34" charset="0"/>
              <a:cs typeface="Arial" pitchFamily="34" charset="0"/>
            </a:endParaRPr>
          </a:p>
        </p:txBody>
      </p:sp>
    </p:spTree>
    <p:extLst>
      <p:ext uri="{BB962C8B-B14F-4D97-AF65-F5344CB8AC3E}">
        <p14:creationId xmlns:p14="http://schemas.microsoft.com/office/powerpoint/2010/main" val="40420484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4377" y="0"/>
            <a:ext cx="45719" cy="4983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5188" y="115337"/>
            <a:ext cx="383438" cy="307777"/>
          </a:xfrm>
          <a:prstGeom prst="rect">
            <a:avLst/>
          </a:prstGeom>
          <a:noFill/>
        </p:spPr>
        <p:txBody>
          <a:bodyPr wrap="none" rtlCol="0">
            <a:spAutoFit/>
          </a:bodyPr>
          <a:lstStyle/>
          <a:p>
            <a:r>
              <a:rPr lang="ru-RU" sz="1400" dirty="0" smtClean="0">
                <a:solidFill>
                  <a:schemeClr val="accent1">
                    <a:lumMod val="75000"/>
                  </a:schemeClr>
                </a:solidFill>
                <a:latin typeface="Arial" pitchFamily="34" charset="0"/>
                <a:cs typeface="Arial" pitchFamily="34" charset="0"/>
              </a:rPr>
              <a:t>38</a:t>
            </a:r>
            <a:endParaRPr lang="ru-RU" sz="1400" dirty="0">
              <a:solidFill>
                <a:schemeClr val="accent1">
                  <a:lumMod val="75000"/>
                </a:schemeClr>
              </a:solidFill>
              <a:latin typeface="Arial" pitchFamily="34" charset="0"/>
              <a:cs typeface="Arial" pitchFamily="34" charset="0"/>
            </a:endParaRPr>
          </a:p>
        </p:txBody>
      </p:sp>
      <p:sp>
        <p:nvSpPr>
          <p:cNvPr id="6" name="TextBox 5"/>
          <p:cNvSpPr txBox="1"/>
          <p:nvPr/>
        </p:nvSpPr>
        <p:spPr>
          <a:xfrm>
            <a:off x="434344" y="85582"/>
            <a:ext cx="2564007" cy="453970"/>
          </a:xfrm>
          <a:prstGeom prst="rect">
            <a:avLst/>
          </a:prstGeom>
          <a:noFill/>
        </p:spPr>
        <p:txBody>
          <a:bodyPr wrap="square" rtlCol="0">
            <a:spAutoFit/>
          </a:bodyPr>
          <a:lstStyle/>
          <a:p>
            <a:pPr>
              <a:spcAft>
                <a:spcPts val="300"/>
              </a:spcAft>
            </a:pPr>
            <a:r>
              <a:rPr lang="ru-RU" sz="700" b="1" dirty="0" smtClean="0">
                <a:solidFill>
                  <a:schemeClr val="accent1">
                    <a:lumMod val="75000"/>
                  </a:schemeClr>
                </a:solidFill>
                <a:latin typeface="Arial" pitchFamily="34" charset="0"/>
                <a:cs typeface="Arial" pitchFamily="34" charset="0"/>
              </a:rPr>
              <a:t>ИШ ЖӨНҮНДӨ ЖЫЛДЫК ОТЧЕТ – 2017</a:t>
            </a:r>
          </a:p>
          <a:p>
            <a:r>
              <a:rPr lang="ru-RU" sz="700" dirty="0">
                <a:solidFill>
                  <a:schemeClr val="accent1">
                    <a:lumMod val="75000"/>
                  </a:schemeClr>
                </a:solidFill>
                <a:latin typeface="Arial" pitchFamily="34" charset="0"/>
                <a:cs typeface="Arial" pitchFamily="34" charset="0"/>
              </a:rPr>
              <a:t>Кыргыз Республикасынын Өкмөтүнө караштуу </a:t>
            </a:r>
          </a:p>
          <a:p>
            <a:r>
              <a:rPr lang="ky-KG" sz="700" dirty="0">
                <a:solidFill>
                  <a:schemeClr val="accent1">
                    <a:lumMod val="75000"/>
                  </a:schemeClr>
                </a:solidFill>
                <a:latin typeface="Arial" pitchFamily="34" charset="0"/>
                <a:cs typeface="Arial" pitchFamily="34" charset="0"/>
              </a:rPr>
              <a:t>Финансылык </a:t>
            </a:r>
            <a:r>
              <a:rPr lang="ky-KG" sz="700" dirty="0" smtClean="0">
                <a:solidFill>
                  <a:schemeClr val="accent1">
                    <a:lumMod val="75000"/>
                  </a:schemeClr>
                </a:solidFill>
                <a:latin typeface="Arial" pitchFamily="34" charset="0"/>
                <a:cs typeface="Arial" pitchFamily="34" charset="0"/>
              </a:rPr>
              <a:t>чалгындоо </a:t>
            </a:r>
            <a:r>
              <a:rPr lang="ky-KG" sz="700" dirty="0">
                <a:solidFill>
                  <a:schemeClr val="accent1">
                    <a:lumMod val="75000"/>
                  </a:schemeClr>
                </a:solidFill>
                <a:latin typeface="Arial" pitchFamily="34" charset="0"/>
                <a:cs typeface="Arial" pitchFamily="34" charset="0"/>
              </a:rPr>
              <a:t>мамлекеттик </a:t>
            </a:r>
            <a:r>
              <a:rPr lang="ky-KG" sz="700" dirty="0" smtClean="0">
                <a:solidFill>
                  <a:schemeClr val="accent1">
                    <a:lumMod val="75000"/>
                  </a:schemeClr>
                </a:solidFill>
                <a:latin typeface="Arial" pitchFamily="34" charset="0"/>
                <a:cs typeface="Arial" pitchFamily="34" charset="0"/>
              </a:rPr>
              <a:t>кызматы</a:t>
            </a:r>
            <a:endParaRPr lang="ru-RU" sz="700" dirty="0">
              <a:solidFill>
                <a:schemeClr val="accent1">
                  <a:lumMod val="75000"/>
                </a:schemeClr>
              </a:solidFill>
              <a:latin typeface="Arial" pitchFamily="34" charset="0"/>
              <a:cs typeface="Arial" pitchFamily="34"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5119" y="107504"/>
            <a:ext cx="360938" cy="360040"/>
          </a:xfrm>
          <a:prstGeom prst="rect">
            <a:avLst/>
          </a:prstGeom>
        </p:spPr>
      </p:pic>
      <p:pic>
        <p:nvPicPr>
          <p:cNvPr id="20" name="Рисунок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90" y="2455843"/>
            <a:ext cx="6858000" cy="2528888"/>
          </a:xfrm>
          <a:prstGeom prst="rect">
            <a:avLst/>
          </a:prstGeom>
        </p:spPr>
      </p:pic>
      <p:sp>
        <p:nvSpPr>
          <p:cNvPr id="21" name="Прямоугольник 20"/>
          <p:cNvSpPr/>
          <p:nvPr/>
        </p:nvSpPr>
        <p:spPr>
          <a:xfrm>
            <a:off x="193257" y="827584"/>
            <a:ext cx="6391680" cy="1565108"/>
          </a:xfrm>
          <a:prstGeom prst="rect">
            <a:avLst/>
          </a:prstGeom>
        </p:spPr>
        <p:txBody>
          <a:bodyPr wrap="square">
            <a:spAutoFit/>
          </a:bodyPr>
          <a:lstStyle/>
          <a:p>
            <a:pPr algn="just">
              <a:lnSpc>
                <a:spcPct val="115000"/>
              </a:lnSpc>
              <a:spcBef>
                <a:spcPts val="300"/>
              </a:spcBef>
              <a:spcAft>
                <a:spcPts val="300"/>
              </a:spcAft>
            </a:pPr>
            <a:r>
              <a:rPr lang="ru-RU" sz="1200" b="1" dirty="0" smtClean="0">
                <a:solidFill>
                  <a:schemeClr val="accent1">
                    <a:lumMod val="50000"/>
                  </a:schemeClr>
                </a:solidFill>
                <a:latin typeface="Arial Narrow" pitchFamily="34" charset="0"/>
                <a:ea typeface="Times New Roman" panose="02020603050405020304" pitchFamily="18" charset="0"/>
                <a:cs typeface="Arial" panose="020B0604020202020204" pitchFamily="34" charset="0"/>
              </a:rPr>
              <a:t>2017-жылдын 5-декабрында </a:t>
            </a:r>
            <a:r>
              <a:rPr lang="ru-RU" sz="1200" dirty="0" smtClean="0">
                <a:latin typeface="Arial Narrow" pitchFamily="34" charset="0"/>
                <a:ea typeface="Times New Roman" panose="02020603050405020304" pitchFamily="18" charset="0"/>
                <a:cs typeface="Arial" panose="020B0604020202020204" pitchFamily="34" charset="0"/>
              </a:rPr>
              <a:t>Кыргыз Республикасынын Өкмөтүнө караштуу Финансылык чалгындоо мамлекеттик кызматынын, Кыргыз Республикасынын коммерциялык банктарынын («</a:t>
            </a:r>
            <a:r>
              <a:rPr lang="ru-RU" sz="1200" dirty="0">
                <a:latin typeface="Arial Narrow" pitchFamily="34" charset="0"/>
                <a:ea typeface="Times New Roman" panose="02020603050405020304" pitchFamily="18" charset="0"/>
                <a:cs typeface="Arial" panose="020B0604020202020204" pitchFamily="34" charset="0"/>
              </a:rPr>
              <a:t>БТА Банк</a:t>
            </a:r>
            <a:r>
              <a:rPr lang="ru-RU" sz="1200" dirty="0" smtClean="0">
                <a:latin typeface="Arial Narrow" pitchFamily="34" charset="0"/>
                <a:ea typeface="Times New Roman" panose="02020603050405020304" pitchFamily="18" charset="0"/>
                <a:cs typeface="Arial" panose="020B0604020202020204" pitchFamily="34" charset="0"/>
              </a:rPr>
              <a:t>» ЖАК, «Кыргыз инвестициялык-кредиттик </a:t>
            </a:r>
            <a:r>
              <a:rPr lang="ru-RU" sz="1200" dirty="0">
                <a:latin typeface="Arial Narrow" pitchFamily="34" charset="0"/>
                <a:ea typeface="Times New Roman" panose="02020603050405020304" pitchFamily="18" charset="0"/>
                <a:cs typeface="Arial" panose="020B0604020202020204" pitchFamily="34" charset="0"/>
              </a:rPr>
              <a:t>банк</a:t>
            </a:r>
            <a:r>
              <a:rPr lang="ru-RU" sz="1200" dirty="0" smtClean="0">
                <a:latin typeface="Arial Narrow" pitchFamily="34" charset="0"/>
                <a:ea typeface="Times New Roman" panose="02020603050405020304" pitchFamily="18" charset="0"/>
                <a:cs typeface="Arial" panose="020B0604020202020204" pitchFamily="34" charset="0"/>
              </a:rPr>
              <a:t>» ЖАК, «</a:t>
            </a:r>
            <a:r>
              <a:rPr lang="ru-RU" sz="1200" dirty="0">
                <a:latin typeface="Arial Narrow" pitchFamily="34" charset="0"/>
                <a:ea typeface="Times New Roman" panose="02020603050405020304" pitchFamily="18" charset="0"/>
                <a:cs typeface="Arial" panose="020B0604020202020204" pitchFamily="34" charset="0"/>
              </a:rPr>
              <a:t>Демир Кыргыз Интернэшнл Банк</a:t>
            </a:r>
            <a:r>
              <a:rPr lang="ru-RU" sz="1200" dirty="0" smtClean="0">
                <a:latin typeface="Arial Narrow" pitchFamily="34" charset="0"/>
                <a:ea typeface="Times New Roman" panose="02020603050405020304" pitchFamily="18" charset="0"/>
                <a:cs typeface="Arial" panose="020B0604020202020204" pitchFamily="34" charset="0"/>
              </a:rPr>
              <a:t>» ЖАК, «Бакай </a:t>
            </a:r>
            <a:r>
              <a:rPr lang="ru-RU" sz="1200" dirty="0">
                <a:latin typeface="Arial Narrow" pitchFamily="34" charset="0"/>
                <a:ea typeface="Times New Roman" panose="02020603050405020304" pitchFamily="18" charset="0"/>
                <a:cs typeface="Arial" panose="020B0604020202020204" pitchFamily="34" charset="0"/>
              </a:rPr>
              <a:t>Банк</a:t>
            </a:r>
            <a:r>
              <a:rPr lang="ru-RU" sz="1200" dirty="0" smtClean="0">
                <a:latin typeface="Arial Narrow" pitchFamily="34" charset="0"/>
                <a:ea typeface="Times New Roman" panose="02020603050405020304" pitchFamily="18" charset="0"/>
                <a:cs typeface="Arial" panose="020B0604020202020204" pitchFamily="34" charset="0"/>
              </a:rPr>
              <a:t>» ААК, «</a:t>
            </a:r>
            <a:r>
              <a:rPr lang="ru-RU" sz="1200" dirty="0">
                <a:latin typeface="Arial Narrow" pitchFamily="34" charset="0"/>
                <a:ea typeface="Times New Roman" panose="02020603050405020304" pitchFamily="18" charset="0"/>
                <a:cs typeface="Arial" panose="020B0604020202020204" pitchFamily="34" charset="0"/>
              </a:rPr>
              <a:t>Росинбанк</a:t>
            </a:r>
            <a:r>
              <a:rPr lang="ru-RU" sz="1200" dirty="0" smtClean="0">
                <a:latin typeface="Arial Narrow" pitchFamily="34" charset="0"/>
                <a:ea typeface="Times New Roman" panose="02020603050405020304" pitchFamily="18" charset="0"/>
                <a:cs typeface="Arial" panose="020B0604020202020204" pitchFamily="34" charset="0"/>
              </a:rPr>
              <a:t>» ЖАК) өкүлдөрү Россия Федерациясынын Росфинмониторингинин колдоосу менен Москва шаарында Финансылык мониторингдин Эл аралык окуу-</a:t>
            </a:r>
            <a:r>
              <a:rPr lang="ru-RU" sz="1200" dirty="0" err="1" smtClean="0">
                <a:latin typeface="Arial Narrow" pitchFamily="34" charset="0"/>
                <a:ea typeface="Times New Roman" panose="02020603050405020304" pitchFamily="18" charset="0"/>
                <a:cs typeface="Arial" panose="020B0604020202020204" pitchFamily="34" charset="0"/>
              </a:rPr>
              <a:t>методикалык</a:t>
            </a:r>
            <a:r>
              <a:rPr lang="ru-RU" sz="1200" dirty="0" smtClean="0">
                <a:latin typeface="Arial Narrow" pitchFamily="34" charset="0"/>
                <a:ea typeface="Times New Roman" panose="02020603050405020304" pitchFamily="18" charset="0"/>
                <a:cs typeface="Arial" panose="020B0604020202020204" pitchFamily="34" charset="0"/>
              </a:rPr>
              <a:t> борборунда өткөрүлгөн «Кылмыштуу кирешелерди легализациялоого (адалдоого) жана терроризмди каржылоого каршы аракеттенүү тармагындагы эң мыкты практика» аттуу темадагы тегерек столго катышышты.</a:t>
            </a:r>
            <a:endParaRPr lang="ru-RU" sz="1200" dirty="0">
              <a:latin typeface="Arial Narrow" pitchFamily="34" charset="0"/>
              <a:ea typeface="Times New Roman" panose="02020603050405020304" pitchFamily="18" charset="0"/>
              <a:cs typeface="Arial" panose="020B0604020202020204" pitchFamily="34" charset="0"/>
            </a:endParaRPr>
          </a:p>
        </p:txBody>
      </p:sp>
      <p:sp>
        <p:nvSpPr>
          <p:cNvPr id="22" name="Прямоугольник 21"/>
          <p:cNvSpPr/>
          <p:nvPr/>
        </p:nvSpPr>
        <p:spPr>
          <a:xfrm>
            <a:off x="233141" y="5039657"/>
            <a:ext cx="6351796" cy="1702517"/>
          </a:xfrm>
          <a:prstGeom prst="rect">
            <a:avLst/>
          </a:prstGeom>
        </p:spPr>
        <p:txBody>
          <a:bodyPr wrap="square">
            <a:spAutoFit/>
          </a:bodyPr>
          <a:lstStyle/>
          <a:p>
            <a:pPr algn="just">
              <a:lnSpc>
                <a:spcPct val="115000"/>
              </a:lnSpc>
              <a:spcBef>
                <a:spcPts val="300"/>
              </a:spcBef>
              <a:spcAft>
                <a:spcPts val="300"/>
              </a:spcAft>
            </a:pPr>
            <a:r>
              <a:rPr lang="ru-RU" sz="1150" dirty="0" smtClean="0">
                <a:latin typeface="Arial Narrow" pitchFamily="34" charset="0"/>
                <a:ea typeface="Times New Roman" panose="02020603050405020304" pitchFamily="18" charset="0"/>
                <a:cs typeface="Arial" panose="020B0604020202020204" pitchFamily="34" charset="0"/>
              </a:rPr>
              <a:t>Россия Федерациясындагы кесиптештер жана эң ири россиялык банктардын комплаенс кеңешиндеги – Кылмыш жолу менен алынган кирешелерди легализациялоого (адалдоого) жана терроризмди каржылоого каршы аракеттенүү боюнча Ведомстволор аралык комиссиянын алдындагы кеңеш берүүчү органдагы кесиптештер («</a:t>
            </a:r>
            <a:r>
              <a:rPr lang="ru-RU" sz="1150" dirty="0">
                <a:latin typeface="Arial Narrow" pitchFamily="34" charset="0"/>
                <a:ea typeface="Times New Roman" panose="02020603050405020304" pitchFamily="18" charset="0"/>
                <a:cs typeface="Arial" panose="020B0604020202020204" pitchFamily="34" charset="0"/>
              </a:rPr>
              <a:t>Банк ВТБ</a:t>
            </a:r>
            <a:r>
              <a:rPr lang="ru-RU" sz="1150" dirty="0" smtClean="0">
                <a:latin typeface="Arial Narrow" pitchFamily="34" charset="0"/>
                <a:ea typeface="Times New Roman" panose="02020603050405020304" pitchFamily="18" charset="0"/>
                <a:cs typeface="Arial" panose="020B0604020202020204" pitchFamily="34" charset="0"/>
              </a:rPr>
              <a:t>» ЖАК, «</a:t>
            </a:r>
            <a:r>
              <a:rPr lang="ru-RU" sz="1150" dirty="0">
                <a:latin typeface="Arial Narrow" pitchFamily="34" charset="0"/>
                <a:ea typeface="Times New Roman" panose="02020603050405020304" pitchFamily="18" charset="0"/>
                <a:cs typeface="Arial" panose="020B0604020202020204" pitchFamily="34" charset="0"/>
              </a:rPr>
              <a:t>Сбербанк</a:t>
            </a:r>
            <a:r>
              <a:rPr lang="ru-RU" sz="1150" dirty="0" smtClean="0">
                <a:latin typeface="Arial Narrow" pitchFamily="34" charset="0"/>
                <a:ea typeface="Times New Roman" panose="02020603050405020304" pitchFamily="18" charset="0"/>
                <a:cs typeface="Arial" panose="020B0604020202020204" pitchFamily="34" charset="0"/>
              </a:rPr>
              <a:t>» ЖАК жана «</a:t>
            </a:r>
            <a:r>
              <a:rPr lang="ru-RU" sz="1150" dirty="0">
                <a:latin typeface="Arial Narrow" pitchFamily="34" charset="0"/>
                <a:ea typeface="Times New Roman" panose="02020603050405020304" pitchFamily="18" charset="0"/>
                <a:cs typeface="Arial" panose="020B0604020202020204" pitchFamily="34" charset="0"/>
              </a:rPr>
              <a:t>Тинькофф Банк</a:t>
            </a:r>
            <a:r>
              <a:rPr lang="ru-RU" sz="1150" dirty="0" smtClean="0">
                <a:latin typeface="Arial Narrow" pitchFamily="34" charset="0"/>
                <a:ea typeface="Times New Roman" panose="02020603050405020304" pitchFamily="18" charset="0"/>
                <a:cs typeface="Arial" panose="020B0604020202020204" pitchFamily="34" charset="0"/>
              </a:rPr>
              <a:t>» АК) жеке сектор менен болгон «кайра байланыш» механизмдерин өнүктүрүүдөгү топтолгон тажрыйбалары (Комплаенс кеңешинин мисалында), өз ара аракеттенүүнүн байланышсыз формалары жана АА/ТКК чөйрөсүндө укук бузууларды алдын алуу механизмдери (Өздүк иш бөлмө) жөнүндө бөлүшүштү, ошондой эле комплаенстеги актуалдуу маселелерди жана банк ишинин операциялык блокторун кененирээк ачып беришти</a:t>
            </a:r>
            <a:r>
              <a:rPr lang="ru-RU" sz="1150" dirty="0" smtClean="0">
                <a:latin typeface="Arial Narrow" pitchFamily="34" charset="0"/>
                <a:cs typeface="Arial" pitchFamily="34" charset="0"/>
              </a:rPr>
              <a:t>:</a:t>
            </a:r>
            <a:endParaRPr lang="ru-RU" sz="1150" dirty="0">
              <a:latin typeface="Arial Narrow" pitchFamily="34" charset="0"/>
              <a:cs typeface="Arial" pitchFamily="34" charset="0"/>
            </a:endParaRPr>
          </a:p>
        </p:txBody>
      </p:sp>
      <p:sp>
        <p:nvSpPr>
          <p:cNvPr id="23" name="Прямоугольник 22"/>
          <p:cNvSpPr/>
          <p:nvPr/>
        </p:nvSpPr>
        <p:spPr>
          <a:xfrm>
            <a:off x="233141" y="6830917"/>
            <a:ext cx="6273420" cy="2062103"/>
          </a:xfrm>
          <a:prstGeom prst="rect">
            <a:avLst/>
          </a:prstGeom>
        </p:spPr>
        <p:txBody>
          <a:bodyPr wrap="square">
            <a:spAutoFit/>
          </a:bodyPr>
          <a:lstStyle/>
          <a:p>
            <a:pPr marL="177800" indent="-177800">
              <a:spcBef>
                <a:spcPts val="300"/>
              </a:spcBef>
              <a:spcAft>
                <a:spcPts val="300"/>
              </a:spcAft>
              <a:buFont typeface="Wingdings" pitchFamily="2" charset="2"/>
              <a:buChar char="§"/>
            </a:pPr>
            <a:r>
              <a:rPr lang="ru-RU" sz="1200" dirty="0" smtClean="0">
                <a:latin typeface="Arial Narrow" pitchFamily="34" charset="0"/>
                <a:cs typeface="Arial" pitchFamily="34" charset="0"/>
              </a:rPr>
              <a:t>Мүнөздүү шектүү белгилер боюнча алгачкы стадияда депозиттик эсептерди пайдалануу менен укук бузуулардын схемаларынын типолгияларын аныктоо.</a:t>
            </a:r>
          </a:p>
          <a:p>
            <a:pPr marL="177800" indent="-177800">
              <a:spcBef>
                <a:spcPts val="300"/>
              </a:spcBef>
              <a:spcAft>
                <a:spcPts val="300"/>
              </a:spcAft>
              <a:buFont typeface="Wingdings" pitchFamily="2" charset="2"/>
              <a:buChar char="§"/>
            </a:pPr>
            <a:r>
              <a:rPr lang="ru-RU" sz="1200" dirty="0" smtClean="0">
                <a:latin typeface="Arial Narrow" pitchFamily="34" charset="0"/>
                <a:cs typeface="Arial" pitchFamily="34" charset="0"/>
              </a:rPr>
              <a:t>Шектүү операциялардын тобокелдиктерин баалоонун моделдик мамилеси.</a:t>
            </a:r>
            <a:endParaRPr lang="ru-RU" sz="1200" dirty="0">
              <a:latin typeface="Arial Narrow" pitchFamily="34" charset="0"/>
              <a:cs typeface="Arial" pitchFamily="34" charset="0"/>
            </a:endParaRPr>
          </a:p>
          <a:p>
            <a:pPr marL="177800" indent="-177800">
              <a:spcBef>
                <a:spcPts val="300"/>
              </a:spcBef>
              <a:spcAft>
                <a:spcPts val="300"/>
              </a:spcAft>
              <a:buFont typeface="Wingdings" pitchFamily="2" charset="2"/>
              <a:buChar char="§"/>
            </a:pPr>
            <a:r>
              <a:rPr lang="ru-RU" sz="1200" dirty="0" smtClean="0">
                <a:latin typeface="Arial Narrow" pitchFamily="34" charset="0"/>
                <a:cs typeface="Arial" pitchFamily="34" charset="0"/>
              </a:rPr>
              <a:t>Комплаенс кеңешинин ишинин иш-чараларынын эсебинен коомчулуктун финансылык сабаттуулугун жогорулатуу жана пропаганданын мамлекеттик маалыматтык саясатына активдүү социалдык салым кошуу.</a:t>
            </a:r>
          </a:p>
          <a:p>
            <a:pPr marL="177800" indent="-177800" algn="just">
              <a:spcBef>
                <a:spcPts val="300"/>
              </a:spcBef>
              <a:spcAft>
                <a:spcPts val="300"/>
              </a:spcAft>
              <a:buFont typeface="Wingdings" pitchFamily="2" charset="2"/>
              <a:buChar char="§"/>
            </a:pPr>
            <a:r>
              <a:rPr lang="ru-RU" sz="1200" dirty="0" smtClean="0">
                <a:latin typeface="Arial Narrow" pitchFamily="34" charset="0"/>
                <a:cs typeface="Arial" pitchFamily="34" charset="0"/>
              </a:rPr>
              <a:t>Комплаенс кеңешинин ишине KPI системасын киргизүү.</a:t>
            </a:r>
            <a:endParaRPr lang="ru-RU" sz="1200" dirty="0">
              <a:latin typeface="Arial Narrow" pitchFamily="34" charset="0"/>
              <a:cs typeface="Arial" pitchFamily="34" charset="0"/>
            </a:endParaRPr>
          </a:p>
          <a:p>
            <a:pPr marL="177800" indent="-177800" algn="just">
              <a:spcBef>
                <a:spcPts val="300"/>
              </a:spcBef>
              <a:spcAft>
                <a:spcPts val="300"/>
              </a:spcAft>
              <a:buFont typeface="Wingdings" pitchFamily="2" charset="2"/>
              <a:buChar char="§"/>
            </a:pPr>
            <a:r>
              <a:rPr lang="ru-RU" sz="1200" dirty="0" smtClean="0">
                <a:latin typeface="Arial Narrow" pitchFamily="34" charset="0"/>
                <a:cs typeface="Arial" pitchFamily="34" charset="0"/>
              </a:rPr>
              <a:t>Шектүү операциялар жөнүндө билдирүүлөрдүн сапатын жакшыртуу түрүндө жетишилген натыйжаларды сыпаттоо.</a:t>
            </a:r>
          </a:p>
        </p:txBody>
      </p:sp>
    </p:spTree>
    <p:extLst>
      <p:ext uri="{BB962C8B-B14F-4D97-AF65-F5344CB8AC3E}">
        <p14:creationId xmlns:p14="http://schemas.microsoft.com/office/powerpoint/2010/main" val="25614283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Прямоугольник 21"/>
          <p:cNvSpPr/>
          <p:nvPr/>
        </p:nvSpPr>
        <p:spPr>
          <a:xfrm>
            <a:off x="0" y="6456985"/>
            <a:ext cx="6858000" cy="142738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324377" y="0"/>
            <a:ext cx="45719" cy="4983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5188" y="115337"/>
            <a:ext cx="383438" cy="307777"/>
          </a:xfrm>
          <a:prstGeom prst="rect">
            <a:avLst/>
          </a:prstGeom>
          <a:noFill/>
        </p:spPr>
        <p:txBody>
          <a:bodyPr wrap="none" rtlCol="0">
            <a:spAutoFit/>
          </a:bodyPr>
          <a:lstStyle/>
          <a:p>
            <a:r>
              <a:rPr lang="ru-RU" sz="1400" dirty="0" smtClean="0">
                <a:solidFill>
                  <a:schemeClr val="accent1">
                    <a:lumMod val="75000"/>
                  </a:schemeClr>
                </a:solidFill>
                <a:latin typeface="Arial" pitchFamily="34" charset="0"/>
                <a:cs typeface="Arial" pitchFamily="34" charset="0"/>
              </a:rPr>
              <a:t>39</a:t>
            </a:r>
            <a:endParaRPr lang="ru-RU" sz="1400" dirty="0">
              <a:solidFill>
                <a:schemeClr val="accent1">
                  <a:lumMod val="75000"/>
                </a:schemeClr>
              </a:solidFill>
              <a:latin typeface="Arial" pitchFamily="34" charset="0"/>
              <a:cs typeface="Arial" pitchFamily="34" charset="0"/>
            </a:endParaRPr>
          </a:p>
        </p:txBody>
      </p:sp>
      <p:sp>
        <p:nvSpPr>
          <p:cNvPr id="12" name="TextBox 11"/>
          <p:cNvSpPr txBox="1"/>
          <p:nvPr/>
        </p:nvSpPr>
        <p:spPr>
          <a:xfrm>
            <a:off x="434344" y="85582"/>
            <a:ext cx="2564007" cy="453970"/>
          </a:xfrm>
          <a:prstGeom prst="rect">
            <a:avLst/>
          </a:prstGeom>
          <a:noFill/>
        </p:spPr>
        <p:txBody>
          <a:bodyPr wrap="square" rtlCol="0">
            <a:spAutoFit/>
          </a:bodyPr>
          <a:lstStyle/>
          <a:p>
            <a:pPr>
              <a:spcAft>
                <a:spcPts val="300"/>
              </a:spcAft>
            </a:pPr>
            <a:r>
              <a:rPr lang="ru-RU" sz="700" b="1" dirty="0" smtClean="0">
                <a:solidFill>
                  <a:schemeClr val="accent1">
                    <a:lumMod val="75000"/>
                  </a:schemeClr>
                </a:solidFill>
                <a:latin typeface="Arial" pitchFamily="34" charset="0"/>
                <a:cs typeface="Arial" pitchFamily="34" charset="0"/>
              </a:rPr>
              <a:t>ИШ ЖӨНҮНДӨ ЖЫЛДЫК ОТЧЕТ – 2017</a:t>
            </a:r>
          </a:p>
          <a:p>
            <a:r>
              <a:rPr lang="ru-RU" sz="700" dirty="0">
                <a:solidFill>
                  <a:schemeClr val="accent1">
                    <a:lumMod val="75000"/>
                  </a:schemeClr>
                </a:solidFill>
                <a:latin typeface="Arial" pitchFamily="34" charset="0"/>
                <a:cs typeface="Arial" pitchFamily="34" charset="0"/>
              </a:rPr>
              <a:t>Кыргыз Республикасынын Өкмөтүнө караштуу </a:t>
            </a:r>
          </a:p>
          <a:p>
            <a:r>
              <a:rPr lang="ky-KG" sz="700" dirty="0">
                <a:solidFill>
                  <a:schemeClr val="accent1">
                    <a:lumMod val="75000"/>
                  </a:schemeClr>
                </a:solidFill>
                <a:latin typeface="Arial" pitchFamily="34" charset="0"/>
                <a:cs typeface="Arial" pitchFamily="34" charset="0"/>
              </a:rPr>
              <a:t>Финансылык </a:t>
            </a:r>
            <a:r>
              <a:rPr lang="ky-KG" sz="700" dirty="0" smtClean="0">
                <a:solidFill>
                  <a:schemeClr val="accent1">
                    <a:lumMod val="75000"/>
                  </a:schemeClr>
                </a:solidFill>
                <a:latin typeface="Arial" pitchFamily="34" charset="0"/>
                <a:cs typeface="Arial" pitchFamily="34" charset="0"/>
              </a:rPr>
              <a:t>чалгындоо </a:t>
            </a:r>
            <a:r>
              <a:rPr lang="ky-KG" sz="700" dirty="0">
                <a:solidFill>
                  <a:schemeClr val="accent1">
                    <a:lumMod val="75000"/>
                  </a:schemeClr>
                </a:solidFill>
                <a:latin typeface="Arial" pitchFamily="34" charset="0"/>
                <a:cs typeface="Arial" pitchFamily="34" charset="0"/>
              </a:rPr>
              <a:t>мамлекеттик </a:t>
            </a:r>
            <a:r>
              <a:rPr lang="ky-KG" sz="700" dirty="0" smtClean="0">
                <a:solidFill>
                  <a:schemeClr val="accent1">
                    <a:lumMod val="75000"/>
                  </a:schemeClr>
                </a:solidFill>
                <a:latin typeface="Arial" pitchFamily="34" charset="0"/>
                <a:cs typeface="Arial" pitchFamily="34" charset="0"/>
              </a:rPr>
              <a:t>кызматы</a:t>
            </a:r>
            <a:endParaRPr lang="ru-RU" sz="700" dirty="0">
              <a:solidFill>
                <a:schemeClr val="accent1">
                  <a:lumMod val="75000"/>
                </a:schemeClr>
              </a:solidFill>
              <a:latin typeface="Arial" pitchFamily="34" charset="0"/>
              <a:cs typeface="Arial" pitchFamily="34" charset="0"/>
            </a:endParaRPr>
          </a:p>
        </p:txBody>
      </p:sp>
      <p:pic>
        <p:nvPicPr>
          <p:cNvPr id="13" name="Рисунок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5119" y="107504"/>
            <a:ext cx="360938" cy="360040"/>
          </a:xfrm>
          <a:prstGeom prst="rect">
            <a:avLst/>
          </a:prstGeom>
        </p:spPr>
      </p:pic>
      <p:sp>
        <p:nvSpPr>
          <p:cNvPr id="18" name="Прямоугольник 17"/>
          <p:cNvSpPr/>
          <p:nvPr/>
        </p:nvSpPr>
        <p:spPr>
          <a:xfrm>
            <a:off x="227268" y="827584"/>
            <a:ext cx="6273420" cy="4447371"/>
          </a:xfrm>
          <a:prstGeom prst="rect">
            <a:avLst/>
          </a:prstGeom>
        </p:spPr>
        <p:txBody>
          <a:bodyPr wrap="square">
            <a:spAutoFit/>
          </a:bodyPr>
          <a:lstStyle/>
          <a:p>
            <a:pPr marL="171450" indent="-171450" algn="just">
              <a:spcBef>
                <a:spcPts val="300"/>
              </a:spcBef>
              <a:spcAft>
                <a:spcPts val="300"/>
              </a:spcAft>
              <a:buFont typeface="Wingdings" pitchFamily="2" charset="2"/>
              <a:buChar char="§"/>
            </a:pPr>
            <a:r>
              <a:rPr lang="ru-RU" sz="1200" dirty="0" smtClean="0">
                <a:latin typeface="Arial Narrow" pitchFamily="34" charset="0"/>
                <a:cs typeface="Arial" pitchFamily="34" charset="0"/>
              </a:rPr>
              <a:t>Артыкчылыктар системасы жана федерациянын региондорунда жасалган операцияларды мониторингдөөгө акцент коюу.</a:t>
            </a:r>
            <a:endParaRPr lang="ru-RU" sz="1200" dirty="0">
              <a:latin typeface="Arial Narrow" pitchFamily="34" charset="0"/>
              <a:cs typeface="Arial" pitchFamily="34" charset="0"/>
            </a:endParaRPr>
          </a:p>
          <a:p>
            <a:pPr marL="171450" indent="-171450" algn="just">
              <a:spcBef>
                <a:spcPts val="300"/>
              </a:spcBef>
              <a:spcAft>
                <a:spcPts val="300"/>
              </a:spcAft>
              <a:buFont typeface="Wingdings" pitchFamily="2" charset="2"/>
              <a:buChar char="§"/>
            </a:pPr>
            <a:r>
              <a:rPr lang="ru-RU" sz="1200" dirty="0" smtClean="0">
                <a:latin typeface="Arial Narrow" pitchFamily="34" charset="0"/>
                <a:cs typeface="Arial" pitchFamily="34" charset="0"/>
              </a:rPr>
              <a:t>Кварталда 1 жолудан кем эмес ККЛ/ТЭИКК чөйрөсүндөгү иштин жыйынтыктары жөнүндө маалыматты жалпылоо системасы.</a:t>
            </a:r>
            <a:endParaRPr lang="ru-RU" sz="1200" dirty="0">
              <a:latin typeface="Arial Narrow" pitchFamily="34" charset="0"/>
              <a:cs typeface="Arial" pitchFamily="34" charset="0"/>
            </a:endParaRPr>
          </a:p>
          <a:p>
            <a:pPr marL="171450" indent="-171450" algn="just">
              <a:spcBef>
                <a:spcPts val="300"/>
              </a:spcBef>
              <a:spcAft>
                <a:spcPts val="300"/>
              </a:spcAft>
              <a:buFont typeface="Wingdings" pitchFamily="2" charset="2"/>
              <a:buChar char="§"/>
            </a:pPr>
            <a:r>
              <a:rPr lang="ru-RU" sz="1200" dirty="0">
                <a:latin typeface="Arial Narrow" pitchFamily="34" charset="0"/>
                <a:cs typeface="Arial" pitchFamily="34" charset="0"/>
              </a:rPr>
              <a:t>Интернет </a:t>
            </a:r>
            <a:r>
              <a:rPr lang="ru-RU" sz="1200" dirty="0" smtClean="0">
                <a:latin typeface="Arial Narrow" pitchFamily="34" charset="0"/>
                <a:cs typeface="Arial" pitchFamily="34" charset="0"/>
              </a:rPr>
              <a:t>чалгындоо, маалымат топтоо жана комплаенс кызматынын аналитигинин ишиндеги тобокелдиктерди аныктоо.</a:t>
            </a:r>
            <a:endParaRPr lang="ru-RU" sz="1200" dirty="0">
              <a:latin typeface="Arial Narrow" pitchFamily="34" charset="0"/>
              <a:cs typeface="Arial" pitchFamily="34" charset="0"/>
            </a:endParaRPr>
          </a:p>
          <a:p>
            <a:pPr marL="171450" indent="-171450" algn="just">
              <a:spcBef>
                <a:spcPts val="300"/>
              </a:spcBef>
              <a:spcAft>
                <a:spcPts val="300"/>
              </a:spcAft>
              <a:buFont typeface="Wingdings" pitchFamily="2" charset="2"/>
              <a:buChar char="§"/>
            </a:pPr>
            <a:r>
              <a:rPr lang="ru-RU" sz="1200" dirty="0" smtClean="0">
                <a:latin typeface="Arial Narrow" pitchFamily="34" charset="0"/>
                <a:cs typeface="Arial" pitchFamily="34" charset="0"/>
              </a:rPr>
              <a:t>Кардарлардын документтери боюнча салыштырып текшерүү иштерин жүргүзүү үчүн мамлекеттик органдардын веб-</a:t>
            </a:r>
            <a:r>
              <a:rPr lang="ru-RU" sz="1200" dirty="0" err="1" smtClean="0">
                <a:latin typeface="Arial Narrow" pitchFamily="34" charset="0"/>
                <a:cs typeface="Arial" pitchFamily="34" charset="0"/>
              </a:rPr>
              <a:t>сервистерине</a:t>
            </a:r>
            <a:r>
              <a:rPr lang="ru-RU" sz="1200" dirty="0" smtClean="0">
                <a:latin typeface="Arial Narrow" pitchFamily="34" charset="0"/>
                <a:cs typeface="Arial" pitchFamily="34" charset="0"/>
              </a:rPr>
              <a:t> жетүү.</a:t>
            </a:r>
            <a:endParaRPr lang="ru-RU" sz="1200" dirty="0">
              <a:latin typeface="Arial Narrow" pitchFamily="34" charset="0"/>
              <a:cs typeface="Arial" pitchFamily="34" charset="0"/>
            </a:endParaRPr>
          </a:p>
          <a:p>
            <a:pPr marL="171450" indent="-171450" algn="just">
              <a:spcBef>
                <a:spcPts val="300"/>
              </a:spcBef>
              <a:spcAft>
                <a:spcPts val="300"/>
              </a:spcAft>
              <a:buFont typeface="Wingdings" pitchFamily="2" charset="2"/>
              <a:buChar char="§"/>
            </a:pPr>
            <a:r>
              <a:rPr lang="ru-RU" sz="1200" dirty="0" smtClean="0">
                <a:latin typeface="Arial Narrow" pitchFamily="34" charset="0"/>
                <a:cs typeface="Arial" pitchFamily="34" charset="0"/>
              </a:rPr>
              <a:t>Адамдык мамилелер деңгээлинде комплаенс кызматтардын бири-бири менен өз ара аракеттенүүсүнүн натыйжасында натыйжалуулук эффектиси.</a:t>
            </a:r>
            <a:endParaRPr lang="ru-RU" sz="1200" dirty="0">
              <a:latin typeface="Arial Narrow" pitchFamily="34" charset="0"/>
              <a:cs typeface="Arial" pitchFamily="34" charset="0"/>
            </a:endParaRPr>
          </a:p>
          <a:p>
            <a:pPr marL="171450" indent="-171450" algn="just">
              <a:spcBef>
                <a:spcPts val="300"/>
              </a:spcBef>
              <a:spcAft>
                <a:spcPts val="300"/>
              </a:spcAft>
              <a:buFont typeface="Wingdings" pitchFamily="2" charset="2"/>
              <a:buChar char="§"/>
            </a:pPr>
            <a:r>
              <a:rPr lang="ru-RU" sz="1200" dirty="0" smtClean="0">
                <a:latin typeface="Arial Narrow" pitchFamily="34" charset="0"/>
                <a:cs typeface="Arial" pitchFamily="34" charset="0"/>
              </a:rPr>
              <a:t>ККЛ/ТЭИКК чөйрөсүндө схемалардын типологияларын түзүү жана аныктоо чөйрөсүндө жеткиликтүү методологиялык базаны мегарегулятор менен активдүү жандантуу.</a:t>
            </a:r>
            <a:endParaRPr lang="ru-RU" sz="1200" dirty="0">
              <a:latin typeface="Arial Narrow" pitchFamily="34" charset="0"/>
              <a:cs typeface="Arial" pitchFamily="34" charset="0"/>
            </a:endParaRPr>
          </a:p>
          <a:p>
            <a:pPr marL="171450" indent="-171450" algn="just">
              <a:spcBef>
                <a:spcPts val="300"/>
              </a:spcBef>
              <a:spcAft>
                <a:spcPts val="300"/>
              </a:spcAft>
              <a:buFont typeface="Wingdings" pitchFamily="2" charset="2"/>
              <a:buChar char="§"/>
            </a:pPr>
            <a:r>
              <a:rPr lang="ru-RU" sz="1200" dirty="0" smtClean="0">
                <a:latin typeface="Arial Narrow" pitchFamily="34" charset="0"/>
                <a:cs typeface="Arial" pitchFamily="34" charset="0"/>
              </a:rPr>
              <a:t>Бизнести ачуунун жана каттоонун алыстатылган системасынын күчтүү жана начар жактары (банкка документтерди берүү).</a:t>
            </a:r>
            <a:endParaRPr lang="ru-RU" sz="1200" dirty="0">
              <a:latin typeface="Arial Narrow" pitchFamily="34" charset="0"/>
              <a:cs typeface="Arial" pitchFamily="34" charset="0"/>
            </a:endParaRPr>
          </a:p>
          <a:p>
            <a:pPr marL="171450" indent="-171450" algn="just">
              <a:spcBef>
                <a:spcPts val="300"/>
              </a:spcBef>
              <a:spcAft>
                <a:spcPts val="300"/>
              </a:spcAft>
              <a:buFont typeface="Wingdings" pitchFamily="2" charset="2"/>
              <a:buChar char="§"/>
            </a:pPr>
            <a:r>
              <a:rPr lang="ru-RU" sz="1200" dirty="0" smtClean="0">
                <a:latin typeface="Arial Narrow" pitchFamily="34" charset="0"/>
                <a:cs typeface="Arial" pitchFamily="34" charset="0"/>
              </a:rPr>
              <a:t>Ылайыксыз кардарлардын тизмеси (коммерциялык банктардын жыйынтыкталган топтомо  базасы).</a:t>
            </a:r>
            <a:endParaRPr lang="ru-RU" sz="1200" dirty="0">
              <a:latin typeface="Arial Narrow" pitchFamily="34" charset="0"/>
              <a:cs typeface="Arial" pitchFamily="34" charset="0"/>
            </a:endParaRPr>
          </a:p>
          <a:p>
            <a:pPr marL="171450" indent="-171450" algn="just">
              <a:spcBef>
                <a:spcPts val="300"/>
              </a:spcBef>
              <a:spcAft>
                <a:spcPts val="300"/>
              </a:spcAft>
              <a:buFont typeface="Wingdings" pitchFamily="2" charset="2"/>
              <a:buChar char="§"/>
            </a:pPr>
            <a:r>
              <a:rPr lang="ru-RU" sz="1200" dirty="0" smtClean="0">
                <a:latin typeface="Arial Narrow" pitchFamily="34" charset="0"/>
                <a:cs typeface="Arial" pitchFamily="34" charset="0"/>
              </a:rPr>
              <a:t>Көйгөй: стартапты бир күндүк фирмадан кантип айырмалайбыз.</a:t>
            </a:r>
            <a:endParaRPr lang="ru-RU" sz="1200" dirty="0">
              <a:latin typeface="Arial Narrow" pitchFamily="34" charset="0"/>
              <a:cs typeface="Arial" pitchFamily="34" charset="0"/>
            </a:endParaRPr>
          </a:p>
          <a:p>
            <a:pPr marL="171450" indent="-171450" algn="just">
              <a:spcBef>
                <a:spcPts val="300"/>
              </a:spcBef>
              <a:spcAft>
                <a:spcPts val="300"/>
              </a:spcAft>
              <a:buFont typeface="Wingdings" pitchFamily="2" charset="2"/>
              <a:buChar char="§"/>
            </a:pPr>
            <a:r>
              <a:rPr lang="ru-RU" sz="1200" dirty="0" smtClean="0">
                <a:latin typeface="Arial Narrow" pitchFamily="34" charset="0"/>
                <a:cs typeface="Arial" pitchFamily="34" charset="0"/>
              </a:rPr>
              <a:t>Банк продуктылары комплаенс тобокелдигине «сканерлөө» жана ККЛ/ТЭИКК чөйрөсүндө колдонуу,</a:t>
            </a:r>
            <a:endParaRPr lang="ru-RU" sz="1200" dirty="0">
              <a:latin typeface="Arial Narrow" pitchFamily="34" charset="0"/>
              <a:cs typeface="Arial" pitchFamily="34" charset="0"/>
            </a:endParaRPr>
          </a:p>
          <a:p>
            <a:pPr marL="171450" indent="-171450" algn="just">
              <a:spcBef>
                <a:spcPts val="300"/>
              </a:spcBef>
              <a:spcAft>
                <a:spcPts val="300"/>
              </a:spcAft>
              <a:buFont typeface="Wingdings" pitchFamily="2" charset="2"/>
              <a:buChar char="§"/>
            </a:pPr>
            <a:r>
              <a:rPr lang="ru-RU" sz="1200" dirty="0" smtClean="0">
                <a:latin typeface="Arial Narrow" pitchFamily="34" charset="0"/>
                <a:cs typeface="Arial" pitchFamily="34" charset="0"/>
              </a:rPr>
              <a:t>Кардарлардын документтерин топтоо боюнча атайын бөлүмдү түзүү эффектиси,</a:t>
            </a:r>
            <a:endParaRPr lang="ru-RU" sz="1200" dirty="0">
              <a:latin typeface="Arial Narrow" pitchFamily="34" charset="0"/>
              <a:cs typeface="Arial" pitchFamily="34" charset="0"/>
            </a:endParaRPr>
          </a:p>
          <a:p>
            <a:pPr marL="171450" indent="-171450" algn="just">
              <a:spcBef>
                <a:spcPts val="300"/>
              </a:spcBef>
              <a:spcAft>
                <a:spcPts val="300"/>
              </a:spcAft>
              <a:buFont typeface="Wingdings" pitchFamily="2" charset="2"/>
              <a:buChar char="§"/>
            </a:pPr>
            <a:r>
              <a:rPr lang="ru-RU" sz="1200" dirty="0" smtClean="0">
                <a:latin typeface="Arial Narrow" pitchFamily="34" charset="0"/>
                <a:cs typeface="Arial" pitchFamily="34" charset="0"/>
              </a:rPr>
              <a:t>Аткаруу барактарын жана тобокелдиктерди текшерүү процесстериндеги көйгөйлөр.</a:t>
            </a:r>
            <a:endParaRPr lang="ru-RU" sz="1200" dirty="0">
              <a:latin typeface="Arial Narrow" pitchFamily="34" charset="0"/>
              <a:cs typeface="Arial" pitchFamily="34" charset="0"/>
            </a:endParaRPr>
          </a:p>
        </p:txBody>
      </p:sp>
      <p:sp>
        <p:nvSpPr>
          <p:cNvPr id="19" name="Прямоугольник 18"/>
          <p:cNvSpPr/>
          <p:nvPr/>
        </p:nvSpPr>
        <p:spPr>
          <a:xfrm>
            <a:off x="226124" y="5264403"/>
            <a:ext cx="6341762" cy="1154162"/>
          </a:xfrm>
          <a:prstGeom prst="rect">
            <a:avLst/>
          </a:prstGeom>
        </p:spPr>
        <p:txBody>
          <a:bodyPr wrap="square">
            <a:spAutoFit/>
          </a:bodyPr>
          <a:lstStyle/>
          <a:p>
            <a:pPr algn="just">
              <a:lnSpc>
                <a:spcPct val="115000"/>
              </a:lnSpc>
              <a:spcBef>
                <a:spcPts val="300"/>
              </a:spcBef>
              <a:spcAft>
                <a:spcPts val="300"/>
              </a:spcAft>
            </a:pPr>
            <a:r>
              <a:rPr lang="ru-RU" sz="1200" dirty="0" smtClean="0">
                <a:latin typeface="Arial Narrow" pitchFamily="34" charset="0"/>
                <a:ea typeface="Times New Roman" panose="02020603050405020304" pitchFamily="18" charset="0"/>
                <a:cs typeface="Arial" panose="020B0604020202020204" pitchFamily="34" charset="0"/>
              </a:rPr>
              <a:t>Ошондой эле, ККЛ/ТЭИКК чараларын мыктылоо максатында Росфинмониторингдеги россиялык кесиптештер менен  Россия Федерациясынын жана Кыргыз Республикасынын система түзүүчү ири банктарынын ичинен Комплаенс кеңештери ортосунда кызматташтыктын биргелешкен өлкөлөр аралык системасын түзүү жөнүндө сүйлөшүп бир пикирге келишишти. Азыркы мезгилде ФЧМК Кыргыз Республикасынын Комплаенс кеңешин түзүүгө, талапкерлерди тандоо процессин уюштурууга киришти.</a:t>
            </a:r>
          </a:p>
        </p:txBody>
      </p:sp>
      <p:sp>
        <p:nvSpPr>
          <p:cNvPr id="20" name="Прямоугольник 19"/>
          <p:cNvSpPr/>
          <p:nvPr/>
        </p:nvSpPr>
        <p:spPr>
          <a:xfrm>
            <a:off x="226124" y="6536428"/>
            <a:ext cx="6407018" cy="1366528"/>
          </a:xfrm>
          <a:prstGeom prst="rect">
            <a:avLst/>
          </a:prstGeom>
        </p:spPr>
        <p:txBody>
          <a:bodyPr wrap="square">
            <a:spAutoFit/>
          </a:bodyPr>
          <a:lstStyle/>
          <a:p>
            <a:pPr algn="just">
              <a:lnSpc>
                <a:spcPct val="115000"/>
              </a:lnSpc>
              <a:spcBef>
                <a:spcPts val="300"/>
              </a:spcBef>
              <a:spcAft>
                <a:spcPts val="300"/>
              </a:spcAft>
            </a:pPr>
            <a:r>
              <a:rPr lang="ru-RU" sz="1200" dirty="0" smtClean="0">
                <a:latin typeface="Arial Narrow" pitchFamily="34" charset="0"/>
                <a:ea typeface="Times New Roman" panose="02020603050405020304" pitchFamily="18" charset="0"/>
                <a:cs typeface="Arial" panose="020B0604020202020204" pitchFamily="34" charset="0"/>
              </a:rPr>
              <a:t>Ушундай жол менен коммерциялык банктардын операциялык ишинин биринчи линиясында ККЛ/ТЭИК мүмкүндүк берүүчү факторлорду, өбөлгөлөрдү жана шарттарды бузуу боюнча таасирдүү процесстерге биргелешкен старт берилди. Муну менен, мамлекеттин экономикалык кызыкчылыктарына зыян келтирүү үчүн кылмыштуу ниетте пайдаланууга ыңгайлуулугун төмөндөтүү максатында, Кыргыз Республикасынын финансылык системасын коргоону бекемдөө боюнча алдыга болгон дагы бир биргелешкен кадам жасалды.  </a:t>
            </a:r>
            <a:endParaRPr lang="ru-RU" sz="1200" dirty="0">
              <a:latin typeface="Arial Narrow"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28855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37583" y="5652120"/>
            <a:ext cx="3090363" cy="230897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Narrow" pitchFamily="34" charset="0"/>
            </a:endParaRPr>
          </a:p>
        </p:txBody>
      </p:sp>
      <p:sp>
        <p:nvSpPr>
          <p:cNvPr id="5" name="Прямоугольник 4"/>
          <p:cNvSpPr/>
          <p:nvPr/>
        </p:nvSpPr>
        <p:spPr>
          <a:xfrm>
            <a:off x="337583" y="5232145"/>
            <a:ext cx="3096951" cy="2141612"/>
          </a:xfrm>
          <a:prstGeom prst="rect">
            <a:avLst/>
          </a:prstGeom>
          <a:solidFill>
            <a:schemeClr val="accent1">
              <a:lumMod val="20000"/>
              <a:lumOff val="80000"/>
            </a:schemeClr>
          </a:solidFill>
        </p:spPr>
        <p:txBody>
          <a:bodyPr wrap="square">
            <a:spAutoFit/>
          </a:bodyPr>
          <a:lstStyle/>
          <a:p>
            <a:pPr algn="just">
              <a:spcAft>
                <a:spcPts val="600"/>
              </a:spcAft>
            </a:pPr>
            <a:r>
              <a:rPr lang="ru-RU" sz="1200" dirty="0" smtClean="0">
                <a:latin typeface="Arial Narrow" pitchFamily="34" charset="0"/>
                <a:cs typeface="Arial" pitchFamily="34" charset="0"/>
              </a:rPr>
              <a:t>2017-жылы маалымат берген жактар:</a:t>
            </a:r>
          </a:p>
          <a:p>
            <a:pPr marL="171450" indent="-171450" algn="just">
              <a:spcBef>
                <a:spcPts val="200"/>
              </a:spcBef>
              <a:spcAft>
                <a:spcPts val="200"/>
              </a:spcAft>
              <a:buFont typeface="Wingdings" pitchFamily="2" charset="2"/>
              <a:buChar char="§"/>
            </a:pPr>
            <a:r>
              <a:rPr lang="ru-RU" sz="1050" dirty="0" smtClean="0">
                <a:effectLst/>
                <a:latin typeface="Arial Narrow" pitchFamily="34" charset="0"/>
                <a:cs typeface="Arial" pitchFamily="34" charset="0"/>
              </a:rPr>
              <a:t>Коммерциялык банктар (99,56%)</a:t>
            </a:r>
          </a:p>
          <a:p>
            <a:pPr marL="171450" indent="-171450" algn="just">
              <a:spcBef>
                <a:spcPts val="200"/>
              </a:spcBef>
              <a:spcAft>
                <a:spcPts val="200"/>
              </a:spcAft>
              <a:buFont typeface="Wingdings" pitchFamily="2" charset="2"/>
              <a:buChar char="§"/>
            </a:pPr>
            <a:r>
              <a:rPr lang="ru-RU" sz="1050" dirty="0" smtClean="0">
                <a:latin typeface="Arial Narrow" pitchFamily="34" charset="0"/>
                <a:cs typeface="Arial" pitchFamily="34" charset="0"/>
              </a:rPr>
              <a:t>Микро финансылык уюмдар (0,23%)</a:t>
            </a:r>
          </a:p>
          <a:p>
            <a:pPr marL="171450" indent="-171450" algn="just">
              <a:spcBef>
                <a:spcPts val="200"/>
              </a:spcBef>
              <a:spcAft>
                <a:spcPts val="200"/>
              </a:spcAft>
              <a:buFont typeface="Wingdings" pitchFamily="2" charset="2"/>
              <a:buChar char="§"/>
            </a:pPr>
            <a:r>
              <a:rPr lang="ru-RU" sz="1050" dirty="0" smtClean="0">
                <a:latin typeface="Arial Narrow" pitchFamily="34" charset="0"/>
                <a:cs typeface="Arial" pitchFamily="34" charset="0"/>
              </a:rPr>
              <a:t>Кредиттик кошуундар (0,01%)</a:t>
            </a:r>
          </a:p>
          <a:p>
            <a:pPr marL="171450" indent="-171450" algn="just">
              <a:spcBef>
                <a:spcPts val="200"/>
              </a:spcBef>
              <a:spcAft>
                <a:spcPts val="200"/>
              </a:spcAft>
              <a:buFont typeface="Wingdings" pitchFamily="2" charset="2"/>
              <a:buChar char="§"/>
            </a:pPr>
            <a:r>
              <a:rPr lang="ru-RU" sz="1050" dirty="0" smtClean="0">
                <a:latin typeface="Arial Narrow" pitchFamily="34" charset="0"/>
                <a:cs typeface="Arial" pitchFamily="34" charset="0"/>
              </a:rPr>
              <a:t>Алмаштыруу бюролору (0,001%)</a:t>
            </a:r>
          </a:p>
          <a:p>
            <a:pPr marL="171450" indent="-171450" algn="just">
              <a:spcBef>
                <a:spcPts val="200"/>
              </a:spcBef>
              <a:spcAft>
                <a:spcPts val="200"/>
              </a:spcAft>
              <a:buFont typeface="Wingdings" pitchFamily="2" charset="2"/>
              <a:buChar char="§"/>
            </a:pPr>
            <a:r>
              <a:rPr lang="ru-RU" sz="1050" dirty="0" smtClean="0">
                <a:latin typeface="Arial Narrow" pitchFamily="34" charset="0"/>
                <a:cs typeface="Arial" pitchFamily="34" charset="0"/>
              </a:rPr>
              <a:t>Баалуу кагаздар рыногунун кесипкөй катышуучулары (0,07%)</a:t>
            </a:r>
          </a:p>
          <a:p>
            <a:pPr marL="171450" indent="-171450" algn="just">
              <a:spcBef>
                <a:spcPts val="200"/>
              </a:spcBef>
              <a:spcAft>
                <a:spcPts val="200"/>
              </a:spcAft>
              <a:buFont typeface="Wingdings" pitchFamily="2" charset="2"/>
              <a:buChar char="§"/>
            </a:pPr>
            <a:r>
              <a:rPr lang="ru-RU" sz="1050" dirty="0" smtClean="0">
                <a:latin typeface="Arial Narrow" pitchFamily="34" charset="0"/>
                <a:cs typeface="Arial" pitchFamily="34" charset="0"/>
              </a:rPr>
              <a:t>Камсыздандыруу жана кайра камсыздандыруу уюмдары (0,01%)</a:t>
            </a:r>
          </a:p>
          <a:p>
            <a:pPr marL="171450" indent="-171450" algn="just">
              <a:spcBef>
                <a:spcPts val="200"/>
              </a:spcBef>
              <a:spcAft>
                <a:spcPts val="200"/>
              </a:spcAft>
              <a:buFont typeface="Wingdings" pitchFamily="2" charset="2"/>
              <a:buChar char="§"/>
            </a:pPr>
            <a:r>
              <a:rPr lang="ru-RU" sz="1050" dirty="0" smtClean="0">
                <a:latin typeface="Arial Narrow" pitchFamily="34" charset="0"/>
                <a:cs typeface="Arial" pitchFamily="34" charset="0"/>
              </a:rPr>
              <a:t>Лизингдик компаниялар (0,01%) </a:t>
            </a:r>
            <a:endParaRPr lang="ru-RU" sz="1050" dirty="0">
              <a:effectLst/>
              <a:latin typeface="Arial Narrow" pitchFamily="34" charset="0"/>
              <a:cs typeface="Arial" pitchFamily="34" charset="0"/>
            </a:endParaRPr>
          </a:p>
        </p:txBody>
      </p:sp>
      <p:sp>
        <p:nvSpPr>
          <p:cNvPr id="6" name="Прямоугольник 5"/>
          <p:cNvSpPr/>
          <p:nvPr/>
        </p:nvSpPr>
        <p:spPr>
          <a:xfrm>
            <a:off x="3508166" y="5232145"/>
            <a:ext cx="3217256" cy="2728952"/>
          </a:xfrm>
          <a:prstGeom prst="rect">
            <a:avLst/>
          </a:prstGeom>
          <a:solidFill>
            <a:schemeClr val="accent6">
              <a:lumMod val="20000"/>
              <a:lumOff val="80000"/>
            </a:schemeClr>
          </a:solidFill>
        </p:spPr>
        <p:txBody>
          <a:bodyPr wrap="square">
            <a:spAutoFit/>
          </a:bodyPr>
          <a:lstStyle/>
          <a:p>
            <a:pPr algn="just">
              <a:spcAft>
                <a:spcPts val="600"/>
              </a:spcAft>
            </a:pPr>
            <a:r>
              <a:rPr lang="ru-RU" sz="1200" dirty="0" smtClean="0">
                <a:latin typeface="Arial Narrow" pitchFamily="34" charset="0"/>
                <a:cs typeface="Arial" pitchFamily="34" charset="0"/>
              </a:rPr>
              <a:t>2017-жылы маалымат </a:t>
            </a:r>
            <a:r>
              <a:rPr lang="ru-RU" sz="1200" b="1" dirty="0" smtClean="0">
                <a:solidFill>
                  <a:srgbClr val="C00000"/>
                </a:solidFill>
                <a:latin typeface="Arial Narrow" pitchFamily="34" charset="0"/>
                <a:cs typeface="Arial" pitchFamily="34" charset="0"/>
              </a:rPr>
              <a:t>бербеген</a:t>
            </a:r>
            <a:r>
              <a:rPr lang="ru-RU" sz="1200" b="1" dirty="0">
                <a:solidFill>
                  <a:srgbClr val="C00000"/>
                </a:solidFill>
                <a:latin typeface="Arial Narrow" pitchFamily="34" charset="0"/>
                <a:cs typeface="Arial" pitchFamily="34" charset="0"/>
              </a:rPr>
              <a:t> </a:t>
            </a:r>
            <a:r>
              <a:rPr lang="ru-RU" sz="1200" dirty="0" smtClean="0">
                <a:latin typeface="Arial Narrow" pitchFamily="34" charset="0"/>
                <a:cs typeface="Arial" pitchFamily="34" charset="0"/>
              </a:rPr>
              <a:t>жактар:</a:t>
            </a:r>
          </a:p>
          <a:p>
            <a:pPr marL="171450" indent="-171450" algn="just">
              <a:spcBef>
                <a:spcPts val="200"/>
              </a:spcBef>
              <a:spcAft>
                <a:spcPts val="200"/>
              </a:spcAft>
              <a:buFont typeface="Wingdings" pitchFamily="2" charset="2"/>
              <a:buChar char="§"/>
            </a:pPr>
            <a:r>
              <a:rPr lang="ru-RU" sz="1050" dirty="0" smtClean="0">
                <a:latin typeface="Arial Narrow" pitchFamily="34" charset="0"/>
                <a:cs typeface="Arial" pitchFamily="34" charset="0"/>
              </a:rPr>
              <a:t>Лотереяларды уюштуруучулар</a:t>
            </a:r>
          </a:p>
          <a:p>
            <a:pPr marL="171450" indent="-171450" algn="just">
              <a:spcBef>
                <a:spcPts val="200"/>
              </a:spcBef>
              <a:spcAft>
                <a:spcPts val="200"/>
              </a:spcAft>
              <a:buFont typeface="Wingdings" pitchFamily="2" charset="2"/>
              <a:buChar char="§"/>
            </a:pPr>
            <a:r>
              <a:rPr lang="ru-RU" sz="1050" dirty="0" smtClean="0">
                <a:latin typeface="Arial Narrow" pitchFamily="34" charset="0"/>
                <a:cs typeface="Arial" pitchFamily="34" charset="0"/>
              </a:rPr>
              <a:t>Күрөөканалар жана сатып алуу кеңселери</a:t>
            </a:r>
          </a:p>
          <a:p>
            <a:pPr marL="171450" indent="-171450" algn="just">
              <a:spcBef>
                <a:spcPts val="200"/>
              </a:spcBef>
              <a:spcAft>
                <a:spcPts val="200"/>
              </a:spcAft>
              <a:buFont typeface="Wingdings" pitchFamily="2" charset="2"/>
              <a:buChar char="§"/>
            </a:pPr>
            <a:r>
              <a:rPr lang="ru-RU" sz="1050" dirty="0" smtClean="0">
                <a:latin typeface="Arial Narrow" pitchFamily="34" charset="0"/>
                <a:cs typeface="Arial" pitchFamily="34" charset="0"/>
              </a:rPr>
              <a:t>Товардык биржалар</a:t>
            </a:r>
          </a:p>
          <a:p>
            <a:pPr marL="171450" indent="-171450" algn="just">
              <a:spcBef>
                <a:spcPts val="200"/>
              </a:spcBef>
              <a:spcAft>
                <a:spcPts val="200"/>
              </a:spcAft>
              <a:buFont typeface="Wingdings" pitchFamily="2" charset="2"/>
              <a:buChar char="§"/>
            </a:pPr>
            <a:r>
              <a:rPr lang="ru-RU" sz="1050" dirty="0" smtClean="0">
                <a:latin typeface="Arial Narrow" pitchFamily="34" charset="0"/>
                <a:cs typeface="Arial" pitchFamily="34" charset="0"/>
              </a:rPr>
              <a:t>Фондулук биржалар</a:t>
            </a:r>
          </a:p>
          <a:p>
            <a:pPr marL="171450" indent="-171450" algn="just">
              <a:spcBef>
                <a:spcPts val="200"/>
              </a:spcBef>
              <a:spcAft>
                <a:spcPts val="200"/>
              </a:spcAft>
              <a:buFont typeface="Wingdings" pitchFamily="2" charset="2"/>
              <a:buChar char="§"/>
            </a:pPr>
            <a:r>
              <a:rPr lang="ru-RU" sz="1050" dirty="0" smtClean="0">
                <a:latin typeface="Arial Narrow" pitchFamily="34" charset="0"/>
                <a:cs typeface="Arial" pitchFamily="34" charset="0"/>
              </a:rPr>
              <a:t>Трасттын кызматтарын көрсөтүүчү же компанияларды түзүү боюнча уюмдар</a:t>
            </a:r>
          </a:p>
          <a:p>
            <a:pPr marL="171450" indent="-171450" algn="just">
              <a:spcBef>
                <a:spcPts val="200"/>
              </a:spcBef>
              <a:spcAft>
                <a:spcPts val="200"/>
              </a:spcAft>
              <a:buFont typeface="Wingdings" pitchFamily="2" charset="2"/>
              <a:buChar char="§"/>
            </a:pPr>
            <a:r>
              <a:rPr lang="ru-RU" sz="1050" dirty="0" smtClean="0">
                <a:latin typeface="Arial Narrow" pitchFamily="34" charset="0"/>
                <a:cs typeface="Arial" pitchFamily="34" charset="0"/>
              </a:rPr>
              <a:t>Мамлекеттик эмес пенсиялык фонддор</a:t>
            </a:r>
          </a:p>
          <a:p>
            <a:pPr marL="171450" indent="-171450" algn="just">
              <a:spcBef>
                <a:spcPts val="200"/>
              </a:spcBef>
              <a:spcAft>
                <a:spcPts val="200"/>
              </a:spcAft>
              <a:buFont typeface="Wingdings" pitchFamily="2" charset="2"/>
              <a:buChar char="§"/>
            </a:pPr>
            <a:r>
              <a:rPr lang="ru-RU" sz="1050" dirty="0" smtClean="0">
                <a:latin typeface="Arial Narrow" pitchFamily="34" charset="0"/>
                <a:cs typeface="Arial" pitchFamily="34" charset="0"/>
              </a:rPr>
              <a:t>Инвестициялык фонддор</a:t>
            </a:r>
          </a:p>
          <a:p>
            <a:pPr marL="171450" indent="-171450" algn="just">
              <a:spcBef>
                <a:spcPts val="200"/>
              </a:spcBef>
              <a:spcAft>
                <a:spcPts val="200"/>
              </a:spcAft>
              <a:buFont typeface="Wingdings" pitchFamily="2" charset="2"/>
              <a:buChar char="§"/>
            </a:pPr>
            <a:r>
              <a:rPr lang="ru-RU" sz="1050" dirty="0" smtClean="0">
                <a:latin typeface="Arial Narrow" pitchFamily="34" charset="0"/>
                <a:cs typeface="Arial" pitchFamily="34" charset="0"/>
              </a:rPr>
              <a:t>Почталык жана телеграфтык байланыш уюмдары</a:t>
            </a:r>
          </a:p>
          <a:p>
            <a:pPr marL="171450" indent="-171450" algn="just">
              <a:spcBef>
                <a:spcPts val="200"/>
              </a:spcBef>
              <a:spcAft>
                <a:spcPts val="200"/>
              </a:spcAft>
              <a:buFont typeface="Wingdings" pitchFamily="2" charset="2"/>
              <a:buChar char="§"/>
            </a:pPr>
            <a:r>
              <a:rPr lang="ru-RU" sz="1050" dirty="0" smtClean="0">
                <a:latin typeface="Arial Narrow" pitchFamily="34" charset="0"/>
                <a:cs typeface="Arial" pitchFamily="34" charset="0"/>
              </a:rPr>
              <a:t>Баалуу металлдар жана асыл таштар, зер буюмдар менен операцияларды (бүтүмдөрдү) жүзөгө ашыруучу жактар</a:t>
            </a:r>
          </a:p>
        </p:txBody>
      </p:sp>
      <p:sp>
        <p:nvSpPr>
          <p:cNvPr id="8" name="TextBox 7"/>
          <p:cNvSpPr txBox="1"/>
          <p:nvPr/>
        </p:nvSpPr>
        <p:spPr>
          <a:xfrm>
            <a:off x="337583" y="683567"/>
            <a:ext cx="3361818" cy="307777"/>
          </a:xfrm>
          <a:prstGeom prst="rect">
            <a:avLst/>
          </a:prstGeom>
          <a:noFill/>
        </p:spPr>
        <p:txBody>
          <a:bodyPr wrap="none" rtlCol="0">
            <a:spAutoFit/>
          </a:bodyPr>
          <a:lstStyle/>
          <a:p>
            <a:r>
              <a:rPr lang="ru-RU" sz="1400" b="1" dirty="0" smtClean="0">
                <a:solidFill>
                  <a:schemeClr val="tx1">
                    <a:lumMod val="65000"/>
                    <a:lumOff val="35000"/>
                  </a:schemeClr>
                </a:solidFill>
                <a:latin typeface="Arial Narrow" pitchFamily="34" charset="0"/>
                <a:cs typeface="Arial" pitchFamily="34" charset="0"/>
              </a:rPr>
              <a:t>Билдирүүлөрдү каттоо жана иштеп чыгуу</a:t>
            </a:r>
            <a:r>
              <a:rPr lang="en-US" sz="1400" b="1" dirty="0" smtClean="0">
                <a:solidFill>
                  <a:schemeClr val="tx1">
                    <a:lumMod val="65000"/>
                    <a:lumOff val="35000"/>
                  </a:schemeClr>
                </a:solidFill>
                <a:latin typeface="Arial Narrow" pitchFamily="34" charset="0"/>
                <a:cs typeface="Arial" pitchFamily="34" charset="0"/>
              </a:rPr>
              <a:t>:</a:t>
            </a:r>
            <a:r>
              <a:rPr lang="ru-RU" sz="1400" b="1" dirty="0" smtClean="0">
                <a:solidFill>
                  <a:schemeClr val="tx1">
                    <a:lumMod val="65000"/>
                    <a:lumOff val="35000"/>
                  </a:schemeClr>
                </a:solidFill>
                <a:latin typeface="Arial Narrow" pitchFamily="34" charset="0"/>
                <a:cs typeface="Arial" pitchFamily="34" charset="0"/>
              </a:rPr>
              <a:t> </a:t>
            </a:r>
            <a:endParaRPr lang="ru-RU" sz="1400" b="1" dirty="0">
              <a:solidFill>
                <a:schemeClr val="tx1">
                  <a:lumMod val="65000"/>
                  <a:lumOff val="35000"/>
                </a:schemeClr>
              </a:solidFill>
              <a:latin typeface="Arial Narrow" pitchFamily="34" charset="0"/>
              <a:cs typeface="Arial" pitchFamily="34" charset="0"/>
            </a:endParaRPr>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5119" y="107504"/>
            <a:ext cx="360938" cy="360040"/>
          </a:xfrm>
          <a:prstGeom prst="rect">
            <a:avLst/>
          </a:prstGeom>
        </p:spPr>
      </p:pic>
      <p:sp>
        <p:nvSpPr>
          <p:cNvPr id="12" name="Прямоугольник 11"/>
          <p:cNvSpPr/>
          <p:nvPr/>
        </p:nvSpPr>
        <p:spPr>
          <a:xfrm>
            <a:off x="1929" y="1128539"/>
            <a:ext cx="6865566" cy="185928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latin typeface="Arial Narrow" pitchFamily="34" charset="0"/>
            </a:endParaRPr>
          </a:p>
        </p:txBody>
      </p:sp>
      <p:sp>
        <p:nvSpPr>
          <p:cNvPr id="13" name="Прямоугольник 12"/>
          <p:cNvSpPr/>
          <p:nvPr/>
        </p:nvSpPr>
        <p:spPr>
          <a:xfrm>
            <a:off x="266982" y="1187624"/>
            <a:ext cx="6514301" cy="1646605"/>
          </a:xfrm>
          <a:prstGeom prst="rect">
            <a:avLst/>
          </a:prstGeom>
        </p:spPr>
        <p:txBody>
          <a:bodyPr wrap="square">
            <a:spAutoFit/>
          </a:bodyPr>
          <a:lstStyle/>
          <a:p>
            <a:pPr algn="just">
              <a:spcBef>
                <a:spcPts val="600"/>
              </a:spcBef>
              <a:spcAft>
                <a:spcPts val="600"/>
              </a:spcAft>
            </a:pPr>
            <a:r>
              <a:rPr lang="ru-RU" sz="1200" dirty="0" smtClean="0">
                <a:latin typeface="Arial Narrow" pitchFamily="34" charset="0"/>
                <a:cs typeface="Arial" pitchFamily="34" charset="0"/>
              </a:rPr>
              <a:t>Бирдиктүү маалыматтык системанын </a:t>
            </a:r>
            <a:r>
              <a:rPr lang="ru-RU" sz="1200" dirty="0">
                <a:latin typeface="Arial Narrow" pitchFamily="34" charset="0"/>
                <a:cs typeface="Arial" pitchFamily="34" charset="0"/>
              </a:rPr>
              <a:t>үзгүлтүксүз иштөөсүн камсыздоо максатында коммерциялык банктарга жана банктык эмес уюмдарга типтүү формаларды толтуруу, билдирүүлөрдү өткөрүп берүү жана башка техникалык каталар (маалыматтарды туура эмес киргизүү, квитанцияларды жеткирүүдөгү каталар, банктар тарабында адаптерлердин иштөөсүн текшерүү) менен байланышкан көйгөйлөрдү чечүүдө кеңеш берүүчү-</a:t>
            </a:r>
            <a:r>
              <a:rPr lang="ru-RU" sz="1200" dirty="0" err="1">
                <a:latin typeface="Arial Narrow" pitchFamily="34" charset="0"/>
                <a:cs typeface="Arial" pitchFamily="34" charset="0"/>
              </a:rPr>
              <a:t>усулдук</a:t>
            </a:r>
            <a:r>
              <a:rPr lang="ru-RU" sz="1200" dirty="0">
                <a:latin typeface="Arial Narrow" pitchFamily="34" charset="0"/>
                <a:cs typeface="Arial" pitchFamily="34" charset="0"/>
              </a:rPr>
              <a:t> жардам дайыма көрсөтүлүп </a:t>
            </a:r>
            <a:r>
              <a:rPr lang="ru-RU" sz="1200" dirty="0" smtClean="0">
                <a:latin typeface="Arial Narrow" pitchFamily="34" charset="0"/>
                <a:cs typeface="Arial" pitchFamily="34" charset="0"/>
              </a:rPr>
              <a:t>келди.</a:t>
            </a:r>
            <a:endParaRPr lang="ru-RU" sz="1200" dirty="0">
              <a:latin typeface="Arial Narrow" pitchFamily="34" charset="0"/>
              <a:cs typeface="Arial" pitchFamily="34" charset="0"/>
            </a:endParaRPr>
          </a:p>
          <a:p>
            <a:pPr algn="just"/>
            <a:r>
              <a:rPr lang="ru-RU" sz="1200" dirty="0">
                <a:latin typeface="Arial Narrow" pitchFamily="34" charset="0"/>
                <a:cs typeface="Arial" pitchFamily="34" charset="0"/>
              </a:rPr>
              <a:t>Маалыматтар базасын башкаруу системасынын иштөөсүн камсыздоо, сервердик жабдуулар, ошондой эле  ФЧМКнын программалык камсыздоосун иштеп чыгуу жана коштоп жүрүү боюнча жергиликтүү желедеги бузулууларды жоюу боюнча алдын ала оңдоо иштери дайыма жүргүзүлүп </a:t>
            </a:r>
            <a:r>
              <a:rPr lang="ru-RU" sz="1200" dirty="0" smtClean="0">
                <a:latin typeface="Arial Narrow" pitchFamily="34" charset="0"/>
                <a:cs typeface="Arial" pitchFamily="34" charset="0"/>
              </a:rPr>
              <a:t>келди.</a:t>
            </a:r>
            <a:endParaRPr lang="ru-RU" sz="1200" dirty="0">
              <a:effectLst/>
              <a:latin typeface="Arial Narrow" pitchFamily="34" charset="0"/>
              <a:cs typeface="Arial" pitchFamily="34" charset="0"/>
            </a:endParaRPr>
          </a:p>
        </p:txBody>
      </p:sp>
      <p:sp>
        <p:nvSpPr>
          <p:cNvPr id="14" name="Прямоугольник 13"/>
          <p:cNvSpPr/>
          <p:nvPr/>
        </p:nvSpPr>
        <p:spPr>
          <a:xfrm>
            <a:off x="324377" y="0"/>
            <a:ext cx="45719" cy="4983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5188" y="115337"/>
            <a:ext cx="284052" cy="307777"/>
          </a:xfrm>
          <a:prstGeom prst="rect">
            <a:avLst/>
          </a:prstGeom>
          <a:noFill/>
        </p:spPr>
        <p:txBody>
          <a:bodyPr wrap="none" rtlCol="0">
            <a:spAutoFit/>
          </a:bodyPr>
          <a:lstStyle/>
          <a:p>
            <a:r>
              <a:rPr lang="ru-RU" sz="1400" dirty="0" smtClean="0">
                <a:solidFill>
                  <a:schemeClr val="accent1">
                    <a:lumMod val="75000"/>
                  </a:schemeClr>
                </a:solidFill>
                <a:latin typeface="Arial" pitchFamily="34" charset="0"/>
                <a:cs typeface="Arial" pitchFamily="34" charset="0"/>
              </a:rPr>
              <a:t>4</a:t>
            </a:r>
            <a:endParaRPr lang="ru-RU" sz="1400" dirty="0">
              <a:solidFill>
                <a:schemeClr val="accent1">
                  <a:lumMod val="75000"/>
                </a:schemeClr>
              </a:solidFill>
              <a:latin typeface="Arial" pitchFamily="34" charset="0"/>
              <a:cs typeface="Arial" pitchFamily="34" charset="0"/>
            </a:endParaRPr>
          </a:p>
        </p:txBody>
      </p:sp>
      <p:sp>
        <p:nvSpPr>
          <p:cNvPr id="16" name="TextBox 15"/>
          <p:cNvSpPr txBox="1"/>
          <p:nvPr/>
        </p:nvSpPr>
        <p:spPr>
          <a:xfrm>
            <a:off x="434344" y="85582"/>
            <a:ext cx="2564007" cy="453970"/>
          </a:xfrm>
          <a:prstGeom prst="rect">
            <a:avLst/>
          </a:prstGeom>
          <a:noFill/>
        </p:spPr>
        <p:txBody>
          <a:bodyPr wrap="square" rtlCol="0">
            <a:spAutoFit/>
          </a:bodyPr>
          <a:lstStyle/>
          <a:p>
            <a:pPr>
              <a:spcAft>
                <a:spcPts val="300"/>
              </a:spcAft>
            </a:pPr>
            <a:r>
              <a:rPr lang="ru-RU" sz="700" b="1" dirty="0" smtClean="0">
                <a:solidFill>
                  <a:schemeClr val="accent1">
                    <a:lumMod val="75000"/>
                  </a:schemeClr>
                </a:solidFill>
                <a:latin typeface="Arial" pitchFamily="34" charset="0"/>
                <a:cs typeface="Arial" pitchFamily="34" charset="0"/>
              </a:rPr>
              <a:t>ИШ ЖӨНҮНДӨ ЖЫЛДЫК ОТЧЕТ - 2017</a:t>
            </a:r>
          </a:p>
          <a:p>
            <a:r>
              <a:rPr lang="ru-RU" sz="700" dirty="0">
                <a:solidFill>
                  <a:schemeClr val="accent1">
                    <a:lumMod val="75000"/>
                  </a:schemeClr>
                </a:solidFill>
                <a:latin typeface="Arial" pitchFamily="34" charset="0"/>
                <a:cs typeface="Arial" pitchFamily="34" charset="0"/>
              </a:rPr>
              <a:t>Кыргыз Республикасынын Өкмөтүнө караштуу </a:t>
            </a:r>
          </a:p>
          <a:p>
            <a:r>
              <a:rPr lang="ky-KG" sz="700" dirty="0">
                <a:solidFill>
                  <a:schemeClr val="accent1">
                    <a:lumMod val="75000"/>
                  </a:schemeClr>
                </a:solidFill>
                <a:latin typeface="Arial" pitchFamily="34" charset="0"/>
                <a:cs typeface="Arial" pitchFamily="34" charset="0"/>
              </a:rPr>
              <a:t>Финансылык </a:t>
            </a:r>
            <a:r>
              <a:rPr lang="ky-KG" sz="700" dirty="0" smtClean="0">
                <a:solidFill>
                  <a:schemeClr val="accent1">
                    <a:lumMod val="75000"/>
                  </a:schemeClr>
                </a:solidFill>
                <a:latin typeface="Arial" pitchFamily="34" charset="0"/>
                <a:cs typeface="Arial" pitchFamily="34" charset="0"/>
              </a:rPr>
              <a:t>чалгындоо </a:t>
            </a:r>
            <a:r>
              <a:rPr lang="ky-KG" sz="700" dirty="0">
                <a:solidFill>
                  <a:schemeClr val="accent1">
                    <a:lumMod val="75000"/>
                  </a:schemeClr>
                </a:solidFill>
                <a:latin typeface="Arial" pitchFamily="34" charset="0"/>
                <a:cs typeface="Arial" pitchFamily="34" charset="0"/>
              </a:rPr>
              <a:t>мамлекеттик </a:t>
            </a:r>
            <a:r>
              <a:rPr lang="ky-KG" sz="700" dirty="0" smtClean="0">
                <a:solidFill>
                  <a:schemeClr val="accent1">
                    <a:lumMod val="75000"/>
                  </a:schemeClr>
                </a:solidFill>
                <a:latin typeface="Arial" pitchFamily="34" charset="0"/>
                <a:cs typeface="Arial" pitchFamily="34" charset="0"/>
              </a:rPr>
              <a:t>кызматы</a:t>
            </a:r>
            <a:endParaRPr lang="ru-RU" sz="700" dirty="0" smtClean="0">
              <a:solidFill>
                <a:schemeClr val="accent1">
                  <a:lumMod val="75000"/>
                </a:schemeClr>
              </a:solidFill>
              <a:latin typeface="Arial" pitchFamily="34" charset="0"/>
              <a:cs typeface="Arial"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951879422"/>
              </p:ext>
            </p:extLst>
          </p:nvPr>
        </p:nvGraphicFramePr>
        <p:xfrm>
          <a:off x="326960" y="3131840"/>
          <a:ext cx="6394344" cy="2000989"/>
        </p:xfrm>
        <a:graphic>
          <a:graphicData uri="http://schemas.openxmlformats.org/drawingml/2006/table">
            <a:tbl>
              <a:tblPr/>
              <a:tblGrid>
                <a:gridCol w="3318584">
                  <a:extLst>
                    <a:ext uri="{9D8B030D-6E8A-4147-A177-3AD203B41FA5}">
                      <a16:colId xmlns:a16="http://schemas.microsoft.com/office/drawing/2014/main" val="256714765"/>
                    </a:ext>
                  </a:extLst>
                </a:gridCol>
                <a:gridCol w="1003669">
                  <a:extLst>
                    <a:ext uri="{9D8B030D-6E8A-4147-A177-3AD203B41FA5}">
                      <a16:colId xmlns:a16="http://schemas.microsoft.com/office/drawing/2014/main" val="1568450788"/>
                    </a:ext>
                  </a:extLst>
                </a:gridCol>
                <a:gridCol w="1003669">
                  <a:extLst>
                    <a:ext uri="{9D8B030D-6E8A-4147-A177-3AD203B41FA5}">
                      <a16:colId xmlns:a16="http://schemas.microsoft.com/office/drawing/2014/main" val="1923095236"/>
                    </a:ext>
                  </a:extLst>
                </a:gridCol>
                <a:gridCol w="1068422">
                  <a:extLst>
                    <a:ext uri="{9D8B030D-6E8A-4147-A177-3AD203B41FA5}">
                      <a16:colId xmlns:a16="http://schemas.microsoft.com/office/drawing/2014/main" val="1781416210"/>
                    </a:ext>
                  </a:extLst>
                </a:gridCol>
              </a:tblGrid>
              <a:tr h="294168">
                <a:tc>
                  <a:txBody>
                    <a:bodyPr/>
                    <a:lstStyle/>
                    <a:p>
                      <a:pPr algn="l" fontAlgn="ctr"/>
                      <a:r>
                        <a:rPr lang="ru-RU" sz="1100" b="0" i="0" u="none" strike="noStrike" dirty="0">
                          <a:solidFill>
                            <a:schemeClr val="tx1">
                              <a:lumMod val="85000"/>
                              <a:lumOff val="15000"/>
                            </a:schemeClr>
                          </a:solidFill>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smtClean="0">
                          <a:solidFill>
                            <a:schemeClr val="tx1">
                              <a:lumMod val="85000"/>
                              <a:lumOff val="15000"/>
                            </a:schemeClr>
                          </a:solidFill>
                          <a:effectLst/>
                          <a:latin typeface="Arial" panose="020B0604020202020204" pitchFamily="34" charset="0"/>
                        </a:rPr>
                        <a:t>2016-ж</a:t>
                      </a:r>
                      <a:endParaRPr lang="ru-RU" sz="1100" b="1" i="0" u="none" strike="noStrike" dirty="0">
                        <a:solidFill>
                          <a:schemeClr val="tx1">
                            <a:lumMod val="85000"/>
                            <a:lumOff val="15000"/>
                          </a:schemeClr>
                        </a:solidFill>
                        <a:effectLst/>
                        <a:latin typeface="Arial" panose="020B0604020202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smtClean="0">
                          <a:solidFill>
                            <a:schemeClr val="tx1">
                              <a:lumMod val="85000"/>
                              <a:lumOff val="15000"/>
                            </a:schemeClr>
                          </a:solidFill>
                          <a:effectLst/>
                          <a:latin typeface="Arial" panose="020B0604020202020204" pitchFamily="34" charset="0"/>
                        </a:rPr>
                        <a:t>2017-ж</a:t>
                      </a:r>
                      <a:endParaRPr lang="ru-RU" sz="1100" b="1" i="0" u="none" strike="noStrike" dirty="0">
                        <a:solidFill>
                          <a:schemeClr val="tx1">
                            <a:lumMod val="85000"/>
                            <a:lumOff val="15000"/>
                          </a:schemeClr>
                        </a:solidFill>
                        <a:effectLst/>
                        <a:latin typeface="Arial" panose="020B0604020202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err="1" smtClean="0">
                          <a:solidFill>
                            <a:schemeClr val="tx1">
                              <a:lumMod val="85000"/>
                              <a:lumOff val="15000"/>
                            </a:schemeClr>
                          </a:solidFill>
                          <a:effectLst/>
                          <a:latin typeface="Arial" panose="020B0604020202020204" pitchFamily="34" charset="0"/>
                        </a:rPr>
                        <a:t>Абс.чет</a:t>
                      </a:r>
                      <a:r>
                        <a:rPr lang="ru-RU" sz="1100" b="1" i="0" u="none" strike="noStrike" dirty="0" smtClean="0">
                          <a:solidFill>
                            <a:schemeClr val="tx1">
                              <a:lumMod val="85000"/>
                              <a:lumOff val="15000"/>
                            </a:schemeClr>
                          </a:solidFill>
                          <a:effectLst/>
                          <a:latin typeface="Arial" panose="020B0604020202020204" pitchFamily="34" charset="0"/>
                        </a:rPr>
                        <a:t>. </a:t>
                      </a:r>
                      <a:r>
                        <a:rPr lang="ru-RU" sz="1100" b="1" i="0" u="none" strike="noStrike" dirty="0">
                          <a:solidFill>
                            <a:schemeClr val="tx1">
                              <a:lumMod val="85000"/>
                              <a:lumOff val="15000"/>
                            </a:schemeClr>
                          </a:solidFill>
                          <a:effectLst/>
                          <a:latin typeface="Arial" panose="020B0604020202020204" pitchFamily="34" charset="0"/>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3245254"/>
                  </a:ext>
                </a:extLst>
              </a:tr>
              <a:tr h="147084">
                <a:tc>
                  <a:txBody>
                    <a:bodyPr/>
                    <a:lstStyle/>
                    <a:p>
                      <a:pPr algn="l" fontAlgn="ctr"/>
                      <a:r>
                        <a:rPr lang="ky-KG" sz="1100" b="1" i="0" u="none" strike="noStrike" dirty="0" smtClean="0">
                          <a:solidFill>
                            <a:schemeClr val="tx1">
                              <a:lumMod val="85000"/>
                              <a:lumOff val="15000"/>
                            </a:schemeClr>
                          </a:solidFill>
                          <a:effectLst/>
                          <a:latin typeface="Arial" panose="020B0604020202020204" pitchFamily="34" charset="0"/>
                        </a:rPr>
                        <a:t>Келип</a:t>
                      </a:r>
                      <a:r>
                        <a:rPr lang="ky-KG" sz="1100" b="1" i="0" u="none" strike="noStrike" baseline="0" dirty="0" smtClean="0">
                          <a:solidFill>
                            <a:schemeClr val="tx1">
                              <a:lumMod val="85000"/>
                              <a:lumOff val="15000"/>
                            </a:schemeClr>
                          </a:solidFill>
                          <a:effectLst/>
                          <a:latin typeface="Arial" panose="020B0604020202020204" pitchFamily="34" charset="0"/>
                        </a:rPr>
                        <a:t> түшкөн </a:t>
                      </a:r>
                      <a:r>
                        <a:rPr lang="ru-RU" sz="1100" b="1" i="0" u="none" strike="noStrike" dirty="0" smtClean="0">
                          <a:solidFill>
                            <a:schemeClr val="tx1">
                              <a:lumMod val="85000"/>
                              <a:lumOff val="15000"/>
                            </a:schemeClr>
                          </a:solidFill>
                          <a:effectLst/>
                          <a:latin typeface="Arial" panose="020B0604020202020204" pitchFamily="34" charset="0"/>
                        </a:rPr>
                        <a:t>билдирүүлөр* бардыгы</a:t>
                      </a:r>
                      <a:endParaRPr lang="ru-RU" sz="1100" b="1" i="0" u="none" strike="noStrike" dirty="0">
                        <a:solidFill>
                          <a:schemeClr val="tx1">
                            <a:lumMod val="85000"/>
                            <a:lumOff val="15000"/>
                          </a:schemeClr>
                        </a:solidFill>
                        <a:effectLst/>
                        <a:latin typeface="Arial" panose="020B0604020202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a:solidFill>
                            <a:schemeClr val="tx1">
                              <a:lumMod val="85000"/>
                              <a:lumOff val="15000"/>
                            </a:schemeClr>
                          </a:solidFill>
                          <a:effectLst/>
                          <a:latin typeface="Arial" panose="020B0604020202020204" pitchFamily="34" charset="0"/>
                        </a:rPr>
                        <a:t>   </a:t>
                      </a:r>
                      <a:r>
                        <a:rPr lang="ru-RU" sz="1100" b="1" i="0" u="none" strike="noStrike" dirty="0" smtClean="0">
                          <a:solidFill>
                            <a:schemeClr val="tx1">
                              <a:lumMod val="85000"/>
                              <a:lumOff val="15000"/>
                            </a:schemeClr>
                          </a:solidFill>
                          <a:effectLst/>
                          <a:latin typeface="Arial" panose="020B0604020202020204" pitchFamily="34" charset="0"/>
                        </a:rPr>
                        <a:t>918 781</a:t>
                      </a:r>
                      <a:endParaRPr lang="ru-RU" sz="1100" b="1" i="0" u="none" strike="noStrike" dirty="0">
                        <a:solidFill>
                          <a:schemeClr val="tx1">
                            <a:lumMod val="85000"/>
                            <a:lumOff val="15000"/>
                          </a:schemeClr>
                        </a:solidFill>
                        <a:effectLst/>
                        <a:latin typeface="Arial" panose="020B0604020202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smtClean="0">
                          <a:solidFill>
                            <a:schemeClr val="tx1">
                              <a:lumMod val="85000"/>
                              <a:lumOff val="15000"/>
                            </a:schemeClr>
                          </a:solidFill>
                          <a:effectLst/>
                          <a:latin typeface="Arial" panose="020B0604020202020204" pitchFamily="34" charset="0"/>
                        </a:rPr>
                        <a:t>1 122 362</a:t>
                      </a:r>
                      <a:endParaRPr lang="ru-RU" sz="1100" b="1" i="0" u="none" strike="noStrike" dirty="0">
                        <a:solidFill>
                          <a:schemeClr val="tx1">
                            <a:lumMod val="85000"/>
                            <a:lumOff val="15000"/>
                          </a:schemeClr>
                        </a:solidFill>
                        <a:effectLst/>
                        <a:latin typeface="Arial" panose="020B0604020202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a:solidFill>
                            <a:schemeClr val="tx1">
                              <a:lumMod val="85000"/>
                              <a:lumOff val="15000"/>
                            </a:schemeClr>
                          </a:solidFill>
                          <a:effectLst/>
                          <a:latin typeface="Arial" panose="020B0604020202020204" pitchFamily="34" charset="0"/>
                        </a:rPr>
                        <a:t>    </a:t>
                      </a:r>
                      <a:r>
                        <a:rPr lang="ru-RU" sz="1100" b="1" i="0" u="none" strike="noStrike" dirty="0" smtClean="0">
                          <a:solidFill>
                            <a:schemeClr val="tx1">
                              <a:lumMod val="85000"/>
                              <a:lumOff val="15000"/>
                            </a:schemeClr>
                          </a:solidFill>
                          <a:effectLst/>
                          <a:latin typeface="Arial" panose="020B0604020202020204" pitchFamily="34" charset="0"/>
                        </a:rPr>
                        <a:t>203 581   </a:t>
                      </a:r>
                      <a:endParaRPr lang="ru-RU" sz="1100" b="1" i="0" u="none" strike="noStrike" dirty="0">
                        <a:solidFill>
                          <a:schemeClr val="tx1">
                            <a:lumMod val="85000"/>
                            <a:lumOff val="15000"/>
                          </a:schemeClr>
                        </a:solidFill>
                        <a:effectLst/>
                        <a:latin typeface="Arial" panose="020B0604020202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9605090"/>
                  </a:ext>
                </a:extLst>
              </a:tr>
              <a:tr h="608787">
                <a:tc>
                  <a:txBody>
                    <a:bodyPr/>
                    <a:lstStyle/>
                    <a:p>
                      <a:pPr algn="just" fontAlgn="ctr"/>
                      <a:r>
                        <a:rPr lang="ru-RU" sz="1100" b="0" i="0" u="none" strike="noStrike" dirty="0" smtClean="0">
                          <a:solidFill>
                            <a:schemeClr val="tx1">
                              <a:lumMod val="85000"/>
                              <a:lumOff val="15000"/>
                            </a:schemeClr>
                          </a:solidFill>
                          <a:effectLst/>
                          <a:latin typeface="Arial" panose="020B0604020202020204" pitchFamily="34" charset="0"/>
                        </a:rPr>
                        <a:t>кылмыштуу кирешелерди легализациялоого (адалдоого) каршы аракеттенүү багыты боюнча шектүү операциялар жөнүндө   билдирүүлөр</a:t>
                      </a:r>
                      <a:endParaRPr lang="ru-RU" sz="1100" b="0" i="0" u="none" strike="noStrike" dirty="0">
                        <a:solidFill>
                          <a:schemeClr val="tx1">
                            <a:lumMod val="85000"/>
                            <a:lumOff val="15000"/>
                          </a:schemeClr>
                        </a:solidFill>
                        <a:effectLst/>
                        <a:latin typeface="Arial" panose="020B0604020202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chemeClr val="tx1">
                              <a:lumMod val="85000"/>
                              <a:lumOff val="15000"/>
                            </a:schemeClr>
                          </a:solidFill>
                          <a:effectLst/>
                          <a:latin typeface="Arial" panose="020B0604020202020204" pitchFamily="34" charset="0"/>
                        </a:rPr>
                        <a:t>   110 084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chemeClr val="tx1">
                              <a:lumMod val="85000"/>
                              <a:lumOff val="15000"/>
                            </a:schemeClr>
                          </a:solidFill>
                          <a:effectLst/>
                          <a:latin typeface="Arial" panose="020B0604020202020204" pitchFamily="34" charset="0"/>
                        </a:rPr>
                        <a:t>   202 049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chemeClr val="tx1">
                              <a:lumMod val="85000"/>
                              <a:lumOff val="15000"/>
                            </a:schemeClr>
                          </a:solidFill>
                          <a:effectLst/>
                          <a:latin typeface="Arial" panose="020B0604020202020204" pitchFamily="34" charset="0"/>
                        </a:rPr>
                        <a:t>      91 965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16710877"/>
                  </a:ext>
                </a:extLst>
              </a:tr>
              <a:tr h="576064">
                <a:tc>
                  <a:txBody>
                    <a:bodyPr/>
                    <a:lstStyle/>
                    <a:p>
                      <a:pPr algn="just" fontAlgn="ctr"/>
                      <a:r>
                        <a:rPr lang="ru-RU" sz="1100" b="0" i="0" u="none" strike="noStrike" dirty="0" smtClean="0">
                          <a:solidFill>
                            <a:schemeClr val="tx1">
                              <a:lumMod val="85000"/>
                              <a:lumOff val="15000"/>
                            </a:schemeClr>
                          </a:solidFill>
                          <a:effectLst/>
                          <a:latin typeface="Arial" panose="020B0604020202020204" pitchFamily="34" charset="0"/>
                        </a:rPr>
                        <a:t>террористтик жана</a:t>
                      </a:r>
                      <a:r>
                        <a:rPr lang="ru-RU" sz="1100" b="0" i="0" u="none" strike="noStrike" baseline="0" dirty="0" smtClean="0">
                          <a:solidFill>
                            <a:schemeClr val="tx1">
                              <a:lumMod val="85000"/>
                              <a:lumOff val="15000"/>
                            </a:schemeClr>
                          </a:solidFill>
                          <a:effectLst/>
                          <a:latin typeface="Arial" panose="020B0604020202020204" pitchFamily="34" charset="0"/>
                        </a:rPr>
                        <a:t> экстремисттик ишти каржылоого каршы аракеттенүү багыты боюнча </a:t>
                      </a:r>
                      <a:r>
                        <a:rPr lang="ru-RU" sz="1100" b="0" i="0" u="none" strike="noStrike" dirty="0" smtClean="0">
                          <a:solidFill>
                            <a:schemeClr val="tx1">
                              <a:lumMod val="85000"/>
                              <a:lumOff val="15000"/>
                            </a:schemeClr>
                          </a:solidFill>
                          <a:effectLst/>
                          <a:latin typeface="Arial" panose="020B0604020202020204" pitchFamily="34" charset="0"/>
                        </a:rPr>
                        <a:t>шектүү операциялар жөнүндө   билдирүүлөр</a:t>
                      </a:r>
                      <a:r>
                        <a:rPr lang="ru-RU" sz="1100" b="0" i="0" u="none" strike="noStrike" baseline="0" dirty="0" smtClean="0">
                          <a:solidFill>
                            <a:schemeClr val="tx1">
                              <a:lumMod val="85000"/>
                              <a:lumOff val="15000"/>
                            </a:schemeClr>
                          </a:solidFill>
                          <a:effectLst/>
                          <a:latin typeface="Arial" panose="020B0604020202020204" pitchFamily="34" charset="0"/>
                        </a:rPr>
                        <a:t> </a:t>
                      </a:r>
                      <a:endParaRPr lang="ru-RU" sz="1100" b="0" i="0" u="none" strike="noStrike" dirty="0">
                        <a:solidFill>
                          <a:schemeClr val="tx1">
                            <a:lumMod val="85000"/>
                            <a:lumOff val="15000"/>
                          </a:schemeClr>
                        </a:solidFill>
                        <a:effectLst/>
                        <a:latin typeface="Arial" panose="020B060402020202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chemeClr val="tx1">
                              <a:lumMod val="85000"/>
                              <a:lumOff val="15000"/>
                            </a:schemeClr>
                          </a:solidFill>
                          <a:effectLst/>
                          <a:latin typeface="Arial" panose="020B0604020202020204" pitchFamily="34" charset="0"/>
                        </a:rPr>
                        <a:t>          217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chemeClr val="tx1">
                              <a:lumMod val="85000"/>
                              <a:lumOff val="15000"/>
                            </a:schemeClr>
                          </a:solidFill>
                          <a:effectLst/>
                          <a:latin typeface="Arial" panose="020B0604020202020204" pitchFamily="34" charset="0"/>
                        </a:rPr>
                        <a:t>          201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chemeClr val="tx1">
                              <a:lumMod val="85000"/>
                              <a:lumOff val="15000"/>
                            </a:schemeClr>
                          </a:solidFill>
                          <a:effectLst/>
                          <a:latin typeface="Arial" panose="020B0604020202020204" pitchFamily="34" charset="0"/>
                        </a:rPr>
                        <a:t>-            16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9351566"/>
                  </a:ext>
                </a:extLst>
              </a:tr>
              <a:tr h="279459">
                <a:tc>
                  <a:txBody>
                    <a:bodyPr/>
                    <a:lstStyle/>
                    <a:p>
                      <a:pPr algn="l" fontAlgn="ctr"/>
                      <a:r>
                        <a:rPr lang="ru-RU" sz="1100" b="0" i="0" u="none" strike="noStrike" dirty="0" smtClean="0">
                          <a:solidFill>
                            <a:schemeClr val="tx1">
                              <a:lumMod val="85000"/>
                              <a:lumOff val="15000"/>
                            </a:schemeClr>
                          </a:solidFill>
                          <a:effectLst/>
                          <a:latin typeface="Arial" panose="020B0604020202020204" pitchFamily="34" charset="0"/>
                        </a:rPr>
                        <a:t>Кабыл алынуучу билдирүүлөрдүн күнүмдүк (орточо) көлөмү  </a:t>
                      </a:r>
                      <a:endParaRPr lang="ru-RU" sz="1100" b="0" i="0" u="none" strike="noStrike" dirty="0">
                        <a:solidFill>
                          <a:schemeClr val="tx1">
                            <a:lumMod val="85000"/>
                            <a:lumOff val="15000"/>
                          </a:schemeClr>
                        </a:solidFill>
                        <a:effectLst/>
                        <a:latin typeface="Arial" panose="020B0604020202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chemeClr val="tx1">
                              <a:lumMod val="85000"/>
                              <a:lumOff val="15000"/>
                            </a:schemeClr>
                          </a:solidFill>
                          <a:effectLst/>
                          <a:latin typeface="Arial" panose="020B0604020202020204" pitchFamily="34" charset="0"/>
                        </a:rPr>
                        <a:t>       2 741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chemeClr val="tx1">
                              <a:lumMod val="85000"/>
                              <a:lumOff val="15000"/>
                            </a:schemeClr>
                          </a:solidFill>
                          <a:effectLst/>
                          <a:latin typeface="Arial" panose="020B0604020202020204" pitchFamily="34" charset="0"/>
                        </a:rPr>
                        <a:t>       3 846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dirty="0">
                          <a:solidFill>
                            <a:schemeClr val="tx1">
                              <a:lumMod val="85000"/>
                              <a:lumOff val="15000"/>
                            </a:schemeClr>
                          </a:solidFill>
                          <a:effectLst/>
                          <a:latin typeface="Arial" panose="020B0604020202020204" pitchFamily="34" charset="0"/>
                        </a:rPr>
                        <a:t>        1 105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98202461"/>
                  </a:ext>
                </a:extLst>
              </a:tr>
            </a:tbl>
          </a:graphicData>
        </a:graphic>
      </p:graphicFrame>
      <p:cxnSp>
        <p:nvCxnSpPr>
          <p:cNvPr id="7" name="Прямая соединительная линия 6"/>
          <p:cNvCxnSpPr/>
          <p:nvPr/>
        </p:nvCxnSpPr>
        <p:spPr>
          <a:xfrm>
            <a:off x="337583" y="8460432"/>
            <a:ext cx="6163008"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66982" y="8460432"/>
            <a:ext cx="6505307" cy="246221"/>
          </a:xfrm>
          <a:prstGeom prst="rect">
            <a:avLst/>
          </a:prstGeom>
          <a:noFill/>
        </p:spPr>
        <p:txBody>
          <a:bodyPr wrap="none" rtlCol="0">
            <a:spAutoFit/>
          </a:bodyPr>
          <a:lstStyle/>
          <a:p>
            <a:r>
              <a:rPr lang="ru-RU" sz="1000" dirty="0" smtClean="0">
                <a:latin typeface="Arial Narrow" panose="020B0606020202030204" pitchFamily="34" charset="0"/>
              </a:rPr>
              <a:t>* - </a:t>
            </a:r>
            <a:r>
              <a:rPr lang="ru-RU" sz="800" dirty="0" smtClean="0">
                <a:latin typeface="Arial Narrow" panose="020B0606020202030204" pitchFamily="34" charset="0"/>
              </a:rPr>
              <a:t>топтор ичиндеги операциялардын консолидациясын эсепке албаганда СПО жана КОК билдирүүлөрүнүн келип түшкөн көлөмүнүн жалпыланган көрсөткүчү</a:t>
            </a:r>
            <a:endParaRPr lang="ru-RU" sz="800" dirty="0">
              <a:latin typeface="Arial Narrow" panose="020B0606020202030204" pitchFamily="34" charset="0"/>
            </a:endParaRPr>
          </a:p>
        </p:txBody>
      </p:sp>
    </p:spTree>
    <p:extLst>
      <p:ext uri="{BB962C8B-B14F-4D97-AF65-F5344CB8AC3E}">
        <p14:creationId xmlns:p14="http://schemas.microsoft.com/office/powerpoint/2010/main" val="13408915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24377" y="0"/>
            <a:ext cx="45719" cy="4983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5188" y="115337"/>
            <a:ext cx="383438" cy="307777"/>
          </a:xfrm>
          <a:prstGeom prst="rect">
            <a:avLst/>
          </a:prstGeom>
          <a:noFill/>
        </p:spPr>
        <p:txBody>
          <a:bodyPr wrap="none" rtlCol="0">
            <a:spAutoFit/>
          </a:bodyPr>
          <a:lstStyle/>
          <a:p>
            <a:r>
              <a:rPr lang="ru-RU" sz="1400" dirty="0" smtClean="0">
                <a:solidFill>
                  <a:schemeClr val="accent1">
                    <a:lumMod val="75000"/>
                  </a:schemeClr>
                </a:solidFill>
                <a:latin typeface="Arial" pitchFamily="34" charset="0"/>
                <a:cs typeface="Arial" pitchFamily="34" charset="0"/>
              </a:rPr>
              <a:t>40</a:t>
            </a:r>
            <a:endParaRPr lang="ru-RU" sz="1400" dirty="0">
              <a:solidFill>
                <a:schemeClr val="accent1">
                  <a:lumMod val="75000"/>
                </a:schemeClr>
              </a:solidFill>
              <a:latin typeface="Arial" pitchFamily="34" charset="0"/>
              <a:cs typeface="Arial" pitchFamily="34" charset="0"/>
            </a:endParaRPr>
          </a:p>
        </p:txBody>
      </p:sp>
      <p:sp>
        <p:nvSpPr>
          <p:cNvPr id="8" name="TextBox 7"/>
          <p:cNvSpPr txBox="1"/>
          <p:nvPr/>
        </p:nvSpPr>
        <p:spPr>
          <a:xfrm>
            <a:off x="434344" y="85582"/>
            <a:ext cx="2564007" cy="453970"/>
          </a:xfrm>
          <a:prstGeom prst="rect">
            <a:avLst/>
          </a:prstGeom>
          <a:noFill/>
        </p:spPr>
        <p:txBody>
          <a:bodyPr wrap="square" rtlCol="0">
            <a:spAutoFit/>
          </a:bodyPr>
          <a:lstStyle/>
          <a:p>
            <a:pPr>
              <a:spcAft>
                <a:spcPts val="300"/>
              </a:spcAft>
            </a:pPr>
            <a:r>
              <a:rPr lang="ru-RU" sz="700" b="1" dirty="0" smtClean="0">
                <a:solidFill>
                  <a:schemeClr val="accent1">
                    <a:lumMod val="75000"/>
                  </a:schemeClr>
                </a:solidFill>
                <a:latin typeface="Arial" pitchFamily="34" charset="0"/>
                <a:cs typeface="Arial" pitchFamily="34" charset="0"/>
              </a:rPr>
              <a:t>ИШ ЖӨНҮНДӨ ЖЫЛДЫК ОТЧЕТ – 2017</a:t>
            </a:r>
          </a:p>
          <a:p>
            <a:r>
              <a:rPr lang="ru-RU" sz="700" dirty="0">
                <a:solidFill>
                  <a:schemeClr val="accent1">
                    <a:lumMod val="75000"/>
                  </a:schemeClr>
                </a:solidFill>
                <a:latin typeface="Arial" pitchFamily="34" charset="0"/>
                <a:cs typeface="Arial" pitchFamily="34" charset="0"/>
              </a:rPr>
              <a:t>Кыргыз Республикасынын Өкмөтүнө караштуу </a:t>
            </a:r>
          </a:p>
          <a:p>
            <a:r>
              <a:rPr lang="ky-KG" sz="700" dirty="0">
                <a:solidFill>
                  <a:schemeClr val="accent1">
                    <a:lumMod val="75000"/>
                  </a:schemeClr>
                </a:solidFill>
                <a:latin typeface="Arial" pitchFamily="34" charset="0"/>
                <a:cs typeface="Arial" pitchFamily="34" charset="0"/>
              </a:rPr>
              <a:t>Финансылык </a:t>
            </a:r>
            <a:r>
              <a:rPr lang="ky-KG" sz="700" dirty="0" smtClean="0">
                <a:solidFill>
                  <a:schemeClr val="accent1">
                    <a:lumMod val="75000"/>
                  </a:schemeClr>
                </a:solidFill>
                <a:latin typeface="Arial" pitchFamily="34" charset="0"/>
                <a:cs typeface="Arial" pitchFamily="34" charset="0"/>
              </a:rPr>
              <a:t>чалгындоо </a:t>
            </a:r>
            <a:r>
              <a:rPr lang="ky-KG" sz="700" dirty="0">
                <a:solidFill>
                  <a:schemeClr val="accent1">
                    <a:lumMod val="75000"/>
                  </a:schemeClr>
                </a:solidFill>
                <a:latin typeface="Arial" pitchFamily="34" charset="0"/>
                <a:cs typeface="Arial" pitchFamily="34" charset="0"/>
              </a:rPr>
              <a:t>мамлекеттик </a:t>
            </a:r>
            <a:r>
              <a:rPr lang="ky-KG" sz="700" dirty="0" smtClean="0">
                <a:solidFill>
                  <a:schemeClr val="accent1">
                    <a:lumMod val="75000"/>
                  </a:schemeClr>
                </a:solidFill>
                <a:latin typeface="Arial" pitchFamily="34" charset="0"/>
                <a:cs typeface="Arial" pitchFamily="34" charset="0"/>
              </a:rPr>
              <a:t>кызматы</a:t>
            </a:r>
            <a:endParaRPr lang="ru-RU" sz="700" dirty="0">
              <a:solidFill>
                <a:schemeClr val="accent1">
                  <a:lumMod val="75000"/>
                </a:schemeClr>
              </a:solidFill>
              <a:latin typeface="Arial" pitchFamily="34" charset="0"/>
              <a:cs typeface="Arial" pitchFamily="34" charset="0"/>
            </a:endParaRPr>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5119" y="107504"/>
            <a:ext cx="360938" cy="360040"/>
          </a:xfrm>
          <a:prstGeom prst="rect">
            <a:avLst/>
          </a:prstGeom>
        </p:spPr>
      </p:pic>
      <p:sp>
        <p:nvSpPr>
          <p:cNvPr id="15" name="Прямоугольник 14"/>
          <p:cNvSpPr/>
          <p:nvPr/>
        </p:nvSpPr>
        <p:spPr>
          <a:xfrm>
            <a:off x="0" y="8474174"/>
            <a:ext cx="6858000" cy="10710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a:off x="243454" y="3066372"/>
            <a:ext cx="6622254" cy="461665"/>
          </a:xfrm>
          <a:prstGeom prst="rect">
            <a:avLst/>
          </a:prstGeom>
          <a:noFill/>
        </p:spPr>
        <p:txBody>
          <a:bodyPr wrap="square" rtlCol="0">
            <a:spAutoFit/>
          </a:bodyPr>
          <a:lstStyle/>
          <a:p>
            <a:r>
              <a:rPr lang="ru-RU" sz="2400" b="1" dirty="0" smtClean="0">
                <a:solidFill>
                  <a:schemeClr val="accent1">
                    <a:lumMod val="50000"/>
                  </a:schemeClr>
                </a:solidFill>
                <a:latin typeface="Arial" pitchFamily="34" charset="0"/>
                <a:cs typeface="Arial" pitchFamily="34" charset="0"/>
              </a:rPr>
              <a:t>8</a:t>
            </a:r>
            <a:r>
              <a:rPr lang="en-US" sz="2400" b="1" dirty="0" smtClean="0">
                <a:solidFill>
                  <a:schemeClr val="accent1">
                    <a:lumMod val="50000"/>
                  </a:schemeClr>
                </a:solidFill>
                <a:latin typeface="Arial" pitchFamily="34" charset="0"/>
                <a:cs typeface="Arial" pitchFamily="34" charset="0"/>
              </a:rPr>
              <a:t>. </a:t>
            </a:r>
            <a:r>
              <a:rPr lang="ru-RU" sz="2400" b="1" dirty="0" smtClean="0">
                <a:solidFill>
                  <a:schemeClr val="accent1">
                    <a:lumMod val="50000"/>
                  </a:schemeClr>
                </a:solidFill>
                <a:latin typeface="Arial" pitchFamily="34" charset="0"/>
                <a:cs typeface="Arial" pitchFamily="34" charset="0"/>
              </a:rPr>
              <a:t>ФЧМКнын окуу-</a:t>
            </a:r>
            <a:r>
              <a:rPr lang="ru-RU" sz="2400" b="1" dirty="0" err="1" smtClean="0">
                <a:solidFill>
                  <a:schemeClr val="accent1">
                    <a:lumMod val="50000"/>
                  </a:schemeClr>
                </a:solidFill>
                <a:latin typeface="Arial" pitchFamily="34" charset="0"/>
                <a:cs typeface="Arial" pitchFamily="34" charset="0"/>
              </a:rPr>
              <a:t>методикалык</a:t>
            </a:r>
            <a:r>
              <a:rPr lang="ru-RU" sz="2400" b="1" dirty="0" smtClean="0">
                <a:solidFill>
                  <a:schemeClr val="accent1">
                    <a:lumMod val="50000"/>
                  </a:schemeClr>
                </a:solidFill>
                <a:latin typeface="Arial" pitchFamily="34" charset="0"/>
                <a:cs typeface="Arial" pitchFamily="34" charset="0"/>
              </a:rPr>
              <a:t> борбору</a:t>
            </a:r>
            <a:endParaRPr lang="ru-RU" sz="2400" b="1" dirty="0">
              <a:solidFill>
                <a:schemeClr val="accent1">
                  <a:lumMod val="50000"/>
                </a:schemeClr>
              </a:solidFill>
              <a:latin typeface="Arial" pitchFamily="34" charset="0"/>
              <a:cs typeface="Arial" pitchFamily="34" charset="0"/>
            </a:endParaRPr>
          </a:p>
        </p:txBody>
      </p:sp>
      <p:sp>
        <p:nvSpPr>
          <p:cNvPr id="17" name="Прямоугольник 16"/>
          <p:cNvSpPr/>
          <p:nvPr/>
        </p:nvSpPr>
        <p:spPr>
          <a:xfrm>
            <a:off x="264188" y="5790265"/>
            <a:ext cx="6453716" cy="3011594"/>
          </a:xfrm>
          <a:prstGeom prst="rect">
            <a:avLst/>
          </a:prstGeom>
        </p:spPr>
        <p:txBody>
          <a:bodyPr wrap="square">
            <a:spAutoFit/>
          </a:bodyPr>
          <a:lstStyle/>
          <a:p>
            <a:pPr algn="just">
              <a:lnSpc>
                <a:spcPct val="115000"/>
              </a:lnSpc>
              <a:spcBef>
                <a:spcPts val="300"/>
              </a:spcBef>
              <a:spcAft>
                <a:spcPts val="300"/>
              </a:spcAft>
            </a:pPr>
            <a:r>
              <a:rPr lang="ru-RU" sz="1200" dirty="0" smtClean="0">
                <a:latin typeface="Arial Narrow" pitchFamily="34" charset="0"/>
              </a:rPr>
              <a:t>2017-жылдын 12 ай ичинде ФЧМКнын </a:t>
            </a:r>
            <a:r>
              <a:rPr lang="ru-RU" sz="1200" dirty="0">
                <a:latin typeface="Arial Narrow" pitchFamily="34" charset="0"/>
              </a:rPr>
              <a:t>о</a:t>
            </a:r>
            <a:r>
              <a:rPr lang="ru-RU" sz="1200" dirty="0" smtClean="0">
                <a:latin typeface="Arial Narrow" pitchFamily="34" charset="0"/>
              </a:rPr>
              <a:t>куу-</a:t>
            </a:r>
            <a:r>
              <a:rPr lang="ru-RU" sz="1200" dirty="0" err="1" smtClean="0">
                <a:latin typeface="Arial Narrow" pitchFamily="34" charset="0"/>
              </a:rPr>
              <a:t>методикалык</a:t>
            </a:r>
            <a:r>
              <a:rPr lang="ru-RU" sz="1200" dirty="0" smtClean="0">
                <a:latin typeface="Arial Narrow" pitchFamily="34" charset="0"/>
              </a:rPr>
              <a:t> борбору «Кылмыштуу кирешелерди легализациялоого (адалдоого) жана террористтик же экстремисттик ишти каржылоого каршы аракеттенүү» темасы боюнча окутуучу курстарды даярдоо, уюштуруу жана өткөрүү боюнча иштерди жүзөгө ашырды.</a:t>
            </a:r>
          </a:p>
          <a:p>
            <a:r>
              <a:rPr lang="ru-RU" sz="1200" dirty="0" smtClean="0">
                <a:latin typeface="Arial Narrow" pitchFamily="34" charset="0"/>
              </a:rPr>
              <a:t>Окутуучу курстарды уюштурууда жардам көрсөткөндөр: </a:t>
            </a:r>
          </a:p>
          <a:p>
            <a:pPr marL="171450" indent="-171450">
              <a:buFont typeface="Wingdings" pitchFamily="2" charset="2"/>
              <a:buChar char="ü"/>
            </a:pPr>
            <a:r>
              <a:rPr lang="ru-RU" sz="1200" dirty="0" smtClean="0">
                <a:latin typeface="Arial Narrow" pitchFamily="34" charset="0"/>
              </a:rPr>
              <a:t>Кыргыз Республикасынын Улуттук банкы, </a:t>
            </a:r>
          </a:p>
          <a:p>
            <a:pPr marL="171450" indent="-171450">
              <a:buFont typeface="Wingdings" pitchFamily="2" charset="2"/>
              <a:buChar char="ü"/>
            </a:pPr>
            <a:r>
              <a:rPr lang="ru-RU" sz="1200" dirty="0" smtClean="0">
                <a:latin typeface="Arial Narrow" pitchFamily="34" charset="0"/>
              </a:rPr>
              <a:t>Кыргыз Республикасынын төлөм системаларынын операторлор ассоциациясы, </a:t>
            </a:r>
          </a:p>
          <a:p>
            <a:pPr marL="171450" indent="-171450">
              <a:buFont typeface="Wingdings" pitchFamily="2" charset="2"/>
              <a:buChar char="ü"/>
            </a:pPr>
            <a:r>
              <a:rPr lang="ru-RU" sz="1200" dirty="0" smtClean="0">
                <a:latin typeface="Arial Narrow" pitchFamily="34" charset="0"/>
              </a:rPr>
              <a:t>Баалуу металлдар департаменти Бишкек ш., </a:t>
            </a:r>
          </a:p>
          <a:p>
            <a:pPr marL="171450" indent="-171450">
              <a:buFont typeface="Wingdings" pitchFamily="2" charset="2"/>
              <a:buChar char="ü"/>
            </a:pPr>
            <a:r>
              <a:rPr lang="ru-RU" sz="1200" dirty="0" smtClean="0">
                <a:latin typeface="Arial Narrow" pitchFamily="34" charset="0"/>
              </a:rPr>
              <a:t>Кыргызстандын кредиттик кошуундар жана кооперативдер ассоциациясы.</a:t>
            </a:r>
            <a:endParaRPr lang="ru-RU" sz="1200" dirty="0">
              <a:latin typeface="Arial Narrow" pitchFamily="34" charset="0"/>
            </a:endParaRPr>
          </a:p>
          <a:p>
            <a:r>
              <a:rPr lang="ru-RU" sz="1200" dirty="0">
                <a:latin typeface="Arial Narrow" pitchFamily="34" charset="0"/>
              </a:rPr>
              <a:t/>
            </a:r>
            <a:br>
              <a:rPr lang="ru-RU" sz="1200" dirty="0">
                <a:latin typeface="Arial Narrow" pitchFamily="34" charset="0"/>
              </a:rPr>
            </a:br>
            <a:r>
              <a:rPr lang="ru-RU" sz="1200" dirty="0" smtClean="0">
                <a:latin typeface="Arial Narrow" pitchFamily="34" charset="0"/>
              </a:rPr>
              <a:t>2017-жылдын 31-декабрындагы абал боюнча ФЧМК ОМБ төмөнкү окутуучу курстарды өткөрдү:</a:t>
            </a:r>
          </a:p>
          <a:p>
            <a:r>
              <a:rPr lang="ru-RU" sz="1200" dirty="0">
                <a:latin typeface="Arial Narrow" pitchFamily="34" charset="0"/>
              </a:rPr>
              <a:t>1. </a:t>
            </a:r>
            <a:r>
              <a:rPr lang="ru-RU" sz="1200" dirty="0" smtClean="0">
                <a:latin typeface="Arial Narrow" pitchFamily="34" charset="0"/>
              </a:rPr>
              <a:t>Базалык окутуу</a:t>
            </a:r>
            <a:endParaRPr lang="ru-RU" sz="1200" dirty="0">
              <a:latin typeface="Arial Narrow" pitchFamily="34" charset="0"/>
            </a:endParaRPr>
          </a:p>
          <a:p>
            <a:r>
              <a:rPr lang="ru-RU" sz="1200" dirty="0">
                <a:latin typeface="Arial Narrow" pitchFamily="34" charset="0"/>
              </a:rPr>
              <a:t>2. </a:t>
            </a:r>
            <a:r>
              <a:rPr lang="ru-RU" sz="1200" dirty="0" smtClean="0">
                <a:latin typeface="Arial Narrow" pitchFamily="34" charset="0"/>
              </a:rPr>
              <a:t>Кайра даярдоо</a:t>
            </a:r>
            <a:endParaRPr lang="ru-RU" sz="1200" dirty="0">
              <a:latin typeface="Arial Narrow" pitchFamily="34" charset="0"/>
            </a:endParaRPr>
          </a:p>
          <a:p>
            <a:r>
              <a:rPr lang="ru-RU" sz="1200" dirty="0">
                <a:latin typeface="Arial Narrow" pitchFamily="34" charset="0"/>
              </a:rPr>
              <a:t>3. </a:t>
            </a:r>
            <a:r>
              <a:rPr lang="ru-RU" sz="1200" dirty="0" smtClean="0">
                <a:latin typeface="Arial Narrow" pitchFamily="34" charset="0"/>
              </a:rPr>
              <a:t>Бир күндүк курстар</a:t>
            </a:r>
            <a:endParaRPr lang="ru-RU" sz="1200" dirty="0">
              <a:latin typeface="Arial Narrow" pitchFamily="34" charset="0"/>
            </a:endParaRPr>
          </a:p>
          <a:p>
            <a:r>
              <a:rPr lang="ru-RU" sz="1200" dirty="0">
                <a:latin typeface="Arial Narrow" pitchFamily="34" charset="0"/>
              </a:rPr>
              <a:t>4. </a:t>
            </a:r>
            <a:r>
              <a:rPr lang="ru-RU" sz="1200" dirty="0" smtClean="0">
                <a:latin typeface="Arial Narrow" pitchFamily="34" charset="0"/>
              </a:rPr>
              <a:t>Укук коргоо органдары үчүн адистештирилген семинарлар</a:t>
            </a:r>
            <a:endParaRPr lang="ru-RU" sz="1200" dirty="0">
              <a:latin typeface="Arial Narrow" pitchFamily="34" charset="0"/>
            </a:endParaRPr>
          </a:p>
        </p:txBody>
      </p:sp>
      <p:pic>
        <p:nvPicPr>
          <p:cNvPr id="18" name="Рисунок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16176"/>
            <a:ext cx="6858000" cy="1885950"/>
          </a:xfrm>
          <a:prstGeom prst="rect">
            <a:avLst/>
          </a:prstGeom>
        </p:spPr>
      </p:pic>
      <p:sp>
        <p:nvSpPr>
          <p:cNvPr id="19" name="Прямоугольник 18"/>
          <p:cNvSpPr/>
          <p:nvPr/>
        </p:nvSpPr>
        <p:spPr>
          <a:xfrm>
            <a:off x="243454" y="731991"/>
            <a:ext cx="6407018" cy="2215991"/>
          </a:xfrm>
          <a:prstGeom prst="rect">
            <a:avLst/>
          </a:prstGeom>
        </p:spPr>
        <p:txBody>
          <a:bodyPr wrap="square">
            <a:spAutoFit/>
          </a:bodyPr>
          <a:lstStyle/>
          <a:p>
            <a:pPr algn="just">
              <a:lnSpc>
                <a:spcPct val="115000"/>
              </a:lnSpc>
              <a:spcBef>
                <a:spcPts val="300"/>
              </a:spcBef>
              <a:spcAft>
                <a:spcPts val="300"/>
              </a:spcAft>
            </a:pPr>
            <a:r>
              <a:rPr lang="ru-RU" sz="1200" b="1" dirty="0" smtClean="0">
                <a:solidFill>
                  <a:schemeClr val="accent1">
                    <a:lumMod val="50000"/>
                  </a:schemeClr>
                </a:solidFill>
                <a:latin typeface="Arial Narrow" pitchFamily="34" charset="0"/>
                <a:ea typeface="Times New Roman" panose="02020603050405020304" pitchFamily="18" charset="0"/>
                <a:cs typeface="Arial" panose="020B0604020202020204" pitchFamily="34" charset="0"/>
              </a:rPr>
              <a:t>2017-жылдын 6-декабрында</a:t>
            </a:r>
            <a:r>
              <a:rPr lang="ru-RU" sz="1200" dirty="0" smtClean="0">
                <a:latin typeface="Arial Narrow" pitchFamily="34" charset="0"/>
                <a:ea typeface="Times New Roman" panose="02020603050405020304" pitchFamily="18" charset="0"/>
                <a:cs typeface="Arial" panose="020B0604020202020204" pitchFamily="34" charset="0"/>
              </a:rPr>
              <a:t> Москва шаарында (Россия Федерациясы) жогорку технологиялар чөйрөсүндө алдамчылыкка каршы күрөшүү боюнча VIII Эл аралык </a:t>
            </a:r>
            <a:r>
              <a:rPr lang="ru-RU" sz="1200" dirty="0">
                <a:latin typeface="Arial Narrow" pitchFamily="34" charset="0"/>
                <a:ea typeface="Times New Roman" panose="02020603050405020304" pitchFamily="18" charset="0"/>
                <a:cs typeface="Arial" panose="020B0604020202020204" pitchFamily="34" charset="0"/>
              </a:rPr>
              <a:t>форум </a:t>
            </a:r>
            <a:r>
              <a:rPr lang="ru-RU" sz="1200" dirty="0" err="1" smtClean="0">
                <a:latin typeface="Arial Narrow" pitchFamily="34" charset="0"/>
                <a:ea typeface="Times New Roman" panose="02020603050405020304" pitchFamily="18" charset="0"/>
                <a:cs typeface="Arial" panose="020B0604020202020204" pitchFamily="34" charset="0"/>
              </a:rPr>
              <a:t>Antifraud</a:t>
            </a:r>
            <a:r>
              <a:rPr lang="ru-RU" sz="1200" dirty="0" smtClean="0">
                <a:latin typeface="Arial Narrow" pitchFamily="34" charset="0"/>
                <a:ea typeface="Times New Roman" panose="02020603050405020304" pitchFamily="18" charset="0"/>
                <a:cs typeface="Arial" panose="020B0604020202020204" pitchFamily="34" charset="0"/>
              </a:rPr>
              <a:t> </a:t>
            </a:r>
            <a:r>
              <a:rPr lang="ru-RU" sz="1200" dirty="0" err="1" smtClean="0">
                <a:latin typeface="Arial Narrow" pitchFamily="34" charset="0"/>
                <a:ea typeface="Times New Roman" panose="02020603050405020304" pitchFamily="18" charset="0"/>
                <a:cs typeface="Arial" panose="020B0604020202020204" pitchFamily="34" charset="0"/>
              </a:rPr>
              <a:t>Russia</a:t>
            </a:r>
            <a:r>
              <a:rPr lang="ru-RU" sz="1200" dirty="0" smtClean="0">
                <a:latin typeface="Arial Narrow" pitchFamily="34" charset="0"/>
                <a:ea typeface="Times New Roman" panose="02020603050405020304" pitchFamily="18" charset="0"/>
                <a:cs typeface="Arial" panose="020B0604020202020204" pitchFamily="34" charset="0"/>
              </a:rPr>
              <a:t> өттү. Аталган иш-</a:t>
            </a:r>
            <a:r>
              <a:rPr lang="ru-RU" sz="1200" dirty="0" err="1" smtClean="0">
                <a:latin typeface="Arial Narrow" pitchFamily="34" charset="0"/>
                <a:ea typeface="Times New Roman" panose="02020603050405020304" pitchFamily="18" charset="0"/>
                <a:cs typeface="Arial" panose="020B0604020202020204" pitchFamily="34" charset="0"/>
              </a:rPr>
              <a:t>чаранын</a:t>
            </a:r>
            <a:r>
              <a:rPr lang="ru-RU" sz="1200" dirty="0" smtClean="0">
                <a:latin typeface="Arial Narrow" pitchFamily="34" charset="0"/>
                <a:ea typeface="Times New Roman" panose="02020603050405020304" pitchFamily="18" charset="0"/>
                <a:cs typeface="Arial" panose="020B0604020202020204" pitchFamily="34" charset="0"/>
              </a:rPr>
              <a:t> алкагында катышуучулар банк көзөмөлүн либерализациялоонун мүмкүн болгон кесепеттери жана россиялык практикага салыштыруу менен ККЛТЭИКК чөйрөсүндөгү талаптар жөнүндө маалымат алышты, ошондой эле операциялык банк ишиндеги киберкылмыштуулукка жана алдамчылыкка каршы күрөшүүгө багытталган МТ-</a:t>
            </a:r>
            <a:r>
              <a:rPr lang="ru-RU" sz="1200" dirty="0" err="1" smtClean="0">
                <a:latin typeface="Arial Narrow" pitchFamily="34" charset="0"/>
                <a:ea typeface="Times New Roman" panose="02020603050405020304" pitchFamily="18" charset="0"/>
                <a:cs typeface="Arial" panose="020B0604020202020204" pitchFamily="34" charset="0"/>
              </a:rPr>
              <a:t>продуктыларын</a:t>
            </a:r>
            <a:r>
              <a:rPr lang="ru-RU" sz="1200" dirty="0" smtClean="0">
                <a:latin typeface="Arial Narrow" pitchFamily="34" charset="0"/>
                <a:ea typeface="Times New Roman" panose="02020603050405020304" pitchFamily="18" charset="0"/>
                <a:cs typeface="Arial" panose="020B0604020202020204" pitchFamily="34" charset="0"/>
              </a:rPr>
              <a:t> – антифроддор ситемасын презентациялоо жана сунуштоо тандоосу менен таанышууга мүмкүнчүлүк алышты. Иш-</a:t>
            </a:r>
            <a:r>
              <a:rPr lang="ru-RU" sz="1200" dirty="0" err="1" smtClean="0">
                <a:latin typeface="Arial Narrow" pitchFamily="34" charset="0"/>
                <a:ea typeface="Times New Roman" panose="02020603050405020304" pitchFamily="18" charset="0"/>
                <a:cs typeface="Arial" panose="020B0604020202020204" pitchFamily="34" charset="0"/>
              </a:rPr>
              <a:t>чарага</a:t>
            </a:r>
            <a:r>
              <a:rPr lang="ru-RU" sz="1200" dirty="0" smtClean="0">
                <a:latin typeface="Arial Narrow" pitchFamily="34" charset="0"/>
                <a:ea typeface="Times New Roman" panose="02020603050405020304" pitchFamily="18" charset="0"/>
                <a:cs typeface="Arial" panose="020B0604020202020204" pitchFamily="34" charset="0"/>
              </a:rPr>
              <a:t> катышышты: ФЧМКнын төрагасынын кеңешчиси, 5 коммерциялык банктын комплаенс-контроль кызматынын кызматчылары («</a:t>
            </a:r>
            <a:r>
              <a:rPr lang="ru-RU" sz="1200" dirty="0">
                <a:latin typeface="Arial Narrow" pitchFamily="34" charset="0"/>
                <a:ea typeface="Times New Roman" panose="02020603050405020304" pitchFamily="18" charset="0"/>
                <a:cs typeface="Arial" panose="020B0604020202020204" pitchFamily="34" charset="0"/>
              </a:rPr>
              <a:t>БТА Банк</a:t>
            </a:r>
            <a:r>
              <a:rPr lang="ru-RU" sz="1200" dirty="0" smtClean="0">
                <a:latin typeface="Arial Narrow" pitchFamily="34" charset="0"/>
                <a:ea typeface="Times New Roman" panose="02020603050405020304" pitchFamily="18" charset="0"/>
                <a:cs typeface="Arial" panose="020B0604020202020204" pitchFamily="34" charset="0"/>
              </a:rPr>
              <a:t>» ЖАК, «Кыргыз инвестициялык-кредиттик банкы» ЖАК, «</a:t>
            </a:r>
            <a:r>
              <a:rPr lang="ru-RU" sz="1200" dirty="0">
                <a:latin typeface="Arial Narrow" pitchFamily="34" charset="0"/>
                <a:ea typeface="Times New Roman" panose="02020603050405020304" pitchFamily="18" charset="0"/>
                <a:cs typeface="Arial" panose="020B0604020202020204" pitchFamily="34" charset="0"/>
              </a:rPr>
              <a:t>Демир Кыргыз Интернэшнл Банк</a:t>
            </a:r>
            <a:r>
              <a:rPr lang="ru-RU" sz="1200" dirty="0" smtClean="0">
                <a:latin typeface="Arial Narrow" pitchFamily="34" charset="0"/>
                <a:ea typeface="Times New Roman" panose="02020603050405020304" pitchFamily="18" charset="0"/>
                <a:cs typeface="Arial" panose="020B0604020202020204" pitchFamily="34" charset="0"/>
              </a:rPr>
              <a:t>» ЖАК, «</a:t>
            </a:r>
            <a:r>
              <a:rPr lang="ru-RU" sz="1200" dirty="0">
                <a:latin typeface="Arial Narrow" pitchFamily="34" charset="0"/>
                <a:ea typeface="Times New Roman" panose="02020603050405020304" pitchFamily="18" charset="0"/>
                <a:cs typeface="Arial" panose="020B0604020202020204" pitchFamily="34" charset="0"/>
              </a:rPr>
              <a:t>Бакай Банк</a:t>
            </a:r>
            <a:r>
              <a:rPr lang="ru-RU" sz="1200" dirty="0" smtClean="0">
                <a:latin typeface="Arial Narrow" pitchFamily="34" charset="0"/>
                <a:ea typeface="Times New Roman" panose="02020603050405020304" pitchFamily="18" charset="0"/>
                <a:cs typeface="Arial" panose="020B0604020202020204" pitchFamily="34" charset="0"/>
              </a:rPr>
              <a:t>» ААК, «</a:t>
            </a:r>
            <a:r>
              <a:rPr lang="ru-RU" sz="1200" dirty="0">
                <a:latin typeface="Arial Narrow" pitchFamily="34" charset="0"/>
                <a:ea typeface="Times New Roman" panose="02020603050405020304" pitchFamily="18" charset="0"/>
                <a:cs typeface="Arial" panose="020B0604020202020204" pitchFamily="34" charset="0"/>
              </a:rPr>
              <a:t>Росинбанк</a:t>
            </a:r>
            <a:r>
              <a:rPr lang="ru-RU" sz="1200" dirty="0" smtClean="0">
                <a:latin typeface="Arial Narrow" pitchFamily="34" charset="0"/>
                <a:ea typeface="Times New Roman" panose="02020603050405020304" pitchFamily="18" charset="0"/>
                <a:cs typeface="Arial" panose="020B0604020202020204" pitchFamily="34" charset="0"/>
              </a:rPr>
              <a:t>» ЖАК).</a:t>
            </a:r>
            <a:endParaRPr lang="ru-RU" sz="1200" dirty="0">
              <a:latin typeface="Arial Narrow"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264614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4377" y="0"/>
            <a:ext cx="45719" cy="4983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5188" y="115337"/>
            <a:ext cx="383438" cy="307777"/>
          </a:xfrm>
          <a:prstGeom prst="rect">
            <a:avLst/>
          </a:prstGeom>
          <a:noFill/>
        </p:spPr>
        <p:txBody>
          <a:bodyPr wrap="none" rtlCol="0">
            <a:spAutoFit/>
          </a:bodyPr>
          <a:lstStyle/>
          <a:p>
            <a:r>
              <a:rPr lang="ru-RU" sz="1400" dirty="0" smtClean="0">
                <a:solidFill>
                  <a:schemeClr val="accent1">
                    <a:lumMod val="75000"/>
                  </a:schemeClr>
                </a:solidFill>
                <a:latin typeface="Arial" pitchFamily="34" charset="0"/>
                <a:cs typeface="Arial" pitchFamily="34" charset="0"/>
              </a:rPr>
              <a:t>41</a:t>
            </a:r>
            <a:endParaRPr lang="ru-RU" sz="1400" dirty="0">
              <a:solidFill>
                <a:schemeClr val="accent1">
                  <a:lumMod val="75000"/>
                </a:schemeClr>
              </a:solidFill>
              <a:latin typeface="Arial" pitchFamily="34" charset="0"/>
              <a:cs typeface="Arial" pitchFamily="34" charset="0"/>
            </a:endParaRPr>
          </a:p>
        </p:txBody>
      </p:sp>
      <p:sp>
        <p:nvSpPr>
          <p:cNvPr id="7" name="TextBox 6"/>
          <p:cNvSpPr txBox="1"/>
          <p:nvPr/>
        </p:nvSpPr>
        <p:spPr>
          <a:xfrm>
            <a:off x="434344" y="85582"/>
            <a:ext cx="2564007" cy="453970"/>
          </a:xfrm>
          <a:prstGeom prst="rect">
            <a:avLst/>
          </a:prstGeom>
          <a:noFill/>
        </p:spPr>
        <p:txBody>
          <a:bodyPr wrap="square" rtlCol="0">
            <a:spAutoFit/>
          </a:bodyPr>
          <a:lstStyle/>
          <a:p>
            <a:pPr>
              <a:spcAft>
                <a:spcPts val="300"/>
              </a:spcAft>
            </a:pPr>
            <a:r>
              <a:rPr lang="ru-RU" sz="700" b="1" dirty="0" smtClean="0">
                <a:solidFill>
                  <a:schemeClr val="accent1">
                    <a:lumMod val="75000"/>
                  </a:schemeClr>
                </a:solidFill>
                <a:latin typeface="Arial" pitchFamily="34" charset="0"/>
                <a:cs typeface="Arial" pitchFamily="34" charset="0"/>
              </a:rPr>
              <a:t>ИШ ЖӨНҮНДӨ ЖЫЛДЫК ОТЧЕТ – 2017</a:t>
            </a:r>
          </a:p>
          <a:p>
            <a:r>
              <a:rPr lang="ru-RU" sz="700" dirty="0">
                <a:solidFill>
                  <a:schemeClr val="accent1">
                    <a:lumMod val="75000"/>
                  </a:schemeClr>
                </a:solidFill>
                <a:latin typeface="Arial" pitchFamily="34" charset="0"/>
                <a:cs typeface="Arial" pitchFamily="34" charset="0"/>
              </a:rPr>
              <a:t>Кыргыз Республикасынын Өкмөтүнө караштуу </a:t>
            </a:r>
          </a:p>
          <a:p>
            <a:r>
              <a:rPr lang="ky-KG" sz="700" dirty="0">
                <a:solidFill>
                  <a:schemeClr val="accent1">
                    <a:lumMod val="75000"/>
                  </a:schemeClr>
                </a:solidFill>
                <a:latin typeface="Arial" pitchFamily="34" charset="0"/>
                <a:cs typeface="Arial" pitchFamily="34" charset="0"/>
              </a:rPr>
              <a:t>Финансылык </a:t>
            </a:r>
            <a:r>
              <a:rPr lang="ky-KG" sz="700" dirty="0" smtClean="0">
                <a:solidFill>
                  <a:schemeClr val="accent1">
                    <a:lumMod val="75000"/>
                  </a:schemeClr>
                </a:solidFill>
                <a:latin typeface="Arial" pitchFamily="34" charset="0"/>
                <a:cs typeface="Arial" pitchFamily="34" charset="0"/>
              </a:rPr>
              <a:t>чалгындоо </a:t>
            </a:r>
            <a:r>
              <a:rPr lang="ky-KG" sz="700" dirty="0">
                <a:solidFill>
                  <a:schemeClr val="accent1">
                    <a:lumMod val="75000"/>
                  </a:schemeClr>
                </a:solidFill>
                <a:latin typeface="Arial" pitchFamily="34" charset="0"/>
                <a:cs typeface="Arial" pitchFamily="34" charset="0"/>
              </a:rPr>
              <a:t>мамлекеттик </a:t>
            </a:r>
            <a:r>
              <a:rPr lang="ky-KG" sz="700" dirty="0" smtClean="0">
                <a:solidFill>
                  <a:schemeClr val="accent1">
                    <a:lumMod val="75000"/>
                  </a:schemeClr>
                </a:solidFill>
                <a:latin typeface="Arial" pitchFamily="34" charset="0"/>
                <a:cs typeface="Arial" pitchFamily="34" charset="0"/>
              </a:rPr>
              <a:t>кызматы</a:t>
            </a:r>
            <a:endParaRPr lang="ru-RU" sz="700" dirty="0">
              <a:solidFill>
                <a:schemeClr val="accent1">
                  <a:lumMod val="75000"/>
                </a:schemeClr>
              </a:solidFill>
              <a:latin typeface="Arial" pitchFamily="34" charset="0"/>
              <a:cs typeface="Arial" pitchFamily="34" charset="0"/>
            </a:endParaRP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5119" y="107504"/>
            <a:ext cx="360938" cy="360040"/>
          </a:xfrm>
          <a:prstGeom prst="rect">
            <a:avLst/>
          </a:prstGeom>
        </p:spPr>
      </p:pic>
      <p:graphicFrame>
        <p:nvGraphicFramePr>
          <p:cNvPr id="13" name="Таблица 12"/>
          <p:cNvGraphicFramePr>
            <a:graphicFrameLocks noGrp="1"/>
          </p:cNvGraphicFramePr>
          <p:nvPr>
            <p:extLst>
              <p:ext uri="{D42A27DB-BD31-4B8C-83A1-F6EECF244321}">
                <p14:modId xmlns:p14="http://schemas.microsoft.com/office/powerpoint/2010/main" val="1041232400"/>
              </p:ext>
            </p:extLst>
          </p:nvPr>
        </p:nvGraphicFramePr>
        <p:xfrm>
          <a:off x="318605" y="3782415"/>
          <a:ext cx="6343667" cy="580346"/>
        </p:xfrm>
        <a:graphic>
          <a:graphicData uri="http://schemas.openxmlformats.org/drawingml/2006/table">
            <a:tbl>
              <a:tblPr/>
              <a:tblGrid>
                <a:gridCol w="2842518">
                  <a:extLst>
                    <a:ext uri="{9D8B030D-6E8A-4147-A177-3AD203B41FA5}">
                      <a16:colId xmlns:a16="http://schemas.microsoft.com/office/drawing/2014/main" val="20000"/>
                    </a:ext>
                  </a:extLst>
                </a:gridCol>
                <a:gridCol w="831956">
                  <a:extLst>
                    <a:ext uri="{9D8B030D-6E8A-4147-A177-3AD203B41FA5}">
                      <a16:colId xmlns:a16="http://schemas.microsoft.com/office/drawing/2014/main" val="20001"/>
                    </a:ext>
                  </a:extLst>
                </a:gridCol>
                <a:gridCol w="831956">
                  <a:extLst>
                    <a:ext uri="{9D8B030D-6E8A-4147-A177-3AD203B41FA5}">
                      <a16:colId xmlns:a16="http://schemas.microsoft.com/office/drawing/2014/main" val="20002"/>
                    </a:ext>
                  </a:extLst>
                </a:gridCol>
                <a:gridCol w="831956">
                  <a:extLst>
                    <a:ext uri="{9D8B030D-6E8A-4147-A177-3AD203B41FA5}">
                      <a16:colId xmlns:a16="http://schemas.microsoft.com/office/drawing/2014/main" val="20003"/>
                    </a:ext>
                  </a:extLst>
                </a:gridCol>
                <a:gridCol w="1005281">
                  <a:extLst>
                    <a:ext uri="{9D8B030D-6E8A-4147-A177-3AD203B41FA5}">
                      <a16:colId xmlns:a16="http://schemas.microsoft.com/office/drawing/2014/main" val="20004"/>
                    </a:ext>
                  </a:extLst>
                </a:gridCol>
              </a:tblGrid>
              <a:tr h="226016">
                <a:tc>
                  <a:txBody>
                    <a:bodyPr/>
                    <a:lstStyle/>
                    <a:p>
                      <a:pPr algn="ctr" fontAlgn="ctr"/>
                      <a:r>
                        <a:rPr lang="ru-RU" sz="1100" b="0" i="0" u="none" strike="noStrike" dirty="0">
                          <a:solidFill>
                            <a:schemeClr val="tx1">
                              <a:lumMod val="75000"/>
                              <a:lumOff val="25000"/>
                            </a:schemeClr>
                          </a:solidFill>
                          <a:effectLst/>
                          <a:latin typeface="Arial Narrow"/>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smtClean="0">
                          <a:solidFill>
                            <a:schemeClr val="tx1">
                              <a:lumMod val="75000"/>
                              <a:lumOff val="25000"/>
                            </a:schemeClr>
                          </a:solidFill>
                          <a:effectLst/>
                          <a:latin typeface="Arial Narrow"/>
                        </a:rPr>
                        <a:t>2015-ж</a:t>
                      </a:r>
                      <a:endParaRPr lang="ru-RU" sz="1100" b="1" i="0" u="none" strike="noStrike" dirty="0">
                        <a:solidFill>
                          <a:schemeClr val="tx1">
                            <a:lumMod val="75000"/>
                            <a:lumOff val="25000"/>
                          </a:schemeClr>
                        </a:solidFill>
                        <a:effectLst/>
                        <a:latin typeface="Arial Narrow"/>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smtClean="0">
                          <a:solidFill>
                            <a:schemeClr val="tx1">
                              <a:lumMod val="75000"/>
                              <a:lumOff val="25000"/>
                            </a:schemeClr>
                          </a:solidFill>
                          <a:effectLst/>
                          <a:latin typeface="Arial Narrow"/>
                        </a:rPr>
                        <a:t>2016-ж</a:t>
                      </a:r>
                      <a:endParaRPr lang="ru-RU" sz="1100" b="1" i="0" u="none" strike="noStrike" dirty="0">
                        <a:solidFill>
                          <a:schemeClr val="tx1">
                            <a:lumMod val="75000"/>
                            <a:lumOff val="25000"/>
                          </a:schemeClr>
                        </a:solidFill>
                        <a:effectLst/>
                        <a:latin typeface="Arial Narrow"/>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smtClean="0">
                          <a:solidFill>
                            <a:schemeClr val="tx1">
                              <a:lumMod val="75000"/>
                              <a:lumOff val="25000"/>
                            </a:schemeClr>
                          </a:solidFill>
                          <a:effectLst/>
                          <a:latin typeface="Arial Narrow"/>
                        </a:rPr>
                        <a:t>2017-ж</a:t>
                      </a:r>
                      <a:endParaRPr lang="ru-RU" sz="1100" b="1" i="0" u="none" strike="noStrike" dirty="0">
                        <a:solidFill>
                          <a:schemeClr val="tx1">
                            <a:lumMod val="75000"/>
                            <a:lumOff val="25000"/>
                          </a:schemeClr>
                        </a:solidFill>
                        <a:effectLst/>
                        <a:latin typeface="Arial Narrow"/>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err="1">
                          <a:solidFill>
                            <a:schemeClr val="tx1">
                              <a:lumMod val="75000"/>
                              <a:lumOff val="25000"/>
                            </a:schemeClr>
                          </a:solidFill>
                          <a:effectLst/>
                          <a:latin typeface="Arial Narrow"/>
                        </a:rPr>
                        <a:t>Абс</a:t>
                      </a:r>
                      <a:r>
                        <a:rPr lang="ru-RU" sz="1100" b="1" i="0" u="none" strike="noStrike" dirty="0">
                          <a:solidFill>
                            <a:schemeClr val="tx1">
                              <a:lumMod val="75000"/>
                              <a:lumOff val="25000"/>
                            </a:schemeClr>
                          </a:solidFill>
                          <a:effectLst/>
                          <a:latin typeface="Arial Narrow"/>
                        </a:rPr>
                        <a:t>. </a:t>
                      </a:r>
                      <a:r>
                        <a:rPr lang="ru-RU" sz="1100" b="1" i="0" u="none" strike="noStrike" dirty="0" err="1">
                          <a:solidFill>
                            <a:schemeClr val="tx1">
                              <a:lumMod val="75000"/>
                              <a:lumOff val="25000"/>
                            </a:schemeClr>
                          </a:solidFill>
                          <a:effectLst/>
                          <a:latin typeface="Arial Narrow"/>
                        </a:rPr>
                        <a:t>Откл</a:t>
                      </a:r>
                      <a:r>
                        <a:rPr lang="ru-RU" sz="1100" b="1" i="0" u="none" strike="noStrike" dirty="0">
                          <a:solidFill>
                            <a:schemeClr val="tx1">
                              <a:lumMod val="75000"/>
                              <a:lumOff val="25000"/>
                            </a:schemeClr>
                          </a:solidFill>
                          <a:effectLst/>
                          <a:latin typeface="Arial Narrow"/>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9020">
                <a:tc>
                  <a:txBody>
                    <a:bodyPr/>
                    <a:lstStyle/>
                    <a:p>
                      <a:pPr algn="l" fontAlgn="b"/>
                      <a:r>
                        <a:rPr lang="ru-RU" sz="1100" b="0" i="0" u="none" strike="noStrike" dirty="0" smtClean="0">
                          <a:solidFill>
                            <a:schemeClr val="tx1">
                              <a:lumMod val="75000"/>
                              <a:lumOff val="25000"/>
                            </a:schemeClr>
                          </a:solidFill>
                          <a:effectLst/>
                          <a:latin typeface="Arial Narrow"/>
                        </a:rPr>
                        <a:t>Окутуучу курстар өткөрүлдү</a:t>
                      </a:r>
                      <a:endParaRPr lang="ru-RU" sz="1100" b="0" i="0" u="none" strike="noStrike" dirty="0">
                        <a:solidFill>
                          <a:schemeClr val="tx1">
                            <a:lumMod val="75000"/>
                            <a:lumOff val="25000"/>
                          </a:schemeClr>
                        </a:solidFill>
                        <a:effectLst/>
                        <a:latin typeface="Arial Narrow"/>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ru-RU" sz="1100" b="0" i="0" u="none" strike="noStrike" dirty="0">
                          <a:solidFill>
                            <a:schemeClr val="tx1">
                              <a:lumMod val="75000"/>
                              <a:lumOff val="25000"/>
                            </a:schemeClr>
                          </a:solidFill>
                          <a:effectLst/>
                          <a:latin typeface="Arial Narrow"/>
                        </a:rPr>
                        <a:t>13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ru-RU" sz="1100" b="0" i="0" u="none" strike="noStrike" dirty="0">
                          <a:solidFill>
                            <a:schemeClr val="tx1">
                              <a:lumMod val="75000"/>
                              <a:lumOff val="25000"/>
                            </a:schemeClr>
                          </a:solidFill>
                          <a:effectLst/>
                          <a:latin typeface="Arial Narrow"/>
                        </a:rPr>
                        <a:t>11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ru-RU" sz="1100" b="0" i="0" u="none" strike="noStrike" dirty="0">
                          <a:solidFill>
                            <a:schemeClr val="tx1">
                              <a:lumMod val="75000"/>
                              <a:lumOff val="25000"/>
                            </a:schemeClr>
                          </a:solidFill>
                          <a:effectLst/>
                          <a:latin typeface="Arial Narrow"/>
                        </a:rPr>
                        <a:t>29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ru-RU" sz="1100" b="0" i="0" u="none" strike="noStrike" dirty="0">
                          <a:solidFill>
                            <a:schemeClr val="tx1">
                              <a:lumMod val="75000"/>
                              <a:lumOff val="25000"/>
                            </a:schemeClr>
                          </a:solidFill>
                          <a:effectLst/>
                          <a:latin typeface="Arial Narrow"/>
                        </a:rPr>
                        <a:t>18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139020">
                <a:tc>
                  <a:txBody>
                    <a:bodyPr/>
                    <a:lstStyle/>
                    <a:p>
                      <a:pPr algn="l" fontAlgn="b"/>
                      <a:r>
                        <a:rPr lang="ru-RU" sz="1100" b="0" i="0" u="none" strike="noStrike" dirty="0" smtClean="0">
                          <a:solidFill>
                            <a:schemeClr val="tx1">
                              <a:lumMod val="75000"/>
                              <a:lumOff val="25000"/>
                            </a:schemeClr>
                          </a:solidFill>
                          <a:effectLst/>
                          <a:latin typeface="Arial Narrow"/>
                        </a:rPr>
                        <a:t>Окуудан өттү, адам</a:t>
                      </a:r>
                      <a:endParaRPr lang="ru-RU" sz="1100" b="0" i="0" u="none" strike="noStrike" dirty="0">
                        <a:solidFill>
                          <a:schemeClr val="tx1">
                            <a:lumMod val="75000"/>
                            <a:lumOff val="25000"/>
                          </a:schemeClr>
                        </a:solidFill>
                        <a:effectLst/>
                        <a:latin typeface="Arial Narrow"/>
                      </a:endParaRPr>
                    </a:p>
                  </a:txBody>
                  <a:tcPr marL="9525" marR="9525" marT="9525" marB="0" anchor="b">
                    <a:lnL>
                      <a:noFill/>
                    </a:lnL>
                    <a:lnR>
                      <a:noFill/>
                    </a:lnR>
                    <a:lnT>
                      <a:noFill/>
                    </a:lnT>
                    <a:lnB>
                      <a:noFill/>
                    </a:lnB>
                  </a:tcPr>
                </a:tc>
                <a:tc>
                  <a:txBody>
                    <a:bodyPr/>
                    <a:lstStyle/>
                    <a:p>
                      <a:pPr algn="ctr" fontAlgn="b"/>
                      <a:r>
                        <a:rPr lang="ru-RU" sz="1100" b="0" i="0" u="none" strike="noStrike">
                          <a:solidFill>
                            <a:schemeClr val="tx1">
                              <a:lumMod val="75000"/>
                              <a:lumOff val="25000"/>
                            </a:schemeClr>
                          </a:solidFill>
                          <a:effectLst/>
                          <a:latin typeface="Arial Narrow"/>
                        </a:rPr>
                        <a:t>289</a:t>
                      </a:r>
                    </a:p>
                  </a:txBody>
                  <a:tcPr marL="9525" marR="9525" marT="9525" marB="0" anchor="b">
                    <a:lnL>
                      <a:noFill/>
                    </a:lnL>
                    <a:lnR>
                      <a:noFill/>
                    </a:lnR>
                    <a:lnT>
                      <a:noFill/>
                    </a:lnT>
                    <a:lnB>
                      <a:noFill/>
                    </a:lnB>
                  </a:tcPr>
                </a:tc>
                <a:tc>
                  <a:txBody>
                    <a:bodyPr/>
                    <a:lstStyle/>
                    <a:p>
                      <a:pPr algn="ctr" fontAlgn="b"/>
                      <a:r>
                        <a:rPr lang="ru-RU" sz="1100" b="0" i="0" u="none" strike="noStrike" dirty="0">
                          <a:solidFill>
                            <a:schemeClr val="tx1">
                              <a:lumMod val="75000"/>
                              <a:lumOff val="25000"/>
                            </a:schemeClr>
                          </a:solidFill>
                          <a:effectLst/>
                          <a:latin typeface="Arial Narrow"/>
                        </a:rPr>
                        <a:t>190</a:t>
                      </a:r>
                    </a:p>
                  </a:txBody>
                  <a:tcPr marL="9525" marR="9525" marT="9525" marB="0" anchor="b">
                    <a:lnL>
                      <a:noFill/>
                    </a:lnL>
                    <a:lnR>
                      <a:noFill/>
                    </a:lnR>
                    <a:lnT>
                      <a:noFill/>
                    </a:lnT>
                    <a:lnB>
                      <a:noFill/>
                    </a:lnB>
                  </a:tcPr>
                </a:tc>
                <a:tc>
                  <a:txBody>
                    <a:bodyPr/>
                    <a:lstStyle/>
                    <a:p>
                      <a:pPr algn="ctr" fontAlgn="b"/>
                      <a:r>
                        <a:rPr lang="ru-RU" sz="1100" b="0" i="0" u="none" strike="noStrike">
                          <a:solidFill>
                            <a:schemeClr val="tx1">
                              <a:lumMod val="75000"/>
                              <a:lumOff val="25000"/>
                            </a:schemeClr>
                          </a:solidFill>
                          <a:effectLst/>
                          <a:latin typeface="Arial Narrow"/>
                        </a:rPr>
                        <a:t>538</a:t>
                      </a:r>
                    </a:p>
                  </a:txBody>
                  <a:tcPr marL="9525" marR="9525" marT="9525" marB="0" anchor="b">
                    <a:lnL>
                      <a:noFill/>
                    </a:lnL>
                    <a:lnR>
                      <a:noFill/>
                    </a:lnR>
                    <a:lnT>
                      <a:noFill/>
                    </a:lnT>
                    <a:lnB>
                      <a:noFill/>
                    </a:lnB>
                  </a:tcPr>
                </a:tc>
                <a:tc>
                  <a:txBody>
                    <a:bodyPr/>
                    <a:lstStyle/>
                    <a:p>
                      <a:pPr algn="ctr" fontAlgn="b"/>
                      <a:r>
                        <a:rPr lang="ru-RU" sz="1100" b="0" i="0" u="none" strike="noStrike" dirty="0">
                          <a:solidFill>
                            <a:schemeClr val="tx1">
                              <a:lumMod val="75000"/>
                              <a:lumOff val="25000"/>
                            </a:schemeClr>
                          </a:solidFill>
                          <a:effectLst/>
                          <a:latin typeface="Arial Narrow"/>
                        </a:rPr>
                        <a:t>348</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bl>
          </a:graphicData>
        </a:graphic>
      </p:graphicFrame>
      <p:graphicFrame>
        <p:nvGraphicFramePr>
          <p:cNvPr id="15" name="Таблица 14"/>
          <p:cNvGraphicFramePr>
            <a:graphicFrameLocks noGrp="1"/>
          </p:cNvGraphicFramePr>
          <p:nvPr>
            <p:extLst>
              <p:ext uri="{D42A27DB-BD31-4B8C-83A1-F6EECF244321}">
                <p14:modId xmlns:p14="http://schemas.microsoft.com/office/powerpoint/2010/main" val="1531031809"/>
              </p:ext>
            </p:extLst>
          </p:nvPr>
        </p:nvGraphicFramePr>
        <p:xfrm>
          <a:off x="318605" y="4734658"/>
          <a:ext cx="3098546" cy="1762125"/>
        </p:xfrm>
        <a:graphic>
          <a:graphicData uri="http://schemas.openxmlformats.org/drawingml/2006/table">
            <a:tbl>
              <a:tblPr/>
              <a:tblGrid>
                <a:gridCol w="2222104">
                  <a:extLst>
                    <a:ext uri="{9D8B030D-6E8A-4147-A177-3AD203B41FA5}">
                      <a16:colId xmlns:a16="http://schemas.microsoft.com/office/drawing/2014/main" val="20000"/>
                    </a:ext>
                  </a:extLst>
                </a:gridCol>
                <a:gridCol w="876442">
                  <a:extLst>
                    <a:ext uri="{9D8B030D-6E8A-4147-A177-3AD203B41FA5}">
                      <a16:colId xmlns:a16="http://schemas.microsoft.com/office/drawing/2014/main" val="20001"/>
                    </a:ext>
                  </a:extLst>
                </a:gridCol>
              </a:tblGrid>
              <a:tr h="281804">
                <a:tc>
                  <a:txBody>
                    <a:bodyPr/>
                    <a:lstStyle/>
                    <a:p>
                      <a:pPr algn="ctr" fontAlgn="ctr"/>
                      <a:r>
                        <a:rPr lang="ru-RU" sz="1100" b="1" i="0" u="none" strike="noStrike" dirty="0" smtClean="0">
                          <a:solidFill>
                            <a:schemeClr val="tx1">
                              <a:lumMod val="75000"/>
                              <a:lumOff val="25000"/>
                            </a:schemeClr>
                          </a:solidFill>
                          <a:effectLst/>
                          <a:latin typeface="Arial Narrow"/>
                        </a:rPr>
                        <a:t>Анын ичинде категориялар боюнча:</a:t>
                      </a:r>
                      <a:endParaRPr lang="ru-RU" sz="1100" b="1" i="0" u="none" strike="noStrike" dirty="0">
                        <a:solidFill>
                          <a:schemeClr val="tx1">
                            <a:lumMod val="75000"/>
                            <a:lumOff val="25000"/>
                          </a:schemeClr>
                        </a:solidFill>
                        <a:effectLst/>
                        <a:latin typeface="Arial Narrow"/>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smtClean="0">
                          <a:solidFill>
                            <a:schemeClr val="tx1">
                              <a:lumMod val="75000"/>
                              <a:lumOff val="25000"/>
                            </a:schemeClr>
                          </a:solidFill>
                          <a:effectLst/>
                          <a:latin typeface="Arial Narrow"/>
                        </a:rPr>
                        <a:t>Адамдын</a:t>
                      </a:r>
                      <a:r>
                        <a:rPr lang="ru-RU" sz="1100" b="1" i="0" u="none" strike="noStrike" baseline="0" dirty="0" smtClean="0">
                          <a:solidFill>
                            <a:schemeClr val="tx1">
                              <a:lumMod val="75000"/>
                              <a:lumOff val="25000"/>
                            </a:schemeClr>
                          </a:solidFill>
                          <a:effectLst/>
                          <a:latin typeface="Arial Narrow"/>
                        </a:rPr>
                        <a:t> саны</a:t>
                      </a:r>
                      <a:endParaRPr lang="ru-RU" sz="1100" b="1" i="0" u="none" strike="noStrike" dirty="0">
                        <a:solidFill>
                          <a:schemeClr val="tx1">
                            <a:lumMod val="75000"/>
                            <a:lumOff val="25000"/>
                          </a:schemeClr>
                        </a:solidFill>
                        <a:effectLst/>
                        <a:latin typeface="Arial Narrow"/>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4794">
                <a:tc>
                  <a:txBody>
                    <a:bodyPr/>
                    <a:lstStyle/>
                    <a:p>
                      <a:pPr algn="l" fontAlgn="b"/>
                      <a:r>
                        <a:rPr lang="ru-RU" sz="1100" b="0" i="0" u="none" strike="noStrike" dirty="0" smtClean="0">
                          <a:solidFill>
                            <a:schemeClr val="tx1">
                              <a:lumMod val="75000"/>
                              <a:lumOff val="25000"/>
                            </a:schemeClr>
                          </a:solidFill>
                          <a:effectLst/>
                          <a:latin typeface="Arial Narrow"/>
                        </a:rPr>
                        <a:t>Банктык </a:t>
                      </a:r>
                      <a:r>
                        <a:rPr lang="ru-RU" sz="1100" b="0" i="0" u="none" strike="noStrike" dirty="0">
                          <a:solidFill>
                            <a:schemeClr val="tx1">
                              <a:lumMod val="75000"/>
                              <a:lumOff val="25000"/>
                            </a:schemeClr>
                          </a:solidFill>
                          <a:effectLst/>
                          <a:latin typeface="Arial Narrow"/>
                        </a:rPr>
                        <a:t>сфера</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ru-RU" sz="1100" b="0" i="0" u="none" strike="noStrike" dirty="0">
                          <a:solidFill>
                            <a:schemeClr val="tx1">
                              <a:lumMod val="75000"/>
                              <a:lumOff val="25000"/>
                            </a:schemeClr>
                          </a:solidFill>
                          <a:effectLst/>
                          <a:latin typeface="Arial Narrow"/>
                        </a:rPr>
                        <a:t>89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144794">
                <a:tc>
                  <a:txBody>
                    <a:bodyPr/>
                    <a:lstStyle/>
                    <a:p>
                      <a:pPr algn="l" fontAlgn="b"/>
                      <a:r>
                        <a:rPr lang="ru-RU" sz="1100" b="0" i="0" u="none" strike="noStrike" dirty="0" smtClean="0">
                          <a:solidFill>
                            <a:schemeClr val="tx1">
                              <a:lumMod val="75000"/>
                              <a:lumOff val="25000"/>
                            </a:schemeClr>
                          </a:solidFill>
                          <a:effectLst/>
                          <a:latin typeface="Arial Narrow"/>
                        </a:rPr>
                        <a:t>Кредиттик мекемелер</a:t>
                      </a:r>
                      <a:endParaRPr lang="ru-RU" sz="1100" b="0" i="0" u="none" strike="noStrike" dirty="0">
                        <a:solidFill>
                          <a:schemeClr val="tx1">
                            <a:lumMod val="75000"/>
                            <a:lumOff val="25000"/>
                          </a:schemeClr>
                        </a:solidFill>
                        <a:effectLst/>
                        <a:latin typeface="Arial Narrow"/>
                      </a:endParaRPr>
                    </a:p>
                  </a:txBody>
                  <a:tcPr marL="9525" marR="9525" marT="9525" marB="0" anchor="b">
                    <a:lnL>
                      <a:noFill/>
                    </a:lnL>
                    <a:lnR>
                      <a:noFill/>
                    </a:lnR>
                    <a:lnT>
                      <a:noFill/>
                    </a:lnT>
                    <a:lnB>
                      <a:noFill/>
                    </a:lnB>
                  </a:tcPr>
                </a:tc>
                <a:tc>
                  <a:txBody>
                    <a:bodyPr/>
                    <a:lstStyle/>
                    <a:p>
                      <a:pPr algn="ctr" fontAlgn="b"/>
                      <a:r>
                        <a:rPr lang="ru-RU" sz="1100" b="0" i="0" u="none" strike="noStrike" dirty="0">
                          <a:solidFill>
                            <a:schemeClr val="tx1">
                              <a:lumMod val="75000"/>
                              <a:lumOff val="25000"/>
                            </a:schemeClr>
                          </a:solidFill>
                          <a:effectLst/>
                          <a:latin typeface="Arial Narrow"/>
                        </a:rPr>
                        <a:t>127</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144794">
                <a:tc>
                  <a:txBody>
                    <a:bodyPr/>
                    <a:lstStyle/>
                    <a:p>
                      <a:pPr algn="l" fontAlgn="b"/>
                      <a:r>
                        <a:rPr lang="ru-RU" sz="1100" b="0" i="0" u="none" strike="noStrike" dirty="0" smtClean="0">
                          <a:solidFill>
                            <a:schemeClr val="tx1">
                              <a:lumMod val="75000"/>
                              <a:lumOff val="25000"/>
                            </a:schemeClr>
                          </a:solidFill>
                          <a:effectLst/>
                          <a:latin typeface="Arial Narrow"/>
                        </a:rPr>
                        <a:t>Камсыздандыруу компаниялары</a:t>
                      </a:r>
                      <a:endParaRPr lang="ru-RU" sz="1100" b="0" i="0" u="none" strike="noStrike" dirty="0">
                        <a:solidFill>
                          <a:schemeClr val="tx1">
                            <a:lumMod val="75000"/>
                            <a:lumOff val="25000"/>
                          </a:schemeClr>
                        </a:solidFill>
                        <a:effectLst/>
                        <a:latin typeface="Arial Narrow"/>
                      </a:endParaRPr>
                    </a:p>
                  </a:txBody>
                  <a:tcPr marL="9525" marR="9525" marT="9525" marB="0" anchor="b">
                    <a:lnL>
                      <a:noFill/>
                    </a:lnL>
                    <a:lnR>
                      <a:noFill/>
                    </a:lnR>
                    <a:lnT>
                      <a:noFill/>
                    </a:lnT>
                    <a:lnB>
                      <a:noFill/>
                    </a:lnB>
                  </a:tcPr>
                </a:tc>
                <a:tc>
                  <a:txBody>
                    <a:bodyPr/>
                    <a:lstStyle/>
                    <a:p>
                      <a:pPr algn="ctr" fontAlgn="b"/>
                      <a:r>
                        <a:rPr lang="ru-RU" sz="1100" b="0" i="0" u="none" strike="noStrike" dirty="0">
                          <a:solidFill>
                            <a:schemeClr val="tx1">
                              <a:lumMod val="75000"/>
                              <a:lumOff val="25000"/>
                            </a:schemeClr>
                          </a:solidFill>
                          <a:effectLst/>
                          <a:latin typeface="Arial Narrow"/>
                        </a:rPr>
                        <a:t>5</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144794">
                <a:tc>
                  <a:txBody>
                    <a:bodyPr/>
                    <a:lstStyle/>
                    <a:p>
                      <a:pPr algn="l" fontAlgn="b"/>
                      <a:r>
                        <a:rPr lang="ru-RU" sz="1100" b="0" i="0" u="none" strike="noStrike" dirty="0" smtClean="0">
                          <a:solidFill>
                            <a:schemeClr val="tx1">
                              <a:lumMod val="75000"/>
                              <a:lumOff val="25000"/>
                            </a:schemeClr>
                          </a:solidFill>
                          <a:effectLst/>
                          <a:latin typeface="Arial Narrow"/>
                        </a:rPr>
                        <a:t>Алмаштыруу бюролору/</a:t>
                      </a:r>
                      <a:r>
                        <a:rPr lang="ru-RU" sz="1100" b="0" i="0" u="none" strike="noStrike" dirty="0" err="1" smtClean="0">
                          <a:solidFill>
                            <a:schemeClr val="tx1">
                              <a:lumMod val="75000"/>
                              <a:lumOff val="25000"/>
                            </a:schemeClr>
                          </a:solidFill>
                          <a:effectLst/>
                          <a:latin typeface="Arial Narrow"/>
                        </a:rPr>
                        <a:t>күрөөканалар</a:t>
                      </a:r>
                      <a:endParaRPr lang="ru-RU" sz="1100" b="0" i="0" u="none" strike="noStrike" dirty="0">
                        <a:solidFill>
                          <a:schemeClr val="tx1">
                            <a:lumMod val="75000"/>
                            <a:lumOff val="25000"/>
                          </a:schemeClr>
                        </a:solidFill>
                        <a:effectLst/>
                        <a:latin typeface="Arial Narrow"/>
                      </a:endParaRPr>
                    </a:p>
                  </a:txBody>
                  <a:tcPr marL="9525" marR="9525" marT="9525" marB="0" anchor="b">
                    <a:lnL>
                      <a:noFill/>
                    </a:lnL>
                    <a:lnR>
                      <a:noFill/>
                    </a:lnR>
                    <a:lnT>
                      <a:noFill/>
                    </a:lnT>
                    <a:lnB>
                      <a:noFill/>
                    </a:lnB>
                  </a:tcPr>
                </a:tc>
                <a:tc>
                  <a:txBody>
                    <a:bodyPr/>
                    <a:lstStyle/>
                    <a:p>
                      <a:pPr algn="ctr" fontAlgn="b"/>
                      <a:r>
                        <a:rPr lang="ru-RU" sz="1100" b="0" i="0" u="none" strike="noStrike" dirty="0">
                          <a:solidFill>
                            <a:schemeClr val="tx1">
                              <a:lumMod val="75000"/>
                              <a:lumOff val="25000"/>
                            </a:schemeClr>
                          </a:solidFill>
                          <a:effectLst/>
                          <a:latin typeface="Arial Narrow"/>
                        </a:rPr>
                        <a:t>245</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144794">
                <a:tc>
                  <a:txBody>
                    <a:bodyPr/>
                    <a:lstStyle/>
                    <a:p>
                      <a:pPr algn="l" fontAlgn="b"/>
                      <a:r>
                        <a:rPr lang="ru-RU" sz="1100" b="0" i="0" u="none" strike="noStrike" dirty="0" smtClean="0">
                          <a:solidFill>
                            <a:schemeClr val="tx1">
                              <a:lumMod val="75000"/>
                              <a:lumOff val="25000"/>
                            </a:schemeClr>
                          </a:solidFill>
                          <a:effectLst/>
                          <a:latin typeface="Arial Narrow"/>
                        </a:rPr>
                        <a:t>Төлөм системалары</a:t>
                      </a:r>
                      <a:endParaRPr lang="ru-RU" sz="1100" b="0" i="0" u="none" strike="noStrike" dirty="0">
                        <a:solidFill>
                          <a:schemeClr val="tx1">
                            <a:lumMod val="75000"/>
                            <a:lumOff val="25000"/>
                          </a:schemeClr>
                        </a:solidFill>
                        <a:effectLst/>
                        <a:latin typeface="Arial Narrow"/>
                      </a:endParaRPr>
                    </a:p>
                  </a:txBody>
                  <a:tcPr marL="9525" marR="9525" marT="9525" marB="0" anchor="b">
                    <a:lnL>
                      <a:noFill/>
                    </a:lnL>
                    <a:lnR>
                      <a:noFill/>
                    </a:lnR>
                    <a:lnT>
                      <a:noFill/>
                    </a:lnT>
                    <a:lnB>
                      <a:noFill/>
                    </a:lnB>
                  </a:tcPr>
                </a:tc>
                <a:tc>
                  <a:txBody>
                    <a:bodyPr/>
                    <a:lstStyle/>
                    <a:p>
                      <a:pPr algn="ctr" fontAlgn="b"/>
                      <a:r>
                        <a:rPr lang="ru-RU" sz="1100" b="0" i="0" u="none" strike="noStrike" dirty="0">
                          <a:solidFill>
                            <a:schemeClr val="tx1">
                              <a:lumMod val="75000"/>
                              <a:lumOff val="25000"/>
                            </a:schemeClr>
                          </a:solidFill>
                          <a:effectLst/>
                          <a:latin typeface="Arial Narrow"/>
                        </a:rPr>
                        <a:t>19</a:t>
                      </a: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144794">
                <a:tc>
                  <a:txBody>
                    <a:bodyPr/>
                    <a:lstStyle/>
                    <a:p>
                      <a:pPr algn="l" fontAlgn="b"/>
                      <a:r>
                        <a:rPr lang="ru-RU" sz="1100" b="0" i="0" u="none" strike="noStrike" dirty="0" smtClean="0">
                          <a:solidFill>
                            <a:schemeClr val="tx1">
                              <a:lumMod val="75000"/>
                              <a:lumOff val="25000"/>
                            </a:schemeClr>
                          </a:solidFill>
                          <a:effectLst/>
                          <a:latin typeface="Arial Narrow"/>
                        </a:rPr>
                        <a:t>Зер фирмалары</a:t>
                      </a:r>
                      <a:endParaRPr lang="ru-RU" sz="1100" b="0" i="0" u="none" strike="noStrike" dirty="0">
                        <a:solidFill>
                          <a:schemeClr val="tx1">
                            <a:lumMod val="75000"/>
                            <a:lumOff val="25000"/>
                          </a:schemeClr>
                        </a:solidFill>
                        <a:effectLst/>
                        <a:latin typeface="Arial Narrow"/>
                      </a:endParaRPr>
                    </a:p>
                  </a:txBody>
                  <a:tcPr marL="9525" marR="9525" marT="9525" marB="0" anchor="b">
                    <a:lnL>
                      <a:noFill/>
                    </a:lnL>
                    <a:lnR>
                      <a:noFill/>
                    </a:lnR>
                    <a:lnT>
                      <a:noFill/>
                    </a:lnT>
                    <a:lnB>
                      <a:noFill/>
                    </a:lnB>
                  </a:tcPr>
                </a:tc>
                <a:tc>
                  <a:txBody>
                    <a:bodyPr/>
                    <a:lstStyle/>
                    <a:p>
                      <a:pPr algn="ctr" fontAlgn="b"/>
                      <a:r>
                        <a:rPr lang="ru-RU" sz="1100" b="0" i="0" u="none" strike="noStrike" dirty="0">
                          <a:solidFill>
                            <a:schemeClr val="tx1">
                              <a:lumMod val="75000"/>
                              <a:lumOff val="25000"/>
                            </a:schemeClr>
                          </a:solidFill>
                          <a:effectLst/>
                          <a:latin typeface="Arial Narrow"/>
                        </a:rPr>
                        <a:t>18</a:t>
                      </a: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144794">
                <a:tc>
                  <a:txBody>
                    <a:bodyPr/>
                    <a:lstStyle/>
                    <a:p>
                      <a:pPr algn="l" fontAlgn="b"/>
                      <a:r>
                        <a:rPr lang="ru-RU" sz="1100" b="0" i="0" u="none" strike="noStrike" dirty="0" smtClean="0">
                          <a:solidFill>
                            <a:schemeClr val="tx1">
                              <a:lumMod val="75000"/>
                              <a:lumOff val="25000"/>
                            </a:schemeClr>
                          </a:solidFill>
                          <a:effectLst/>
                          <a:latin typeface="Arial Narrow"/>
                        </a:rPr>
                        <a:t>Уюктук операторлор</a:t>
                      </a:r>
                      <a:endParaRPr lang="ru-RU" sz="1100" b="0" i="0" u="none" strike="noStrike" dirty="0">
                        <a:solidFill>
                          <a:schemeClr val="tx1">
                            <a:lumMod val="75000"/>
                            <a:lumOff val="25000"/>
                          </a:schemeClr>
                        </a:solidFill>
                        <a:effectLst/>
                        <a:latin typeface="Arial Narrow"/>
                      </a:endParaRPr>
                    </a:p>
                  </a:txBody>
                  <a:tcPr marL="9525" marR="9525" marT="9525" marB="0" anchor="b">
                    <a:lnL>
                      <a:noFill/>
                    </a:lnL>
                    <a:lnR>
                      <a:noFill/>
                    </a:lnR>
                    <a:lnT>
                      <a:noFill/>
                    </a:lnT>
                    <a:lnB>
                      <a:noFill/>
                    </a:lnB>
                  </a:tcPr>
                </a:tc>
                <a:tc>
                  <a:txBody>
                    <a:bodyPr/>
                    <a:lstStyle/>
                    <a:p>
                      <a:pPr algn="ctr" fontAlgn="b"/>
                      <a:r>
                        <a:rPr lang="ru-RU" sz="1100" b="0" i="0" u="none" strike="noStrike" dirty="0">
                          <a:solidFill>
                            <a:schemeClr val="tx1">
                              <a:lumMod val="75000"/>
                              <a:lumOff val="25000"/>
                            </a:schemeClr>
                          </a:solidFill>
                          <a:effectLst/>
                          <a:latin typeface="Arial Narrow"/>
                        </a:rPr>
                        <a:t>4</a:t>
                      </a: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r h="144794">
                <a:tc>
                  <a:txBody>
                    <a:bodyPr/>
                    <a:lstStyle/>
                    <a:p>
                      <a:pPr algn="l" fontAlgn="b"/>
                      <a:r>
                        <a:rPr lang="ru-RU" sz="1100" b="0" i="0" u="none" strike="noStrike" dirty="0" smtClean="0">
                          <a:solidFill>
                            <a:schemeClr val="tx1">
                              <a:lumMod val="75000"/>
                              <a:lumOff val="25000"/>
                            </a:schemeClr>
                          </a:solidFill>
                          <a:effectLst/>
                          <a:latin typeface="Arial Narrow"/>
                        </a:rPr>
                        <a:t>Укук коргоо органдары</a:t>
                      </a:r>
                      <a:endParaRPr lang="ru-RU" sz="1100" b="0" i="0" u="none" strike="noStrike" dirty="0">
                        <a:solidFill>
                          <a:schemeClr val="tx1">
                            <a:lumMod val="75000"/>
                            <a:lumOff val="25000"/>
                          </a:schemeClr>
                        </a:solidFill>
                        <a:effectLst/>
                        <a:latin typeface="Arial Narrow"/>
                      </a:endParaRPr>
                    </a:p>
                  </a:txBody>
                  <a:tcPr marL="9525" marR="9525" marT="9525" marB="0" anchor="b">
                    <a:lnL>
                      <a:noFill/>
                    </a:lnL>
                    <a:lnR>
                      <a:noFill/>
                    </a:lnR>
                    <a:lnT>
                      <a:noFill/>
                    </a:lnT>
                    <a:lnB>
                      <a:noFill/>
                    </a:lnB>
                  </a:tcPr>
                </a:tc>
                <a:tc>
                  <a:txBody>
                    <a:bodyPr/>
                    <a:lstStyle/>
                    <a:p>
                      <a:pPr algn="ctr" fontAlgn="b"/>
                      <a:r>
                        <a:rPr lang="ru-RU" sz="1100" b="0" i="0" u="none" strike="noStrike" dirty="0">
                          <a:solidFill>
                            <a:schemeClr val="tx1">
                              <a:lumMod val="75000"/>
                              <a:lumOff val="25000"/>
                            </a:schemeClr>
                          </a:solidFill>
                          <a:effectLst/>
                          <a:latin typeface="Arial Narrow"/>
                        </a:rPr>
                        <a:t>31</a:t>
                      </a:r>
                    </a:p>
                  </a:txBody>
                  <a:tcPr marL="9525" marR="9525" marT="9525" marB="0" anchor="b">
                    <a:lnL>
                      <a:noFill/>
                    </a:lnL>
                    <a:lnR>
                      <a:noFill/>
                    </a:lnR>
                    <a:lnT>
                      <a:noFill/>
                    </a:lnT>
                    <a:lnB>
                      <a:noFill/>
                    </a:lnB>
                  </a:tcPr>
                </a:tc>
                <a:extLst>
                  <a:ext uri="{0D108BD9-81ED-4DB2-BD59-A6C34878D82A}">
                    <a16:rowId xmlns:a16="http://schemas.microsoft.com/office/drawing/2014/main" val="10008"/>
                  </a:ext>
                </a:extLst>
              </a:tr>
            </a:tbl>
          </a:graphicData>
        </a:graphic>
      </p:graphicFrame>
      <p:graphicFrame>
        <p:nvGraphicFramePr>
          <p:cNvPr id="16" name="Таблица 15"/>
          <p:cNvGraphicFramePr>
            <a:graphicFrameLocks noGrp="1"/>
          </p:cNvGraphicFramePr>
          <p:nvPr>
            <p:extLst>
              <p:ext uri="{D42A27DB-BD31-4B8C-83A1-F6EECF244321}">
                <p14:modId xmlns:p14="http://schemas.microsoft.com/office/powerpoint/2010/main" val="1576519459"/>
              </p:ext>
            </p:extLst>
          </p:nvPr>
        </p:nvGraphicFramePr>
        <p:xfrm>
          <a:off x="3573016" y="4734658"/>
          <a:ext cx="2971800" cy="1811655"/>
        </p:xfrm>
        <a:graphic>
          <a:graphicData uri="http://schemas.openxmlformats.org/drawingml/2006/table">
            <a:tbl>
              <a:tblPr/>
              <a:tblGrid>
                <a:gridCol w="2235200">
                  <a:extLst>
                    <a:ext uri="{9D8B030D-6E8A-4147-A177-3AD203B41FA5}">
                      <a16:colId xmlns:a16="http://schemas.microsoft.com/office/drawing/2014/main" val="20000"/>
                    </a:ext>
                  </a:extLst>
                </a:gridCol>
                <a:gridCol w="736600">
                  <a:extLst>
                    <a:ext uri="{9D8B030D-6E8A-4147-A177-3AD203B41FA5}">
                      <a16:colId xmlns:a16="http://schemas.microsoft.com/office/drawing/2014/main" val="20001"/>
                    </a:ext>
                  </a:extLst>
                </a:gridCol>
              </a:tblGrid>
              <a:tr h="316005">
                <a:tc>
                  <a:txBody>
                    <a:bodyPr/>
                    <a:lstStyle/>
                    <a:p>
                      <a:pPr algn="ctr" fontAlgn="ctr"/>
                      <a:r>
                        <a:rPr lang="ru-RU" sz="1100" b="1" i="0" u="none" strike="noStrike" dirty="0" smtClean="0">
                          <a:solidFill>
                            <a:schemeClr val="tx1">
                              <a:lumMod val="75000"/>
                              <a:lumOff val="25000"/>
                            </a:schemeClr>
                          </a:solidFill>
                          <a:effectLst/>
                          <a:latin typeface="Arial Narrow"/>
                        </a:rPr>
                        <a:t>Региондор боюнча окутулуучулар:</a:t>
                      </a:r>
                      <a:endParaRPr lang="ru-RU" sz="1100" b="1" i="0" u="none" strike="noStrike" dirty="0">
                        <a:solidFill>
                          <a:schemeClr val="tx1">
                            <a:lumMod val="75000"/>
                            <a:lumOff val="25000"/>
                          </a:schemeClr>
                        </a:solidFill>
                        <a:effectLst/>
                        <a:latin typeface="Arial Narrow"/>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smtClean="0">
                          <a:solidFill>
                            <a:schemeClr val="tx1">
                              <a:lumMod val="75000"/>
                              <a:lumOff val="25000"/>
                            </a:schemeClr>
                          </a:solidFill>
                          <a:effectLst/>
                          <a:latin typeface="Arial Narrow"/>
                        </a:rPr>
                        <a:t>Адамдын саны</a:t>
                      </a:r>
                      <a:endParaRPr lang="ru-RU" sz="1100" b="1" i="0" u="none" strike="noStrike" dirty="0">
                        <a:solidFill>
                          <a:schemeClr val="tx1">
                            <a:lumMod val="75000"/>
                            <a:lumOff val="25000"/>
                          </a:schemeClr>
                        </a:solidFill>
                        <a:effectLst/>
                        <a:latin typeface="Arial Narrow"/>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9550">
                <a:tc>
                  <a:txBody>
                    <a:bodyPr/>
                    <a:lstStyle/>
                    <a:p>
                      <a:pPr algn="l" fontAlgn="b"/>
                      <a:r>
                        <a:rPr lang="ru-RU" sz="1100" b="0" i="0" u="none" strike="noStrike" dirty="0" smtClean="0">
                          <a:solidFill>
                            <a:schemeClr val="tx1">
                              <a:lumMod val="75000"/>
                              <a:lumOff val="25000"/>
                            </a:schemeClr>
                          </a:solidFill>
                          <a:effectLst/>
                          <a:latin typeface="Arial Narrow"/>
                        </a:rPr>
                        <a:t>Бишкек ш. жана Чүй облусу</a:t>
                      </a:r>
                      <a:endParaRPr lang="ru-RU" sz="1100" b="0" i="0" u="none" strike="noStrike" dirty="0">
                        <a:solidFill>
                          <a:schemeClr val="tx1">
                            <a:lumMod val="75000"/>
                            <a:lumOff val="25000"/>
                          </a:schemeClr>
                        </a:solidFill>
                        <a:effectLst/>
                        <a:latin typeface="Arial Narrow"/>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ru-RU" sz="1100" b="0" i="0" u="none" strike="noStrike" dirty="0">
                          <a:solidFill>
                            <a:schemeClr val="tx1">
                              <a:lumMod val="75000"/>
                              <a:lumOff val="25000"/>
                            </a:schemeClr>
                          </a:solidFill>
                          <a:effectLst/>
                          <a:latin typeface="Arial Narrow"/>
                        </a:rPr>
                        <a:t>365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09550">
                <a:tc>
                  <a:txBody>
                    <a:bodyPr/>
                    <a:lstStyle/>
                    <a:p>
                      <a:pPr algn="l" fontAlgn="b"/>
                      <a:r>
                        <a:rPr lang="ru-RU" sz="1100" b="0" i="0" u="none" strike="noStrike" dirty="0" smtClean="0">
                          <a:solidFill>
                            <a:schemeClr val="tx1">
                              <a:lumMod val="75000"/>
                              <a:lumOff val="25000"/>
                            </a:schemeClr>
                          </a:solidFill>
                          <a:effectLst/>
                          <a:latin typeface="Arial Narrow"/>
                        </a:rPr>
                        <a:t>Ош облусу</a:t>
                      </a:r>
                      <a:endParaRPr lang="ru-RU" sz="1100" b="0" i="0" u="none" strike="noStrike" dirty="0">
                        <a:solidFill>
                          <a:schemeClr val="tx1">
                            <a:lumMod val="75000"/>
                            <a:lumOff val="25000"/>
                          </a:schemeClr>
                        </a:solidFill>
                        <a:effectLst/>
                        <a:latin typeface="Arial Narrow"/>
                      </a:endParaRPr>
                    </a:p>
                  </a:txBody>
                  <a:tcPr marL="9525" marR="9525" marT="9525" marB="0" anchor="b">
                    <a:lnL>
                      <a:noFill/>
                    </a:lnL>
                    <a:lnR>
                      <a:noFill/>
                    </a:lnR>
                    <a:lnT>
                      <a:noFill/>
                    </a:lnT>
                    <a:lnB>
                      <a:noFill/>
                    </a:lnB>
                  </a:tcPr>
                </a:tc>
                <a:tc>
                  <a:txBody>
                    <a:bodyPr/>
                    <a:lstStyle/>
                    <a:p>
                      <a:pPr algn="ctr" fontAlgn="b"/>
                      <a:r>
                        <a:rPr lang="ru-RU" sz="1100" b="0" i="0" u="none" strike="noStrike" dirty="0">
                          <a:solidFill>
                            <a:schemeClr val="tx1">
                              <a:lumMod val="75000"/>
                              <a:lumOff val="25000"/>
                            </a:schemeClr>
                          </a:solidFill>
                          <a:effectLst/>
                          <a:latin typeface="Arial Narrow"/>
                        </a:rPr>
                        <a:t>94</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209550">
                <a:tc>
                  <a:txBody>
                    <a:bodyPr/>
                    <a:lstStyle/>
                    <a:p>
                      <a:pPr algn="l" fontAlgn="b"/>
                      <a:r>
                        <a:rPr lang="ru-RU" sz="1100" b="0" i="0" u="none" strike="noStrike" dirty="0" smtClean="0">
                          <a:solidFill>
                            <a:schemeClr val="tx1">
                              <a:lumMod val="75000"/>
                              <a:lumOff val="25000"/>
                            </a:schemeClr>
                          </a:solidFill>
                          <a:effectLst/>
                          <a:latin typeface="Arial Narrow"/>
                        </a:rPr>
                        <a:t>Жалал-Абад облусу</a:t>
                      </a:r>
                      <a:endParaRPr lang="ru-RU" sz="1100" b="0" i="0" u="none" strike="noStrike" dirty="0">
                        <a:solidFill>
                          <a:schemeClr val="tx1">
                            <a:lumMod val="75000"/>
                            <a:lumOff val="25000"/>
                          </a:schemeClr>
                        </a:solidFill>
                        <a:effectLst/>
                        <a:latin typeface="Arial Narrow"/>
                      </a:endParaRPr>
                    </a:p>
                  </a:txBody>
                  <a:tcPr marL="9525" marR="9525" marT="9525" marB="0" anchor="b">
                    <a:lnL>
                      <a:noFill/>
                    </a:lnL>
                    <a:lnR>
                      <a:noFill/>
                    </a:lnR>
                    <a:lnT>
                      <a:noFill/>
                    </a:lnT>
                    <a:lnB>
                      <a:noFill/>
                    </a:lnB>
                  </a:tcPr>
                </a:tc>
                <a:tc>
                  <a:txBody>
                    <a:bodyPr/>
                    <a:lstStyle/>
                    <a:p>
                      <a:pPr algn="ctr" fontAlgn="b"/>
                      <a:r>
                        <a:rPr lang="ru-RU" sz="1100" b="0" i="0" u="none" strike="noStrike" dirty="0">
                          <a:solidFill>
                            <a:schemeClr val="tx1">
                              <a:lumMod val="75000"/>
                              <a:lumOff val="25000"/>
                            </a:schemeClr>
                          </a:solidFill>
                          <a:effectLst/>
                          <a:latin typeface="Arial Narrow"/>
                        </a:rPr>
                        <a:t>31</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209550">
                <a:tc>
                  <a:txBody>
                    <a:bodyPr/>
                    <a:lstStyle/>
                    <a:p>
                      <a:pPr algn="l" fontAlgn="b"/>
                      <a:r>
                        <a:rPr lang="ru-RU" sz="1100" b="0" i="0" u="none" strike="noStrike" dirty="0" smtClean="0">
                          <a:solidFill>
                            <a:schemeClr val="tx1">
                              <a:lumMod val="75000"/>
                              <a:lumOff val="25000"/>
                            </a:schemeClr>
                          </a:solidFill>
                          <a:effectLst/>
                          <a:latin typeface="Arial Narrow"/>
                        </a:rPr>
                        <a:t>Баткен облусу</a:t>
                      </a:r>
                      <a:endParaRPr lang="ru-RU" sz="1100" b="0" i="0" u="none" strike="noStrike" dirty="0">
                        <a:solidFill>
                          <a:schemeClr val="tx1">
                            <a:lumMod val="75000"/>
                            <a:lumOff val="25000"/>
                          </a:schemeClr>
                        </a:solidFill>
                        <a:effectLst/>
                        <a:latin typeface="Arial Narrow"/>
                      </a:endParaRPr>
                    </a:p>
                  </a:txBody>
                  <a:tcPr marL="9525" marR="9525" marT="9525" marB="0" anchor="b">
                    <a:lnL>
                      <a:noFill/>
                    </a:lnL>
                    <a:lnR>
                      <a:noFill/>
                    </a:lnR>
                    <a:lnT>
                      <a:noFill/>
                    </a:lnT>
                    <a:lnB>
                      <a:noFill/>
                    </a:lnB>
                  </a:tcPr>
                </a:tc>
                <a:tc>
                  <a:txBody>
                    <a:bodyPr/>
                    <a:lstStyle/>
                    <a:p>
                      <a:pPr algn="ctr" fontAlgn="b"/>
                      <a:r>
                        <a:rPr lang="ru-RU" sz="1100" b="0" i="0" u="none" strike="noStrike" dirty="0">
                          <a:solidFill>
                            <a:schemeClr val="tx1">
                              <a:lumMod val="75000"/>
                              <a:lumOff val="25000"/>
                            </a:schemeClr>
                          </a:solidFill>
                          <a:effectLst/>
                          <a:latin typeface="Arial Narrow"/>
                        </a:rPr>
                        <a:t>14</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209550">
                <a:tc>
                  <a:txBody>
                    <a:bodyPr/>
                    <a:lstStyle/>
                    <a:p>
                      <a:pPr algn="l" fontAlgn="b"/>
                      <a:r>
                        <a:rPr lang="ru-RU" sz="1100" b="0" i="0" u="none" strike="noStrike" dirty="0" smtClean="0">
                          <a:solidFill>
                            <a:schemeClr val="tx1">
                              <a:lumMod val="75000"/>
                              <a:lumOff val="25000"/>
                            </a:schemeClr>
                          </a:solidFill>
                          <a:effectLst/>
                          <a:latin typeface="Arial Narrow"/>
                        </a:rPr>
                        <a:t>Ыссык-Көл облусу</a:t>
                      </a:r>
                      <a:endParaRPr lang="ru-RU" sz="1100" b="0" i="0" u="none" strike="noStrike" dirty="0">
                        <a:solidFill>
                          <a:schemeClr val="tx1">
                            <a:lumMod val="75000"/>
                            <a:lumOff val="25000"/>
                          </a:schemeClr>
                        </a:solidFill>
                        <a:effectLst/>
                        <a:latin typeface="Arial Narrow"/>
                      </a:endParaRPr>
                    </a:p>
                  </a:txBody>
                  <a:tcPr marL="9525" marR="9525" marT="9525" marB="0" anchor="b">
                    <a:lnL>
                      <a:noFill/>
                    </a:lnL>
                    <a:lnR>
                      <a:noFill/>
                    </a:lnR>
                    <a:lnT>
                      <a:noFill/>
                    </a:lnT>
                    <a:lnB>
                      <a:noFill/>
                    </a:lnB>
                  </a:tcPr>
                </a:tc>
                <a:tc>
                  <a:txBody>
                    <a:bodyPr/>
                    <a:lstStyle/>
                    <a:p>
                      <a:pPr algn="ctr" fontAlgn="b"/>
                      <a:r>
                        <a:rPr lang="ru-RU" sz="1100" b="0" i="0" u="none" strike="noStrike" dirty="0">
                          <a:solidFill>
                            <a:schemeClr val="tx1">
                              <a:lumMod val="75000"/>
                              <a:lumOff val="25000"/>
                            </a:schemeClr>
                          </a:solidFill>
                          <a:effectLst/>
                          <a:latin typeface="Arial Narrow"/>
                        </a:rPr>
                        <a:t>23</a:t>
                      </a: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209550">
                <a:tc>
                  <a:txBody>
                    <a:bodyPr/>
                    <a:lstStyle/>
                    <a:p>
                      <a:pPr algn="l" fontAlgn="b"/>
                      <a:r>
                        <a:rPr lang="ru-RU" sz="1100" b="0" i="0" u="none" strike="noStrike" dirty="0" smtClean="0">
                          <a:solidFill>
                            <a:schemeClr val="tx1">
                              <a:lumMod val="75000"/>
                              <a:lumOff val="25000"/>
                            </a:schemeClr>
                          </a:solidFill>
                          <a:effectLst/>
                          <a:latin typeface="Arial Narrow"/>
                        </a:rPr>
                        <a:t>Нарын облусу</a:t>
                      </a:r>
                      <a:endParaRPr lang="ru-RU" sz="1100" b="0" i="0" u="none" strike="noStrike" dirty="0">
                        <a:solidFill>
                          <a:schemeClr val="tx1">
                            <a:lumMod val="75000"/>
                            <a:lumOff val="25000"/>
                          </a:schemeClr>
                        </a:solidFill>
                        <a:effectLst/>
                        <a:latin typeface="Arial Narrow"/>
                      </a:endParaRPr>
                    </a:p>
                  </a:txBody>
                  <a:tcPr marL="9525" marR="9525" marT="9525" marB="0" anchor="b">
                    <a:lnL>
                      <a:noFill/>
                    </a:lnL>
                    <a:lnR>
                      <a:noFill/>
                    </a:lnR>
                    <a:lnT>
                      <a:noFill/>
                    </a:lnT>
                    <a:lnB>
                      <a:noFill/>
                    </a:lnB>
                  </a:tcPr>
                </a:tc>
                <a:tc>
                  <a:txBody>
                    <a:bodyPr/>
                    <a:lstStyle/>
                    <a:p>
                      <a:pPr algn="ctr" fontAlgn="b"/>
                      <a:r>
                        <a:rPr lang="ru-RU" sz="1100" b="0" i="0" u="none" strike="noStrike" dirty="0">
                          <a:solidFill>
                            <a:schemeClr val="tx1">
                              <a:lumMod val="75000"/>
                              <a:lumOff val="25000"/>
                            </a:schemeClr>
                          </a:solidFill>
                          <a:effectLst/>
                          <a:latin typeface="Arial Narrow"/>
                        </a:rPr>
                        <a:t>8</a:t>
                      </a: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209550">
                <a:tc>
                  <a:txBody>
                    <a:bodyPr/>
                    <a:lstStyle/>
                    <a:p>
                      <a:pPr algn="l" fontAlgn="b"/>
                      <a:r>
                        <a:rPr lang="ru-RU" sz="1100" b="0" i="0" u="none" strike="noStrike" dirty="0" smtClean="0">
                          <a:solidFill>
                            <a:schemeClr val="tx1">
                              <a:lumMod val="75000"/>
                              <a:lumOff val="25000"/>
                            </a:schemeClr>
                          </a:solidFill>
                          <a:effectLst/>
                          <a:latin typeface="Arial Narrow"/>
                        </a:rPr>
                        <a:t>Талас облусу</a:t>
                      </a:r>
                      <a:endParaRPr lang="ru-RU" sz="1100" b="0" i="0" u="none" strike="noStrike" dirty="0">
                        <a:solidFill>
                          <a:schemeClr val="tx1">
                            <a:lumMod val="75000"/>
                            <a:lumOff val="25000"/>
                          </a:schemeClr>
                        </a:solidFill>
                        <a:effectLst/>
                        <a:latin typeface="Arial Narrow"/>
                      </a:endParaRPr>
                    </a:p>
                  </a:txBody>
                  <a:tcPr marL="9525" marR="9525" marT="9525" marB="0" anchor="b">
                    <a:lnL>
                      <a:noFill/>
                    </a:lnL>
                    <a:lnR>
                      <a:noFill/>
                    </a:lnR>
                    <a:lnT>
                      <a:noFill/>
                    </a:lnT>
                    <a:lnB>
                      <a:noFill/>
                    </a:lnB>
                  </a:tcPr>
                </a:tc>
                <a:tc>
                  <a:txBody>
                    <a:bodyPr/>
                    <a:lstStyle/>
                    <a:p>
                      <a:pPr algn="ctr" fontAlgn="b"/>
                      <a:r>
                        <a:rPr lang="ru-RU" sz="1100" b="0" i="0" u="none" strike="noStrike" dirty="0">
                          <a:solidFill>
                            <a:schemeClr val="tx1">
                              <a:lumMod val="75000"/>
                              <a:lumOff val="25000"/>
                            </a:schemeClr>
                          </a:solidFill>
                          <a:effectLst/>
                          <a:latin typeface="Arial Narrow"/>
                        </a:rPr>
                        <a:t>3</a:t>
                      </a: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bl>
          </a:graphicData>
        </a:graphic>
      </p:graphicFrame>
      <p:sp>
        <p:nvSpPr>
          <p:cNvPr id="19" name="Прямоугольник 18"/>
          <p:cNvSpPr/>
          <p:nvPr/>
        </p:nvSpPr>
        <p:spPr>
          <a:xfrm>
            <a:off x="262341" y="751294"/>
            <a:ext cx="6453716" cy="2900794"/>
          </a:xfrm>
          <a:prstGeom prst="rect">
            <a:avLst/>
          </a:prstGeom>
        </p:spPr>
        <p:txBody>
          <a:bodyPr wrap="square">
            <a:spAutoFit/>
          </a:bodyPr>
          <a:lstStyle/>
          <a:p>
            <a:pPr algn="just">
              <a:spcBef>
                <a:spcPts val="300"/>
              </a:spcBef>
              <a:spcAft>
                <a:spcPts val="300"/>
              </a:spcAft>
            </a:pPr>
            <a:r>
              <a:rPr lang="ru-RU" sz="1200" dirty="0">
                <a:latin typeface="Arial Narrow" pitchFamily="34" charset="0"/>
              </a:rPr>
              <a:t>2017-жылдын 12 ай ичинде ФЧМКнын окуу-</a:t>
            </a:r>
            <a:r>
              <a:rPr lang="ru-RU" sz="1200" dirty="0" err="1">
                <a:latin typeface="Arial Narrow" pitchFamily="34" charset="0"/>
              </a:rPr>
              <a:t>методикалык</a:t>
            </a:r>
            <a:r>
              <a:rPr lang="ru-RU" sz="1200" dirty="0">
                <a:latin typeface="Arial Narrow" pitchFamily="34" charset="0"/>
              </a:rPr>
              <a:t> борбору «Кылмыштуу кирешелерди легализациялоого (адалдоого) жана террористтик же экстремисттик ишти каржылоого каршы аракеттенүү» темасы боюнча окутуучу курстарды даярдоо, уюштуруу жана өткөрүү боюнча иштерди жүзөгө ашырды.</a:t>
            </a:r>
          </a:p>
          <a:p>
            <a:pPr lvl="0"/>
            <a:r>
              <a:rPr lang="ru-RU" sz="1200" dirty="0">
                <a:solidFill>
                  <a:prstClr val="black"/>
                </a:solidFill>
                <a:latin typeface="Arial Narrow" pitchFamily="34" charset="0"/>
              </a:rPr>
              <a:t>Окутуучу курстарды уюштурууда жардам көрсөткөндөр: </a:t>
            </a:r>
          </a:p>
          <a:p>
            <a:pPr marL="171450" lvl="0" indent="-171450">
              <a:buFont typeface="Wingdings" pitchFamily="2" charset="2"/>
              <a:buChar char="ü"/>
            </a:pPr>
            <a:r>
              <a:rPr lang="ru-RU" sz="1200" dirty="0">
                <a:solidFill>
                  <a:prstClr val="black"/>
                </a:solidFill>
                <a:latin typeface="Arial Narrow" pitchFamily="34" charset="0"/>
              </a:rPr>
              <a:t>Кыргыз Республикасынын Улуттук банкы, </a:t>
            </a:r>
          </a:p>
          <a:p>
            <a:pPr marL="171450" lvl="0" indent="-171450">
              <a:buFont typeface="Wingdings" pitchFamily="2" charset="2"/>
              <a:buChar char="ü"/>
            </a:pPr>
            <a:r>
              <a:rPr lang="ru-RU" sz="1200" dirty="0">
                <a:solidFill>
                  <a:prstClr val="black"/>
                </a:solidFill>
                <a:latin typeface="Arial Narrow" pitchFamily="34" charset="0"/>
              </a:rPr>
              <a:t>Кыргыз Республикасынын төлөм системаларынын операторлор ассоциациясы, </a:t>
            </a:r>
          </a:p>
          <a:p>
            <a:pPr marL="171450" lvl="0" indent="-171450">
              <a:buFont typeface="Wingdings" pitchFamily="2" charset="2"/>
              <a:buChar char="ü"/>
            </a:pPr>
            <a:r>
              <a:rPr lang="ru-RU" sz="1200" dirty="0">
                <a:solidFill>
                  <a:prstClr val="black"/>
                </a:solidFill>
                <a:latin typeface="Arial Narrow" pitchFamily="34" charset="0"/>
              </a:rPr>
              <a:t>Баалуу металлдар департаменти Бишкек ш., </a:t>
            </a:r>
          </a:p>
          <a:p>
            <a:pPr marL="171450" lvl="0" indent="-171450">
              <a:buFont typeface="Wingdings" pitchFamily="2" charset="2"/>
              <a:buChar char="ü"/>
            </a:pPr>
            <a:r>
              <a:rPr lang="ru-RU" sz="1200" dirty="0">
                <a:solidFill>
                  <a:prstClr val="black"/>
                </a:solidFill>
                <a:latin typeface="Arial Narrow" pitchFamily="34" charset="0"/>
              </a:rPr>
              <a:t>Кыргызстандын кредиттик кошуундар жана кооперативдер ассоциациясы.</a:t>
            </a:r>
          </a:p>
          <a:p>
            <a:pPr lvl="0"/>
            <a:endParaRPr lang="ru-RU" sz="1200" dirty="0" smtClean="0">
              <a:solidFill>
                <a:prstClr val="black"/>
              </a:solidFill>
              <a:latin typeface="Arial Narrow" pitchFamily="34" charset="0"/>
            </a:endParaRPr>
          </a:p>
          <a:p>
            <a:pPr lvl="0"/>
            <a:r>
              <a:rPr lang="ru-RU" sz="1200" dirty="0" smtClean="0">
                <a:solidFill>
                  <a:prstClr val="black"/>
                </a:solidFill>
                <a:latin typeface="Arial Narrow" pitchFamily="34" charset="0"/>
              </a:rPr>
              <a:t>2017-жылдын </a:t>
            </a:r>
            <a:r>
              <a:rPr lang="ru-RU" sz="1200" dirty="0">
                <a:solidFill>
                  <a:prstClr val="black"/>
                </a:solidFill>
                <a:latin typeface="Arial Narrow" pitchFamily="34" charset="0"/>
              </a:rPr>
              <a:t>31-декабрындагы абал боюнча ФЧМК ОМБ төмөнкү окутуучу курстарды өткөрдү:</a:t>
            </a:r>
          </a:p>
          <a:p>
            <a:pPr lvl="0"/>
            <a:r>
              <a:rPr lang="ru-RU" sz="1200" dirty="0">
                <a:solidFill>
                  <a:prstClr val="black"/>
                </a:solidFill>
                <a:latin typeface="Arial Narrow" pitchFamily="34" charset="0"/>
              </a:rPr>
              <a:t>1. Базалык окутуу</a:t>
            </a:r>
          </a:p>
          <a:p>
            <a:pPr lvl="0"/>
            <a:r>
              <a:rPr lang="ru-RU" sz="1200" dirty="0">
                <a:solidFill>
                  <a:prstClr val="black"/>
                </a:solidFill>
                <a:latin typeface="Arial Narrow" pitchFamily="34" charset="0"/>
              </a:rPr>
              <a:t>2. Кайра даярдоо</a:t>
            </a:r>
          </a:p>
          <a:p>
            <a:pPr lvl="0"/>
            <a:r>
              <a:rPr lang="ru-RU" sz="1200" dirty="0">
                <a:solidFill>
                  <a:prstClr val="black"/>
                </a:solidFill>
                <a:latin typeface="Arial Narrow" pitchFamily="34" charset="0"/>
              </a:rPr>
              <a:t>3. Бир күндүк курстар</a:t>
            </a:r>
          </a:p>
          <a:p>
            <a:pPr lvl="0"/>
            <a:r>
              <a:rPr lang="ru-RU" sz="1200" dirty="0">
                <a:solidFill>
                  <a:prstClr val="black"/>
                </a:solidFill>
                <a:latin typeface="Arial Narrow" pitchFamily="34" charset="0"/>
              </a:rPr>
              <a:t>4. Укук коргоо органдары үчүн адистештирилген </a:t>
            </a:r>
            <a:r>
              <a:rPr lang="ru-RU" sz="1200" dirty="0" smtClean="0">
                <a:solidFill>
                  <a:prstClr val="black"/>
                </a:solidFill>
                <a:latin typeface="Arial Narrow" pitchFamily="34" charset="0"/>
              </a:rPr>
              <a:t>семинарлар</a:t>
            </a:r>
            <a:endParaRPr lang="ru-RU" sz="1200" dirty="0">
              <a:latin typeface="Arial Narrow" pitchFamily="34" charset="0"/>
            </a:endParaRPr>
          </a:p>
        </p:txBody>
      </p:sp>
      <p:sp>
        <p:nvSpPr>
          <p:cNvPr id="20" name="Прямоугольник 19"/>
          <p:cNvSpPr/>
          <p:nvPr/>
        </p:nvSpPr>
        <p:spPr>
          <a:xfrm>
            <a:off x="227932" y="6660232"/>
            <a:ext cx="6458486" cy="1908215"/>
          </a:xfrm>
          <a:prstGeom prst="rect">
            <a:avLst/>
          </a:prstGeom>
        </p:spPr>
        <p:txBody>
          <a:bodyPr wrap="square">
            <a:spAutoFit/>
          </a:bodyPr>
          <a:lstStyle/>
          <a:p>
            <a:pPr algn="just">
              <a:spcBef>
                <a:spcPts val="300"/>
              </a:spcBef>
              <a:spcAft>
                <a:spcPts val="300"/>
              </a:spcAft>
            </a:pPr>
            <a:r>
              <a:rPr lang="ru-RU" sz="1200" dirty="0" smtClean="0">
                <a:latin typeface="Arial Narrow" pitchFamily="34" charset="0"/>
              </a:rPr>
              <a:t>Окутуунун сапатын </a:t>
            </a:r>
            <a:r>
              <a:rPr lang="ru-RU" sz="1200" dirty="0">
                <a:latin typeface="Arial Narrow" pitchFamily="34" charset="0"/>
              </a:rPr>
              <a:t>«Кылмыштуу кирешелерди легализациялоого (адалдоого) жана террористтик же экстремисттик ишти каржылоого каршы </a:t>
            </a:r>
            <a:r>
              <a:rPr lang="ru-RU" sz="1200" dirty="0" smtClean="0">
                <a:latin typeface="Arial Narrow" pitchFamily="34" charset="0"/>
              </a:rPr>
              <a:t>аракеттенүү (КЛ/ТКК)» программасы боюнча окуу материалдарын өздөштүрүүнү жогорулатуу максатында ФЧМК ОМБ окуу программаларын кайра иштеп чыгуу иштери жүргүзүлдү.</a:t>
            </a:r>
            <a:endParaRPr lang="ru-RU" sz="1200" dirty="0">
              <a:latin typeface="Arial Narrow" pitchFamily="34" charset="0"/>
            </a:endParaRPr>
          </a:p>
          <a:p>
            <a:pPr algn="just">
              <a:spcBef>
                <a:spcPts val="300"/>
              </a:spcBef>
              <a:spcAft>
                <a:spcPts val="300"/>
              </a:spcAft>
            </a:pPr>
            <a:r>
              <a:rPr lang="ru-RU" sz="1200" dirty="0" smtClean="0">
                <a:latin typeface="Arial Narrow" pitchFamily="34" charset="0"/>
              </a:rPr>
              <a:t>Кайра иштелип чыккан программалар алмаштыруу бюролорунун, төлөм системаларынын, зер жана брокердик компаниялардын ишинин өзгөчөлүгүнө жараша ылайыктанды.</a:t>
            </a:r>
            <a:endParaRPr lang="ru-RU" sz="1200" dirty="0">
              <a:latin typeface="Arial Narrow" pitchFamily="34" charset="0"/>
            </a:endParaRPr>
          </a:p>
          <a:p>
            <a:pPr algn="just">
              <a:spcBef>
                <a:spcPts val="300"/>
              </a:spcBef>
              <a:spcAft>
                <a:spcPts val="300"/>
              </a:spcAft>
            </a:pPr>
            <a:r>
              <a:rPr lang="ru-RU" sz="1200" dirty="0" smtClean="0">
                <a:latin typeface="Arial Narrow" pitchFamily="34" charset="0"/>
              </a:rPr>
              <a:t>Айрым бир окуу программаларына өзгөртүүлөр киргизилди, тактап айтканда бир күндүк курстар жана базалык окутуу үчүн, окууга биринчи жолу катышып жаткан жактарга «КА/ТЭИКК негизги түшүнүктөрү» атту</a:t>
            </a:r>
            <a:r>
              <a:rPr lang="ru-RU" sz="1200" dirty="0">
                <a:latin typeface="Arial Narrow" pitchFamily="34" charset="0"/>
              </a:rPr>
              <a:t>у</a:t>
            </a:r>
            <a:r>
              <a:rPr lang="ru-RU" sz="1200" dirty="0" smtClean="0">
                <a:latin typeface="Arial Narrow" pitchFamily="34" charset="0"/>
              </a:rPr>
              <a:t> кириш лекциясы иштелип чыкты жана киргизилди.</a:t>
            </a:r>
            <a:endParaRPr lang="ru-RU" sz="1200" dirty="0">
              <a:latin typeface="Arial Narrow" pitchFamily="34" charset="0"/>
            </a:endParaRPr>
          </a:p>
        </p:txBody>
      </p:sp>
    </p:spTree>
    <p:extLst>
      <p:ext uri="{BB962C8B-B14F-4D97-AF65-F5344CB8AC3E}">
        <p14:creationId xmlns:p14="http://schemas.microsoft.com/office/powerpoint/2010/main" val="13443222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683568"/>
            <a:ext cx="6858000" cy="43204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257571" y="755576"/>
            <a:ext cx="6458486" cy="8402300"/>
          </a:xfrm>
          <a:prstGeom prst="rect">
            <a:avLst/>
          </a:prstGeom>
        </p:spPr>
        <p:txBody>
          <a:bodyPr wrap="square">
            <a:spAutoFit/>
          </a:bodyPr>
          <a:lstStyle/>
          <a:p>
            <a:pPr algn="just">
              <a:spcBef>
                <a:spcPts val="300"/>
              </a:spcBef>
              <a:spcAft>
                <a:spcPts val="300"/>
              </a:spcAft>
            </a:pPr>
            <a:r>
              <a:rPr lang="ru-RU" sz="1150" dirty="0" smtClean="0">
                <a:latin typeface="Arial Narrow" pitchFamily="34" charset="0"/>
              </a:rPr>
              <a:t>Кыргыз Республикасында баңгизаттарды мыйзамсыз жүгүртүү жана баңгизат бизнеси маселесинин маанилүүлүгүн жана актуалдуулугун эске алуу менен, окуу программаларына жаңы темалар: «Опиаттар менен глобалдуу соода жана Кыргыз Республикасындагы баңгизат кырдаалы», «Баңгизат бизнесинен (баңгизат кирешесинен) алынган кирешелерди легализациялоо (адалдоо) типологиялары» киргизилди.</a:t>
            </a:r>
            <a:endParaRPr lang="ru-RU" sz="1150" dirty="0">
              <a:latin typeface="Arial Narrow" pitchFamily="34" charset="0"/>
            </a:endParaRPr>
          </a:p>
          <a:p>
            <a:pPr algn="just">
              <a:spcBef>
                <a:spcPts val="300"/>
              </a:spcBef>
              <a:spcAft>
                <a:spcPts val="300"/>
              </a:spcAft>
            </a:pPr>
            <a:r>
              <a:rPr lang="ru-RU" sz="1150" dirty="0" smtClean="0">
                <a:latin typeface="Arial Narrow" pitchFamily="34" charset="0"/>
              </a:rPr>
              <a:t>Банк кызматчыларын кайра даярдоо программасына бажы иши боюнча, тактап айтканда товарларды бажылык декларациялоо боюнча сабактар киргизилди. Үстүбүздөгү жылдын октябрында КР МБК Окуу борборунан чакыртылган окутуучу менен биринчи сабактар өткөрүлдү. </a:t>
            </a:r>
            <a:endParaRPr lang="ru-RU" sz="1150" dirty="0">
              <a:latin typeface="Arial Narrow" pitchFamily="34" charset="0"/>
            </a:endParaRPr>
          </a:p>
          <a:p>
            <a:pPr algn="just">
              <a:spcBef>
                <a:spcPts val="300"/>
              </a:spcBef>
              <a:spcAft>
                <a:spcPts val="300"/>
              </a:spcAft>
            </a:pPr>
            <a:r>
              <a:rPr lang="ru-RU" sz="1150" dirty="0" smtClean="0">
                <a:latin typeface="Arial Narrow" pitchFamily="34" charset="0"/>
              </a:rPr>
              <a:t>Ошондой эле Кыргыз Республикасынын укук коргоо органдарынын кызматчылары үчүн КА/ТКК маселелери боюнча окутуучу семинарлардын долбоорлору иштелип чыкты, аларды өткөрүү үчүн финансылык жардам көрсөтүү максатында, бул долбоорлор үстүбүздөгү жылдын сентябрь/октябрь айларында Бишкек шаарындагы БУУ БКБ, ЕККУ жана КОИКА (Түштүк Кореянын өнүгүү ассоциациясы) өкүлчүлүктөрүнө кароого жиберилди. </a:t>
            </a:r>
          </a:p>
          <a:p>
            <a:pPr algn="just">
              <a:spcBef>
                <a:spcPts val="300"/>
              </a:spcBef>
              <a:spcAft>
                <a:spcPts val="300"/>
              </a:spcAft>
            </a:pPr>
            <a:r>
              <a:rPr lang="ru-RU" sz="1150" b="1" dirty="0" smtClean="0">
                <a:solidFill>
                  <a:schemeClr val="accent1">
                    <a:lumMod val="50000"/>
                  </a:schemeClr>
                </a:solidFill>
                <a:latin typeface="Arial Narrow" pitchFamily="34" charset="0"/>
              </a:rPr>
              <a:t>15-16-ноябрда Ош ш. жана 5-6-декабрда Бишкек ш. </a:t>
            </a:r>
            <a:r>
              <a:rPr lang="ru-RU" sz="1150" dirty="0" smtClean="0">
                <a:latin typeface="Arial Narrow" pitchFamily="34" charset="0"/>
              </a:rPr>
              <a:t>Бишкек шаарындагы ЕККУ Программалык кеңсесинин финансылык колдоосу менен ЭККМК кызматчылары үчүн 2 семинар өткөрүлдү (финполициянын түштүк жана түндүк региондорунун кызматчылары үчүн). Семинарга ЭККМКнын орто начальстволук тобунун тергөө жана ыкчам курамы катышты.</a:t>
            </a:r>
            <a:endParaRPr lang="ru-RU" sz="1150" dirty="0">
              <a:latin typeface="Arial Narrow" pitchFamily="34" charset="0"/>
            </a:endParaRPr>
          </a:p>
          <a:p>
            <a:pPr algn="just">
              <a:spcBef>
                <a:spcPts val="1200"/>
              </a:spcBef>
              <a:spcAft>
                <a:spcPts val="300"/>
              </a:spcAft>
            </a:pPr>
            <a:r>
              <a:rPr lang="ru-RU" sz="1150" b="1" dirty="0" smtClean="0">
                <a:solidFill>
                  <a:schemeClr val="accent1">
                    <a:lumMod val="50000"/>
                  </a:schemeClr>
                </a:solidFill>
                <a:latin typeface="Arial Narrow" pitchFamily="34" charset="0"/>
              </a:rPr>
              <a:t>2017-жылдын декабрында </a:t>
            </a:r>
            <a:r>
              <a:rPr lang="ru-RU" sz="1150" dirty="0" smtClean="0">
                <a:latin typeface="Arial Narrow" pitchFamily="34" charset="0"/>
              </a:rPr>
              <a:t>коммерциялык банктардын фронт-бөлүмдөрүнүн кызматчылары үчүн окутуучу курстар башталды, курстар 2018-жылы да улантылмакчы. Бул категориядагы угуучуларга ыңгайлуу болуш үчүн сабактар ишемби күндөрү өткөрүлөт. 2017-жылдын декабрь айында 2 курс өткөрүлүп, 25 адам окутулду.</a:t>
            </a:r>
            <a:endParaRPr lang="ru-RU" sz="1150" dirty="0">
              <a:latin typeface="Arial Narrow" pitchFamily="34" charset="0"/>
            </a:endParaRPr>
          </a:p>
          <a:p>
            <a:pPr algn="just">
              <a:spcBef>
                <a:spcPts val="1200"/>
              </a:spcBef>
              <a:spcAft>
                <a:spcPts val="300"/>
              </a:spcAft>
            </a:pPr>
            <a:r>
              <a:rPr lang="ru-RU" sz="1150" b="1" dirty="0" smtClean="0">
                <a:solidFill>
                  <a:schemeClr val="accent1">
                    <a:lumMod val="50000"/>
                  </a:schemeClr>
                </a:solidFill>
                <a:latin typeface="Arial Narrow" pitchFamily="34" charset="0"/>
              </a:rPr>
              <a:t>Мындан тышкары, 19-декабрда </a:t>
            </a:r>
            <a:r>
              <a:rPr lang="ru-RU" sz="1150" dirty="0" smtClean="0">
                <a:latin typeface="Arial Narrow" pitchFamily="34" charset="0"/>
              </a:rPr>
              <a:t>коммерциялык банктардын кайрылуусу боюнча ФЧМКнын типтүү формаларын колдонуу боюнча атайын практикалык семинар өткөрүлдү, тактап айтканда форма-1 (ФЧМКга операция (бүтүм) жөнүндө билдирүү берүү үчүн), ошондой эле семинарда типтүү формаларды толтуруу боюнча көйгөйлүү маселелер талкууланды. Семинарга 8 коммерциялык банктын 13 кызматчысы катышты.</a:t>
            </a:r>
          </a:p>
          <a:p>
            <a:pPr algn="just">
              <a:spcBef>
                <a:spcPts val="300"/>
              </a:spcBef>
              <a:spcAft>
                <a:spcPts val="300"/>
              </a:spcAft>
            </a:pPr>
            <a:r>
              <a:rPr lang="ru-RU" sz="1150" dirty="0" smtClean="0">
                <a:latin typeface="Arial Narrow" pitchFamily="34" charset="0"/>
              </a:rPr>
              <a:t>2017-жылы иштелип чыгып</a:t>
            </a:r>
            <a:r>
              <a:rPr lang="ru-RU" sz="1150" dirty="0">
                <a:latin typeface="Arial Narrow" pitchFamily="34" charset="0"/>
              </a:rPr>
              <a:t>, биринчи жолу ФЧМК </a:t>
            </a:r>
            <a:r>
              <a:rPr lang="ru-RU" sz="1150" dirty="0" smtClean="0">
                <a:latin typeface="Arial Narrow" pitchFamily="34" charset="0"/>
              </a:rPr>
              <a:t>ОМБнын окуу программаларына төмөнкү темалар киргизилди:</a:t>
            </a:r>
            <a:endParaRPr lang="ru-RU" sz="1150" dirty="0">
              <a:latin typeface="Arial Narrow" pitchFamily="34" charset="0"/>
            </a:endParaRPr>
          </a:p>
          <a:p>
            <a:pPr marL="228600" indent="-228600" algn="just">
              <a:spcBef>
                <a:spcPts val="300"/>
              </a:spcBef>
              <a:spcAft>
                <a:spcPts val="300"/>
              </a:spcAft>
              <a:buFont typeface="Wingdings" pitchFamily="2" charset="2"/>
              <a:buChar char="§"/>
            </a:pPr>
            <a:r>
              <a:rPr lang="ru-RU" sz="1150" dirty="0" smtClean="0">
                <a:latin typeface="Arial Narrow" pitchFamily="34" charset="0"/>
              </a:rPr>
              <a:t>«ККЛ/ТЭИКК негизги түшүнүктөрү»;</a:t>
            </a:r>
            <a:endParaRPr lang="ru-RU" sz="1150" dirty="0">
              <a:latin typeface="Arial Narrow" pitchFamily="34" charset="0"/>
            </a:endParaRPr>
          </a:p>
          <a:p>
            <a:pPr marL="228600" indent="-228600" algn="just">
              <a:spcBef>
                <a:spcPts val="300"/>
              </a:spcBef>
              <a:spcAft>
                <a:spcPts val="300"/>
              </a:spcAft>
              <a:buFont typeface="Wingdings" pitchFamily="2" charset="2"/>
              <a:buChar char="§"/>
            </a:pPr>
            <a:r>
              <a:rPr lang="ru-RU" sz="1150" dirty="0" smtClean="0">
                <a:latin typeface="Arial Narrow" pitchFamily="34" charset="0"/>
              </a:rPr>
              <a:t>«ККЛ/ТЭИКК системасы – эл аралык, регионалдык жана улуттук деңгээлдер»;</a:t>
            </a:r>
            <a:endParaRPr lang="ru-RU" sz="1150" dirty="0">
              <a:latin typeface="Arial Narrow" pitchFamily="34" charset="0"/>
            </a:endParaRPr>
          </a:p>
          <a:p>
            <a:pPr marL="228600" indent="-228600" algn="just">
              <a:spcBef>
                <a:spcPts val="300"/>
              </a:spcBef>
              <a:spcAft>
                <a:spcPts val="300"/>
              </a:spcAft>
              <a:buFont typeface="Wingdings" pitchFamily="2" charset="2"/>
              <a:buChar char="§"/>
            </a:pPr>
            <a:r>
              <a:rPr lang="ru-RU" sz="1150" dirty="0" smtClean="0">
                <a:latin typeface="Arial Narrow" pitchFamily="34" charset="0"/>
              </a:rPr>
              <a:t>«Баңгизат бизнеси жана опиаттар менен глобалдуу соода. Баңгизаттарды сатуудан пайда болгон финансылык агымдар»;</a:t>
            </a:r>
            <a:endParaRPr lang="ru-RU" sz="1150" dirty="0">
              <a:latin typeface="Arial Narrow" pitchFamily="34" charset="0"/>
            </a:endParaRPr>
          </a:p>
          <a:p>
            <a:pPr marL="228600" indent="-228600" algn="just">
              <a:spcBef>
                <a:spcPts val="300"/>
              </a:spcBef>
              <a:spcAft>
                <a:spcPts val="300"/>
              </a:spcAft>
              <a:buFont typeface="Wingdings" pitchFamily="2" charset="2"/>
              <a:buChar char="§"/>
            </a:pPr>
            <a:r>
              <a:rPr lang="ru-RU" sz="1150" dirty="0" smtClean="0">
                <a:latin typeface="Arial Narrow" pitchFamily="34" charset="0"/>
              </a:rPr>
              <a:t>«Кыргыз Республикасында баңгизат кырдаалынын өнүгүшү (тарыхый </a:t>
            </a:r>
            <a:r>
              <a:rPr lang="ru-RU" sz="1150" dirty="0">
                <a:latin typeface="Arial Narrow" pitchFamily="34" charset="0"/>
              </a:rPr>
              <a:t>аспект). </a:t>
            </a:r>
            <a:r>
              <a:rPr lang="ru-RU" sz="1150" dirty="0" smtClean="0">
                <a:latin typeface="Arial Narrow" pitchFamily="34" charset="0"/>
              </a:rPr>
              <a:t>Кыргызстандагы баңгизат кырдаалына таасир берүүчү факторлор»,</a:t>
            </a:r>
          </a:p>
          <a:p>
            <a:pPr marL="171450" indent="-171450" algn="just">
              <a:spcBef>
                <a:spcPts val="300"/>
              </a:spcBef>
              <a:spcAft>
                <a:spcPts val="300"/>
              </a:spcAft>
              <a:buFont typeface="Wingdings" pitchFamily="2" charset="2"/>
              <a:buChar char="§"/>
            </a:pPr>
            <a:r>
              <a:rPr lang="ru-RU" sz="1150" dirty="0" smtClean="0">
                <a:latin typeface="Arial Narrow" pitchFamily="34" charset="0"/>
              </a:rPr>
              <a:t>«Баңгизат бизнесинен (баңгизат кирешелеринен) алынган кирешелерди легализациялоо (адалдоо) баскычтары жана типологиялары»;</a:t>
            </a:r>
            <a:endParaRPr lang="ru-RU" sz="1150" dirty="0">
              <a:latin typeface="Arial Narrow" pitchFamily="34" charset="0"/>
            </a:endParaRPr>
          </a:p>
          <a:p>
            <a:pPr marL="171450" indent="-171450" algn="just">
              <a:spcBef>
                <a:spcPts val="300"/>
              </a:spcBef>
              <a:spcAft>
                <a:spcPts val="300"/>
              </a:spcAft>
              <a:buFont typeface="Wingdings" pitchFamily="2" charset="2"/>
              <a:buChar char="§"/>
            </a:pPr>
            <a:r>
              <a:rPr lang="ru-RU" sz="1150" dirty="0" smtClean="0">
                <a:latin typeface="Arial Narrow" pitchFamily="34" charset="0"/>
              </a:rPr>
              <a:t>«Бажы ишинин негиздери. Союздун бажы чек арасы аркылуу товарларды өткөрүү жөнүндө жалпы жобо. Бажы контролу, бажы контролунун түрлөрү. Бажы жол-жоболору жөнүндө жалпы жобо. «Ичинде колдонуу үчүн чыгарылыш» бажы жол-</a:t>
            </a:r>
            <a:r>
              <a:rPr lang="ru-RU" sz="1150" dirty="0" err="1" smtClean="0">
                <a:latin typeface="Arial Narrow" pitchFamily="34" charset="0"/>
              </a:rPr>
              <a:t>жобосу</a:t>
            </a:r>
            <a:r>
              <a:rPr lang="ru-RU" sz="1150" dirty="0" smtClean="0">
                <a:latin typeface="Arial Narrow" pitchFamily="34" charset="0"/>
              </a:rPr>
              <a:t>;</a:t>
            </a:r>
            <a:endParaRPr lang="ru-RU" sz="1150" dirty="0">
              <a:latin typeface="Arial Narrow" pitchFamily="34" charset="0"/>
            </a:endParaRPr>
          </a:p>
          <a:p>
            <a:pPr marL="171450" indent="-171450" algn="just">
              <a:spcBef>
                <a:spcPts val="300"/>
              </a:spcBef>
              <a:spcAft>
                <a:spcPts val="300"/>
              </a:spcAft>
              <a:buFont typeface="Wingdings" pitchFamily="2" charset="2"/>
              <a:buChar char="§"/>
            </a:pPr>
            <a:r>
              <a:rPr lang="ru-RU" sz="1150" dirty="0" smtClean="0">
                <a:latin typeface="Arial Narrow" pitchFamily="34" charset="0"/>
              </a:rPr>
              <a:t>«Товарларга декларация (ТД). Товарлардын бажы наркы, бажы төлөмдөрү, бажы төлөмдөрүн төлөө боюнча мөөнөттөр жана жеңилдиктер. Берилген бажы наркын тастыктоо үчүн керектүү документтер (тышкы соода келишими, эсеп-фактура </a:t>
            </a:r>
            <a:r>
              <a:rPr lang="ru-RU" sz="1150" dirty="0">
                <a:latin typeface="Arial Narrow" pitchFamily="34" charset="0"/>
              </a:rPr>
              <a:t>(инвойс), </a:t>
            </a:r>
            <a:r>
              <a:rPr lang="ru-RU" sz="1150" dirty="0" smtClean="0">
                <a:latin typeface="Arial Narrow" pitchFamily="34" charset="0"/>
              </a:rPr>
              <a:t>банк документтери ж.б.)»;</a:t>
            </a:r>
            <a:endParaRPr lang="ru-RU" sz="1150" dirty="0">
              <a:latin typeface="Arial Narrow" pitchFamily="34" charset="0"/>
            </a:endParaRPr>
          </a:p>
        </p:txBody>
      </p:sp>
      <p:sp>
        <p:nvSpPr>
          <p:cNvPr id="5" name="Прямоугольник 4"/>
          <p:cNvSpPr/>
          <p:nvPr/>
        </p:nvSpPr>
        <p:spPr>
          <a:xfrm>
            <a:off x="324377" y="0"/>
            <a:ext cx="45719" cy="4983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5188" y="115337"/>
            <a:ext cx="383438" cy="307777"/>
          </a:xfrm>
          <a:prstGeom prst="rect">
            <a:avLst/>
          </a:prstGeom>
          <a:noFill/>
        </p:spPr>
        <p:txBody>
          <a:bodyPr wrap="none" rtlCol="0">
            <a:spAutoFit/>
          </a:bodyPr>
          <a:lstStyle/>
          <a:p>
            <a:r>
              <a:rPr lang="ru-RU" sz="1400" dirty="0" smtClean="0">
                <a:solidFill>
                  <a:schemeClr val="accent1">
                    <a:lumMod val="75000"/>
                  </a:schemeClr>
                </a:solidFill>
                <a:latin typeface="Arial" pitchFamily="34" charset="0"/>
                <a:cs typeface="Arial" pitchFamily="34" charset="0"/>
              </a:rPr>
              <a:t>42</a:t>
            </a:r>
            <a:endParaRPr lang="ru-RU" sz="1400" dirty="0">
              <a:solidFill>
                <a:schemeClr val="accent1">
                  <a:lumMod val="75000"/>
                </a:schemeClr>
              </a:solidFill>
              <a:latin typeface="Arial" pitchFamily="34" charset="0"/>
              <a:cs typeface="Arial" pitchFamily="34" charset="0"/>
            </a:endParaRPr>
          </a:p>
        </p:txBody>
      </p:sp>
      <p:sp>
        <p:nvSpPr>
          <p:cNvPr id="7" name="TextBox 6"/>
          <p:cNvSpPr txBox="1"/>
          <p:nvPr/>
        </p:nvSpPr>
        <p:spPr>
          <a:xfrm>
            <a:off x="434344" y="85582"/>
            <a:ext cx="2564007" cy="453970"/>
          </a:xfrm>
          <a:prstGeom prst="rect">
            <a:avLst/>
          </a:prstGeom>
          <a:noFill/>
        </p:spPr>
        <p:txBody>
          <a:bodyPr wrap="square" rtlCol="0">
            <a:spAutoFit/>
          </a:bodyPr>
          <a:lstStyle/>
          <a:p>
            <a:pPr>
              <a:spcAft>
                <a:spcPts val="300"/>
              </a:spcAft>
            </a:pPr>
            <a:r>
              <a:rPr lang="ru-RU" sz="700" b="1" dirty="0" smtClean="0">
                <a:solidFill>
                  <a:schemeClr val="accent1">
                    <a:lumMod val="75000"/>
                  </a:schemeClr>
                </a:solidFill>
                <a:latin typeface="Arial" pitchFamily="34" charset="0"/>
                <a:cs typeface="Arial" pitchFamily="34" charset="0"/>
              </a:rPr>
              <a:t>ИШ ЖӨНҮНДӨ ЖЫЛДЫК ОТЧЕТ - 2017</a:t>
            </a:r>
          </a:p>
          <a:p>
            <a:r>
              <a:rPr lang="ru-RU" sz="700" dirty="0" smtClean="0">
                <a:solidFill>
                  <a:schemeClr val="accent1">
                    <a:lumMod val="75000"/>
                  </a:schemeClr>
                </a:solidFill>
                <a:latin typeface="Arial" pitchFamily="34" charset="0"/>
                <a:cs typeface="Arial" pitchFamily="34" charset="0"/>
              </a:rPr>
              <a:t>Государственная служба финансовой разведки </a:t>
            </a:r>
          </a:p>
          <a:p>
            <a:r>
              <a:rPr lang="ru-RU" sz="700" dirty="0" smtClean="0">
                <a:solidFill>
                  <a:schemeClr val="accent1">
                    <a:lumMod val="75000"/>
                  </a:schemeClr>
                </a:solidFill>
                <a:latin typeface="Arial" pitchFamily="34" charset="0"/>
                <a:cs typeface="Arial" pitchFamily="34" charset="0"/>
              </a:rPr>
              <a:t>при Правительстве Кыргызской Республики</a:t>
            </a: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5119" y="107504"/>
            <a:ext cx="360938" cy="360040"/>
          </a:xfrm>
          <a:prstGeom prst="rect">
            <a:avLst/>
          </a:prstGeom>
        </p:spPr>
      </p:pic>
    </p:spTree>
    <p:extLst>
      <p:ext uri="{BB962C8B-B14F-4D97-AF65-F5344CB8AC3E}">
        <p14:creationId xmlns:p14="http://schemas.microsoft.com/office/powerpoint/2010/main" val="39958453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0" y="4716016"/>
            <a:ext cx="6858000" cy="170705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324377" y="0"/>
            <a:ext cx="45719" cy="4983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5188" y="115337"/>
            <a:ext cx="383438" cy="307777"/>
          </a:xfrm>
          <a:prstGeom prst="rect">
            <a:avLst/>
          </a:prstGeom>
          <a:noFill/>
        </p:spPr>
        <p:txBody>
          <a:bodyPr wrap="none" rtlCol="0">
            <a:spAutoFit/>
          </a:bodyPr>
          <a:lstStyle/>
          <a:p>
            <a:r>
              <a:rPr lang="ru-RU" sz="1400" dirty="0" smtClean="0">
                <a:solidFill>
                  <a:schemeClr val="accent1">
                    <a:lumMod val="75000"/>
                  </a:schemeClr>
                </a:solidFill>
                <a:latin typeface="Arial" pitchFamily="34" charset="0"/>
                <a:cs typeface="Arial" pitchFamily="34" charset="0"/>
              </a:rPr>
              <a:t>43</a:t>
            </a:r>
            <a:endParaRPr lang="ru-RU" sz="1400" dirty="0">
              <a:solidFill>
                <a:schemeClr val="accent1">
                  <a:lumMod val="75000"/>
                </a:schemeClr>
              </a:solidFill>
              <a:latin typeface="Arial" pitchFamily="34" charset="0"/>
              <a:cs typeface="Arial" pitchFamily="34" charset="0"/>
            </a:endParaRPr>
          </a:p>
        </p:txBody>
      </p:sp>
      <p:sp>
        <p:nvSpPr>
          <p:cNvPr id="6" name="TextBox 5"/>
          <p:cNvSpPr txBox="1"/>
          <p:nvPr/>
        </p:nvSpPr>
        <p:spPr>
          <a:xfrm>
            <a:off x="434344" y="85582"/>
            <a:ext cx="2564007" cy="453970"/>
          </a:xfrm>
          <a:prstGeom prst="rect">
            <a:avLst/>
          </a:prstGeom>
          <a:noFill/>
        </p:spPr>
        <p:txBody>
          <a:bodyPr wrap="square" rtlCol="0">
            <a:spAutoFit/>
          </a:bodyPr>
          <a:lstStyle/>
          <a:p>
            <a:pPr>
              <a:spcAft>
                <a:spcPts val="300"/>
              </a:spcAft>
            </a:pPr>
            <a:r>
              <a:rPr lang="ru-RU" sz="700" b="1" dirty="0" smtClean="0">
                <a:solidFill>
                  <a:schemeClr val="accent1">
                    <a:lumMod val="75000"/>
                  </a:schemeClr>
                </a:solidFill>
                <a:latin typeface="Arial" pitchFamily="34" charset="0"/>
                <a:cs typeface="Arial" pitchFamily="34" charset="0"/>
              </a:rPr>
              <a:t>ИШ ЖӨНҮНДӨ ЖЫЛДЫК ОТЧЕТ – 2017</a:t>
            </a:r>
          </a:p>
          <a:p>
            <a:r>
              <a:rPr lang="ru-RU" sz="700" dirty="0">
                <a:solidFill>
                  <a:schemeClr val="accent1">
                    <a:lumMod val="75000"/>
                  </a:schemeClr>
                </a:solidFill>
                <a:latin typeface="Arial" pitchFamily="34" charset="0"/>
                <a:cs typeface="Arial" pitchFamily="34" charset="0"/>
              </a:rPr>
              <a:t>Кыргыз Республикасынын Өкмөтүнө караштуу </a:t>
            </a:r>
          </a:p>
          <a:p>
            <a:r>
              <a:rPr lang="ky-KG" sz="700" dirty="0">
                <a:solidFill>
                  <a:schemeClr val="accent1">
                    <a:lumMod val="75000"/>
                  </a:schemeClr>
                </a:solidFill>
                <a:latin typeface="Arial" pitchFamily="34" charset="0"/>
                <a:cs typeface="Arial" pitchFamily="34" charset="0"/>
              </a:rPr>
              <a:t>Финансылык </a:t>
            </a:r>
            <a:r>
              <a:rPr lang="ky-KG" sz="700" dirty="0" smtClean="0">
                <a:solidFill>
                  <a:schemeClr val="accent1">
                    <a:lumMod val="75000"/>
                  </a:schemeClr>
                </a:solidFill>
                <a:latin typeface="Arial" pitchFamily="34" charset="0"/>
                <a:cs typeface="Arial" pitchFamily="34" charset="0"/>
              </a:rPr>
              <a:t>чалгындоо </a:t>
            </a:r>
            <a:r>
              <a:rPr lang="ky-KG" sz="700" dirty="0">
                <a:solidFill>
                  <a:schemeClr val="accent1">
                    <a:lumMod val="75000"/>
                  </a:schemeClr>
                </a:solidFill>
                <a:latin typeface="Arial" pitchFamily="34" charset="0"/>
                <a:cs typeface="Arial" pitchFamily="34" charset="0"/>
              </a:rPr>
              <a:t>мамлекеттик </a:t>
            </a:r>
            <a:r>
              <a:rPr lang="ky-KG" sz="700" dirty="0" smtClean="0">
                <a:solidFill>
                  <a:schemeClr val="accent1">
                    <a:lumMod val="75000"/>
                  </a:schemeClr>
                </a:solidFill>
                <a:latin typeface="Arial" pitchFamily="34" charset="0"/>
                <a:cs typeface="Arial" pitchFamily="34" charset="0"/>
              </a:rPr>
              <a:t>кызматы</a:t>
            </a:r>
            <a:endParaRPr lang="ru-RU" sz="700" dirty="0">
              <a:solidFill>
                <a:schemeClr val="accent1">
                  <a:lumMod val="75000"/>
                </a:schemeClr>
              </a:solidFill>
              <a:latin typeface="Arial" pitchFamily="34" charset="0"/>
              <a:cs typeface="Arial" pitchFamily="34"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5119" y="107504"/>
            <a:ext cx="360938" cy="360040"/>
          </a:xfrm>
          <a:prstGeom prst="rect">
            <a:avLst/>
          </a:prstGeom>
        </p:spPr>
      </p:pic>
      <p:sp>
        <p:nvSpPr>
          <p:cNvPr id="8" name="Прямоугольник 7"/>
          <p:cNvSpPr/>
          <p:nvPr/>
        </p:nvSpPr>
        <p:spPr>
          <a:xfrm>
            <a:off x="199757" y="767109"/>
            <a:ext cx="6458486" cy="6109365"/>
          </a:xfrm>
          <a:prstGeom prst="rect">
            <a:avLst/>
          </a:prstGeom>
        </p:spPr>
        <p:txBody>
          <a:bodyPr wrap="square">
            <a:spAutoFit/>
          </a:bodyPr>
          <a:lstStyle/>
          <a:p>
            <a:pPr marL="171450" indent="-171450" algn="just">
              <a:spcBef>
                <a:spcPts val="300"/>
              </a:spcBef>
              <a:spcAft>
                <a:spcPts val="300"/>
              </a:spcAft>
              <a:buFont typeface="Wingdings" pitchFamily="2" charset="2"/>
              <a:buChar char="§"/>
            </a:pPr>
            <a:r>
              <a:rPr lang="ru-RU" sz="1200" dirty="0" smtClean="0">
                <a:latin typeface="Arial Narrow" pitchFamily="34" charset="0"/>
              </a:rPr>
              <a:t>«ФЧМК менен өз ара аракеттенүү тартиби. Кылмыштуу кирешелерди адалдоо чөйрөсүндө кылмыштарды аныктоо жана ачуу практикалык тажрыйбасы»;</a:t>
            </a:r>
          </a:p>
          <a:p>
            <a:pPr marL="171450" indent="-171450" algn="just">
              <a:spcBef>
                <a:spcPts val="300"/>
              </a:spcBef>
              <a:spcAft>
                <a:spcPts val="300"/>
              </a:spcAft>
              <a:buFont typeface="Wingdings" pitchFamily="2" charset="2"/>
              <a:buChar char="§"/>
            </a:pPr>
            <a:r>
              <a:rPr lang="ru-RU" sz="1200" i="1" dirty="0" smtClean="0">
                <a:latin typeface="Arial Narrow" pitchFamily="34" charset="0"/>
              </a:rPr>
              <a:t>«Кылмыштуу топторду иштеп чыгууда ыкчам жана тергөө бөлүмдөрүнүн ишинде аналитикалык маалыматтык программаларды колдонуу (практикалык тажрыйба)»;</a:t>
            </a:r>
            <a:endParaRPr lang="ru-RU" sz="1200" dirty="0" smtClean="0">
              <a:latin typeface="Arial Narrow" pitchFamily="34" charset="0"/>
            </a:endParaRPr>
          </a:p>
          <a:p>
            <a:pPr marL="171450" indent="-171450" algn="just">
              <a:spcBef>
                <a:spcPts val="300"/>
              </a:spcBef>
              <a:spcAft>
                <a:spcPts val="300"/>
              </a:spcAft>
              <a:buFont typeface="Wingdings" pitchFamily="2" charset="2"/>
              <a:buChar char="§"/>
            </a:pPr>
            <a:r>
              <a:rPr lang="ru-RU" sz="1200" dirty="0" smtClean="0">
                <a:latin typeface="Arial Narrow" pitchFamily="34" charset="0"/>
              </a:rPr>
              <a:t>«Коммерциялык банктарда маалыматтык коопсуздукту камсыздоо»;</a:t>
            </a:r>
          </a:p>
          <a:p>
            <a:pPr marL="171450" indent="-171450" algn="just">
              <a:spcBef>
                <a:spcPts val="300"/>
              </a:spcBef>
              <a:spcAft>
                <a:spcPts val="300"/>
              </a:spcAft>
              <a:buFont typeface="Wingdings" pitchFamily="2" charset="2"/>
              <a:buChar char="§"/>
            </a:pPr>
            <a:r>
              <a:rPr lang="ru-RU" sz="1200" dirty="0" smtClean="0">
                <a:latin typeface="Arial Narrow" pitchFamily="34" charset="0"/>
              </a:rPr>
              <a:t>«Электрондук акчалар жана криптовалюта</a:t>
            </a:r>
            <a:r>
              <a:rPr lang="ru-RU" sz="1200" dirty="0">
                <a:latin typeface="Arial Narrow" pitchFamily="34" charset="0"/>
              </a:rPr>
              <a:t>, </a:t>
            </a:r>
            <a:r>
              <a:rPr lang="ru-RU" sz="1200" dirty="0" smtClean="0">
                <a:latin typeface="Arial Narrow" pitchFamily="34" charset="0"/>
              </a:rPr>
              <a:t>ККЛ/ТЭИКК тармагында аларды колдонуу тобокелдиктери»;</a:t>
            </a:r>
            <a:endParaRPr lang="ru-RU" sz="1200" dirty="0">
              <a:latin typeface="Arial Narrow" pitchFamily="34" charset="0"/>
            </a:endParaRPr>
          </a:p>
          <a:p>
            <a:pPr marL="171450" indent="-171450" algn="just">
              <a:spcBef>
                <a:spcPts val="300"/>
              </a:spcBef>
              <a:spcAft>
                <a:spcPts val="300"/>
              </a:spcAft>
              <a:buFont typeface="Wingdings" pitchFamily="2" charset="2"/>
              <a:buChar char="§"/>
            </a:pPr>
            <a:r>
              <a:rPr lang="ru-RU" sz="1200" dirty="0" smtClean="0">
                <a:latin typeface="Arial Narrow" pitchFamily="34" charset="0"/>
              </a:rPr>
              <a:t>«Кылмыштуу кирешелерди адалдоодо жана террористтик (экстремисттик) ишти каржылоодо жаңы технологияларды колдонуу (электрондук төлөмдөр, электрондук акчалар, </a:t>
            </a:r>
            <a:r>
              <a:rPr lang="ru-RU" sz="1200" dirty="0">
                <a:latin typeface="Arial Narrow" pitchFamily="34" charset="0"/>
              </a:rPr>
              <a:t>криптовалюта)»;</a:t>
            </a:r>
          </a:p>
          <a:p>
            <a:pPr marL="171450" indent="-171450" algn="just">
              <a:spcBef>
                <a:spcPts val="300"/>
              </a:spcBef>
              <a:spcAft>
                <a:spcPts val="300"/>
              </a:spcAft>
              <a:buFont typeface="Wingdings" pitchFamily="2" charset="2"/>
              <a:buChar char="§"/>
            </a:pPr>
            <a:r>
              <a:rPr lang="ru-RU" sz="1200" dirty="0" smtClean="0">
                <a:latin typeface="Arial Narrow" pitchFamily="34" charset="0"/>
              </a:rPr>
              <a:t>«Интернет чалгындоо жана кылмыштуу </a:t>
            </a:r>
            <a:r>
              <a:rPr lang="ru-RU" sz="1200" dirty="0">
                <a:latin typeface="Arial Narrow" pitchFamily="34" charset="0"/>
              </a:rPr>
              <a:t>кирешелерди </a:t>
            </a:r>
            <a:r>
              <a:rPr lang="ru-RU" sz="1200" dirty="0" smtClean="0">
                <a:latin typeface="Arial Narrow" pitchFamily="34" charset="0"/>
              </a:rPr>
              <a:t>адалдоого </a:t>
            </a:r>
            <a:r>
              <a:rPr lang="ru-RU" sz="1200" dirty="0">
                <a:latin typeface="Arial Narrow" pitchFamily="34" charset="0"/>
              </a:rPr>
              <a:t>жана террористтик (экстремисттик) ишти </a:t>
            </a:r>
            <a:r>
              <a:rPr lang="ru-RU" sz="1200" dirty="0" smtClean="0">
                <a:latin typeface="Arial Narrow" pitchFamily="34" charset="0"/>
              </a:rPr>
              <a:t>каржылоого каршы аракеттенүү чөйрөсүндө маалыматтык коопсуздукту камсыздоо (финансылык жана банктык мекемелердин компьютердик системаларына, мамлекеттик органдардын маалыматтар базасына санкцияланбаган кирүү, мыйзамсыз алынган маалыматты колдонуу)».</a:t>
            </a:r>
            <a:endParaRPr lang="ru-RU" sz="1200" dirty="0">
              <a:latin typeface="Arial Narrow" pitchFamily="34" charset="0"/>
            </a:endParaRPr>
          </a:p>
          <a:p>
            <a:pPr algn="just">
              <a:spcBef>
                <a:spcPts val="1200"/>
              </a:spcBef>
            </a:pPr>
            <a:r>
              <a:rPr lang="ru-RU" sz="1200" dirty="0" smtClean="0">
                <a:latin typeface="Arial Narrow" pitchFamily="34" charset="0"/>
              </a:rPr>
              <a:t>2017-жылдын апрелинде Борбордун иши боюнча маалыматты жайгаштыруу үчүн, ошондой эле республиканын алыскы региондорундагы жактар жана да негизги ишин үзгүлтүккө учуратпай окуганды каалаган жактар үчүн заманбап маалыматтык технологияларды колдонуу менен окутуу максатында ФЧМК ОМБ сайтын иштеп чыгуу боюнча иштер башталды. Ушул окутууну уюштуруунун максаты окуу курстарына жетүү мүмкүнчүлүгүн камсыздоо, окутууну уюштуруунун чыгымдарын азайтуу жана окутуу акысын төмөндөтүү болуп саналат. </a:t>
            </a:r>
            <a:endParaRPr lang="ru-RU" sz="1200" dirty="0">
              <a:latin typeface="Arial Narrow" pitchFamily="34" charset="0"/>
            </a:endParaRPr>
          </a:p>
          <a:p>
            <a:pPr algn="just">
              <a:spcBef>
                <a:spcPts val="600"/>
              </a:spcBef>
              <a:spcAft>
                <a:spcPts val="300"/>
              </a:spcAft>
            </a:pPr>
            <a:r>
              <a:rPr lang="ru-RU" sz="1200" dirty="0" smtClean="0">
                <a:latin typeface="Arial Narrow" pitchFamily="34" charset="0"/>
              </a:rPr>
              <a:t>ФЧМК ОМБда билим алгандардын билимдерин текшерүү эки түрдө жүзөгө ашырылат: тестирлөө жана оозеки экзамен</a:t>
            </a:r>
            <a:r>
              <a:rPr lang="ru-RU" sz="1200" dirty="0">
                <a:latin typeface="Arial Narrow" pitchFamily="34" charset="0"/>
              </a:rPr>
              <a:t>.</a:t>
            </a:r>
          </a:p>
          <a:p>
            <a:pPr algn="just">
              <a:spcBef>
                <a:spcPts val="1200"/>
              </a:spcBef>
            </a:pPr>
            <a:r>
              <a:rPr lang="ru-RU" sz="1200" dirty="0" smtClean="0">
                <a:latin typeface="Arial Narrow" pitchFamily="34" charset="0"/>
              </a:rPr>
              <a:t>Базалык окутуу аяктагандан кийин тестирлөө жана оозеки суроо түрүндө, ал эми бир күндүк курстар жана кайра даярдоолор аяктагандан кийин – тестирлөө (суроолор жооптордун варианттары менен) түрүндө экзамендер болду. Экзаменди</a:t>
            </a:r>
            <a:r>
              <a:rPr lang="ru-RU" sz="1200" dirty="0">
                <a:latin typeface="Arial Narrow" pitchFamily="34" charset="0"/>
              </a:rPr>
              <a:t> </a:t>
            </a:r>
            <a:r>
              <a:rPr lang="ru-RU" sz="1200" dirty="0" smtClean="0">
                <a:latin typeface="Arial Narrow" pitchFamily="34" charset="0"/>
              </a:rPr>
              <a:t>ийгиликтүү тапшырган угуучуларга «Кылмыштуу кирешелерди легализациялоого (адалдоого) жана террористтик же экстремисттик ишти каржылоого каршы аракеттенүү» программасы боюнча курстарды бүтүргөндүгү жөнүндө сертификаттар (күбөлүктөр) берилди.</a:t>
            </a:r>
            <a:endParaRPr lang="ru-RU" sz="1200" dirty="0">
              <a:latin typeface="Arial Narrow" pitchFamily="34" charset="0"/>
            </a:endParaRPr>
          </a:p>
          <a:p>
            <a:pPr algn="just"/>
            <a:r>
              <a:rPr lang="ru-RU" sz="1200" dirty="0">
                <a:latin typeface="Arial Narrow" pitchFamily="34" charset="0"/>
              </a:rPr>
              <a:t/>
            </a:r>
            <a:br>
              <a:rPr lang="ru-RU" sz="1200" dirty="0">
                <a:latin typeface="Arial Narrow" pitchFamily="34" charset="0"/>
              </a:rPr>
            </a:br>
            <a:endParaRPr lang="ru-RU" sz="1200" dirty="0">
              <a:latin typeface="Arial Narrow" pitchFamily="34" charset="0"/>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3725970846"/>
              </p:ext>
            </p:extLst>
          </p:nvPr>
        </p:nvGraphicFramePr>
        <p:xfrm>
          <a:off x="1182558" y="6691808"/>
          <a:ext cx="4608512" cy="608959"/>
        </p:xfrm>
        <a:graphic>
          <a:graphicData uri="http://schemas.openxmlformats.org/drawingml/2006/table">
            <a:tbl>
              <a:tblPr/>
              <a:tblGrid>
                <a:gridCol w="3565075">
                  <a:extLst>
                    <a:ext uri="{9D8B030D-6E8A-4147-A177-3AD203B41FA5}">
                      <a16:colId xmlns:a16="http://schemas.microsoft.com/office/drawing/2014/main" val="20000"/>
                    </a:ext>
                  </a:extLst>
                </a:gridCol>
                <a:gridCol w="1043437">
                  <a:extLst>
                    <a:ext uri="{9D8B030D-6E8A-4147-A177-3AD203B41FA5}">
                      <a16:colId xmlns:a16="http://schemas.microsoft.com/office/drawing/2014/main" val="20001"/>
                    </a:ext>
                  </a:extLst>
                </a:gridCol>
              </a:tblGrid>
              <a:tr h="215897">
                <a:tc>
                  <a:txBody>
                    <a:bodyPr/>
                    <a:lstStyle/>
                    <a:p>
                      <a:pPr algn="l" fontAlgn="ctr"/>
                      <a:r>
                        <a:rPr lang="ru-RU" sz="1100" b="0" i="0" u="none" strike="noStrike" dirty="0" smtClean="0">
                          <a:solidFill>
                            <a:srgbClr val="333333"/>
                          </a:solidFill>
                          <a:effectLst/>
                          <a:latin typeface="Arial Narrow"/>
                        </a:rPr>
                        <a:t>Окууну өткөндүгү жөнүндө документтер берилди,</a:t>
                      </a:r>
                      <a:r>
                        <a:rPr lang="ru-RU" sz="1100" b="0" i="0" u="none" strike="noStrike" baseline="0" dirty="0" smtClean="0">
                          <a:solidFill>
                            <a:srgbClr val="333333"/>
                          </a:solidFill>
                          <a:effectLst/>
                          <a:latin typeface="Arial Narrow"/>
                        </a:rPr>
                        <a:t> бардыгы</a:t>
                      </a:r>
                      <a:endParaRPr lang="ru-RU" sz="1100" b="0" i="0" u="none" strike="noStrike" dirty="0">
                        <a:solidFill>
                          <a:srgbClr val="333333"/>
                        </a:solidFill>
                        <a:effectLst/>
                        <a:latin typeface="Arial Narrow"/>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Arial Narrow"/>
                        </a:rPr>
                        <a:t>538</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7823">
                <a:tc>
                  <a:txBody>
                    <a:bodyPr/>
                    <a:lstStyle/>
                    <a:p>
                      <a:pPr algn="l" fontAlgn="ctr"/>
                      <a:r>
                        <a:rPr lang="ru-RU" sz="1100" b="0" i="0" u="none" strike="noStrike" dirty="0" smtClean="0">
                          <a:solidFill>
                            <a:srgbClr val="333333"/>
                          </a:solidFill>
                          <a:effectLst/>
                          <a:latin typeface="Arial Narrow"/>
                        </a:rPr>
                        <a:t>Сертификаттар </a:t>
                      </a:r>
                      <a:r>
                        <a:rPr lang="ru-RU" sz="1100" b="0" i="0" u="none" strike="noStrike" dirty="0">
                          <a:solidFill>
                            <a:srgbClr val="333333"/>
                          </a:solidFill>
                          <a:effectLst/>
                          <a:latin typeface="Arial Narrow"/>
                        </a:rPr>
                        <a:t>(</a:t>
                      </a:r>
                      <a:r>
                        <a:rPr lang="ru-RU" sz="1100" b="0" i="0" u="none" strike="noStrike" dirty="0" smtClean="0">
                          <a:solidFill>
                            <a:srgbClr val="333333"/>
                          </a:solidFill>
                          <a:effectLst/>
                          <a:latin typeface="Arial Narrow"/>
                        </a:rPr>
                        <a:t>базалык окутуу)</a:t>
                      </a:r>
                      <a:endParaRPr lang="ru-RU" sz="1100" b="0" i="0" u="none" strike="noStrike" dirty="0">
                        <a:solidFill>
                          <a:srgbClr val="333333"/>
                        </a:solidFill>
                        <a:effectLst/>
                        <a:latin typeface="Arial Narrow"/>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rgbClr val="000000"/>
                          </a:solidFill>
                          <a:effectLst/>
                          <a:latin typeface="Arial Narrow"/>
                        </a:rPr>
                        <a:t>48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15897">
                <a:tc>
                  <a:txBody>
                    <a:bodyPr/>
                    <a:lstStyle/>
                    <a:p>
                      <a:pPr algn="l" fontAlgn="ctr"/>
                      <a:r>
                        <a:rPr lang="ru-RU" sz="1100" b="0" i="0" u="none" strike="noStrike" dirty="0" smtClean="0">
                          <a:solidFill>
                            <a:srgbClr val="333333"/>
                          </a:solidFill>
                          <a:effectLst/>
                          <a:latin typeface="Arial Narrow"/>
                        </a:rPr>
                        <a:t>Күбөлүктөр (кайра даярдоо жана бир күндүк курстар)</a:t>
                      </a:r>
                      <a:endParaRPr lang="ru-RU" sz="1100" b="0" i="0" u="none" strike="noStrike" dirty="0">
                        <a:solidFill>
                          <a:srgbClr val="333333"/>
                        </a:solidFill>
                        <a:effectLst/>
                        <a:latin typeface="Arial Narrow"/>
                      </a:endParaRPr>
                    </a:p>
                  </a:txBody>
                  <a:tcPr marL="9525" marR="9525" marT="9525" marB="0" anchor="ctr">
                    <a:lnL>
                      <a:noFill/>
                    </a:lnL>
                    <a:lnR>
                      <a:noFill/>
                    </a:lnR>
                    <a:lnT>
                      <a:noFill/>
                    </a:lnT>
                    <a:lnB>
                      <a:noFill/>
                    </a:lnB>
                  </a:tcPr>
                </a:tc>
                <a:tc>
                  <a:txBody>
                    <a:bodyPr/>
                    <a:lstStyle/>
                    <a:p>
                      <a:pPr algn="ctr" fontAlgn="ctr"/>
                      <a:r>
                        <a:rPr lang="ru-RU" sz="1100" b="0" i="0" u="none" strike="noStrike" dirty="0">
                          <a:solidFill>
                            <a:srgbClr val="000000"/>
                          </a:solidFill>
                          <a:effectLst/>
                          <a:latin typeface="Arial Narrow"/>
                        </a:rPr>
                        <a:t>490</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567602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6817" y="4427984"/>
            <a:ext cx="6486425" cy="4431983"/>
          </a:xfrm>
          <a:prstGeom prst="rect">
            <a:avLst/>
          </a:prstGeom>
        </p:spPr>
        <p:txBody>
          <a:bodyPr wrap="square">
            <a:spAutoFit/>
          </a:bodyPr>
          <a:lstStyle/>
          <a:p>
            <a:pPr algn="just">
              <a:spcBef>
                <a:spcPts val="300"/>
              </a:spcBef>
              <a:spcAft>
                <a:spcPts val="300"/>
              </a:spcAft>
            </a:pPr>
            <a:r>
              <a:rPr lang="ru-RU" sz="1200" dirty="0">
                <a:latin typeface="Arial Narrow" pitchFamily="34" charset="0"/>
              </a:rPr>
              <a:t>Ыйман, адеп жана маданият жылын даярдап өткөрүү боюнча иш-чаралар планынын аткаруу максатында ФЧМКнын 2017-жылдын 6-мартындагы № 13/Ө «Кыргыз Республикасынын Өкмөтүнө караштуу Финансылык чалгындоо мамлекеттик кызматынын Ыйман, адеп жана маданият жылын өткөрүү боюнча иш-чаралар планын бекитүү жөнүндө» буйругу иштелип чыкты. Жогоруда аталган Иш-чаралар планынын 1-пунктун аткаруу максатында ФЧМКда «Желбирей бер эркиндиктин желеги» аттуу ураан менен Кыргыз Республикасынын Мамлекеттик Туусунун 25-жылдыгына арналган салтанаттуу иш-чара өткөрүлдү. </a:t>
            </a:r>
            <a:endParaRPr lang="ru-RU" sz="1200" dirty="0" smtClean="0">
              <a:latin typeface="Arial Narrow" pitchFamily="34" charset="0"/>
            </a:endParaRPr>
          </a:p>
          <a:p>
            <a:pPr algn="just">
              <a:spcBef>
                <a:spcPts val="300"/>
              </a:spcBef>
              <a:spcAft>
                <a:spcPts val="300"/>
              </a:spcAft>
            </a:pPr>
            <a:r>
              <a:rPr lang="ru-RU" sz="1200" dirty="0" smtClean="0">
                <a:latin typeface="Arial Narrow" pitchFamily="34" charset="0"/>
              </a:rPr>
              <a:t>2017-жылдын </a:t>
            </a:r>
            <a:r>
              <a:rPr lang="ru-RU" sz="1200" dirty="0">
                <a:latin typeface="Arial Narrow" pitchFamily="34" charset="0"/>
              </a:rPr>
              <a:t>I </a:t>
            </a:r>
            <a:r>
              <a:rPr lang="ru-RU" sz="1200" dirty="0" smtClean="0">
                <a:latin typeface="Arial Narrow" pitchFamily="34" charset="0"/>
              </a:rPr>
              <a:t>кварталында «</a:t>
            </a:r>
            <a:r>
              <a:rPr lang="ru-RU" sz="1200" dirty="0">
                <a:latin typeface="Arial Narrow" pitchFamily="34" charset="0"/>
              </a:rPr>
              <a:t>Тил жана маданият» </a:t>
            </a:r>
            <a:r>
              <a:rPr lang="ru-RU" sz="1200" dirty="0" smtClean="0">
                <a:latin typeface="Arial Narrow" pitchFamily="34" charset="0"/>
              </a:rPr>
              <a:t>менен </a:t>
            </a:r>
            <a:r>
              <a:rPr lang="ru-RU" sz="1200" dirty="0">
                <a:latin typeface="Arial Narrow" pitchFamily="34" charset="0"/>
              </a:rPr>
              <a:t>«Мамлекеттик жана муниципалдык кызмат» гезиттерине жазылуу </a:t>
            </a:r>
            <a:r>
              <a:rPr lang="ru-RU" sz="1200" dirty="0" smtClean="0">
                <a:latin typeface="Arial Narrow" pitchFamily="34" charset="0"/>
              </a:rPr>
              <a:t>жүргүзүлдү. </a:t>
            </a:r>
            <a:endParaRPr lang="ru-RU" sz="1200" dirty="0">
              <a:latin typeface="Arial Narrow" pitchFamily="34" charset="0"/>
            </a:endParaRPr>
          </a:p>
          <a:p>
            <a:pPr algn="just">
              <a:spcBef>
                <a:spcPts val="300"/>
              </a:spcBef>
              <a:spcAft>
                <a:spcPts val="300"/>
              </a:spcAft>
            </a:pPr>
            <a:r>
              <a:rPr lang="ru-RU" sz="1200" dirty="0">
                <a:latin typeface="Arial Narrow" pitchFamily="34" charset="0"/>
              </a:rPr>
              <a:t>ФЧМКда «Табигатка таазим» аттуу ураан менен 2017-жылдын </a:t>
            </a:r>
            <a:r>
              <a:rPr lang="ru-RU" sz="1200" dirty="0" smtClean="0">
                <a:latin typeface="Arial Narrow" pitchFamily="34" charset="0"/>
              </a:rPr>
              <a:t>31-мартынан 1-апрелине </a:t>
            </a:r>
            <a:r>
              <a:rPr lang="ru-RU" sz="1200" dirty="0">
                <a:latin typeface="Arial Narrow" pitchFamily="34" charset="0"/>
              </a:rPr>
              <a:t>чейин ФЧМКга жанаша аймактагы жолду оңдоо, тазалоо жана көрктөндүрүү иштери </a:t>
            </a:r>
            <a:r>
              <a:rPr lang="ru-RU" sz="1200" dirty="0" smtClean="0">
                <a:latin typeface="Arial Narrow" pitchFamily="34" charset="0"/>
              </a:rPr>
              <a:t>жүргүзүлдү.</a:t>
            </a:r>
            <a:endParaRPr lang="ru-RU" sz="1200" dirty="0">
              <a:latin typeface="Arial Narrow" pitchFamily="34" charset="0"/>
            </a:endParaRPr>
          </a:p>
          <a:p>
            <a:pPr algn="just">
              <a:spcBef>
                <a:spcPts val="300"/>
              </a:spcBef>
              <a:spcAft>
                <a:spcPts val="300"/>
              </a:spcAft>
            </a:pPr>
            <a:r>
              <a:rPr lang="ru-RU" sz="1200" dirty="0">
                <a:latin typeface="Arial Narrow" pitchFamily="34" charset="0"/>
              </a:rPr>
              <a:t>ФЧМК тарабынан Бишкек шаарынын Беларусская 121 көчөсү дарегинде жайгашкан Баланын адистештирилген үйүнө материалдык жардам </a:t>
            </a:r>
            <a:r>
              <a:rPr lang="ru-RU" sz="1200" dirty="0" smtClean="0">
                <a:latin typeface="Arial Narrow" pitchFamily="34" charset="0"/>
              </a:rPr>
              <a:t>(21 </a:t>
            </a:r>
            <a:r>
              <a:rPr lang="ru-RU" sz="1200" dirty="0">
                <a:latin typeface="Arial Narrow" pitchFamily="34" charset="0"/>
              </a:rPr>
              <a:t>метр вафель </a:t>
            </a:r>
            <a:r>
              <a:rPr lang="ru-RU" sz="1200" dirty="0" smtClean="0">
                <a:latin typeface="Arial Narrow" pitchFamily="34" charset="0"/>
              </a:rPr>
              <a:t>кездемеси) жана «</a:t>
            </a:r>
            <a:r>
              <a:rPr lang="ru-RU" sz="1200" dirty="0">
                <a:latin typeface="Arial Narrow" pitchFamily="34" charset="0"/>
              </a:rPr>
              <a:t>Манас» эл аралык  аэропортунун жанына кулаган «Боинг-747» жүк ташуучу самолеттон жабыр тарткандарга </a:t>
            </a:r>
            <a:r>
              <a:rPr lang="ru-RU" sz="1200" dirty="0" smtClean="0">
                <a:latin typeface="Arial Narrow" pitchFamily="34" charset="0"/>
              </a:rPr>
              <a:t>акчалай жардам берилди.</a:t>
            </a:r>
          </a:p>
          <a:p>
            <a:pPr algn="just">
              <a:spcBef>
                <a:spcPts val="300"/>
              </a:spcBef>
              <a:spcAft>
                <a:spcPts val="300"/>
              </a:spcAft>
            </a:pPr>
            <a:r>
              <a:rPr lang="ru-RU" sz="1200" dirty="0" smtClean="0">
                <a:latin typeface="Arial Narrow" pitchFamily="34" charset="0"/>
              </a:rPr>
              <a:t>Урмат-сый</a:t>
            </a:r>
            <a:r>
              <a:rPr lang="ru-RU" sz="1200" dirty="0">
                <a:latin typeface="Arial Narrow" pitchFamily="34" charset="0"/>
              </a:rPr>
              <a:t>, тилектештиктин өрнөктөрүн пропогандалаган накыл </a:t>
            </a:r>
            <a:r>
              <a:rPr lang="ru-RU" sz="1200" dirty="0" smtClean="0">
                <a:latin typeface="Arial Narrow" pitchFamily="34" charset="0"/>
              </a:rPr>
              <a:t>сөздөрдү, макал-</a:t>
            </a:r>
            <a:r>
              <a:rPr lang="ru-RU" sz="1200" dirty="0" err="1" smtClean="0">
                <a:latin typeface="Arial Narrow" pitchFamily="34" charset="0"/>
              </a:rPr>
              <a:t>лакаптарды</a:t>
            </a:r>
            <a:r>
              <a:rPr lang="ru-RU" sz="1200" dirty="0" smtClean="0">
                <a:latin typeface="Arial Narrow" pitchFamily="34" charset="0"/>
              </a:rPr>
              <a:t>, афоризмдерди </a:t>
            </a:r>
            <a:r>
              <a:rPr lang="ru-RU" sz="1200" dirty="0">
                <a:latin typeface="Arial Narrow" pitchFamily="34" charset="0"/>
              </a:rPr>
              <a:t>Финансылык чалгындоонун холлундагы тактага, төрага менен статс-катчынын кабыл алуу бөлмөлөрүндө куверттерге жана ФЧМКнын түзүмдүк бөлүмдөрүнүн кабинеттерине </a:t>
            </a:r>
            <a:r>
              <a:rPr lang="ru-RU" sz="1200" dirty="0" smtClean="0">
                <a:latin typeface="Arial Narrow" pitchFamily="34" charset="0"/>
              </a:rPr>
              <a:t>коюулду.</a:t>
            </a:r>
            <a:endParaRPr lang="ru-RU" sz="1200" dirty="0">
              <a:latin typeface="Arial Narrow" pitchFamily="34" charset="0"/>
            </a:endParaRPr>
          </a:p>
          <a:p>
            <a:pPr algn="just">
              <a:spcBef>
                <a:spcPts val="300"/>
              </a:spcBef>
              <a:spcAft>
                <a:spcPts val="300"/>
              </a:spcAft>
            </a:pPr>
            <a:r>
              <a:rPr lang="ru-RU" sz="1200" dirty="0">
                <a:latin typeface="Arial Narrow" pitchFamily="34" charset="0"/>
              </a:rPr>
              <a:t>2017-жылдын 17-апрелинен 28-апрелине чейинки мезгилинде ФЧМКнын кызматчысы Кыргыз Республикасынын Өкмөтүнүн Аппаратынын Котормо жана редакциялоо бөлүмүндө стажировкадан өттү</a:t>
            </a:r>
            <a:r>
              <a:rPr lang="ru-RU" sz="1200" dirty="0" smtClean="0">
                <a:latin typeface="Arial Narrow" pitchFamily="34" charset="0"/>
              </a:rPr>
              <a:t>. </a:t>
            </a:r>
            <a:endParaRPr lang="ru-RU" sz="1200" dirty="0">
              <a:latin typeface="Arial Narrow" pitchFamily="34" charset="0"/>
            </a:endParaRPr>
          </a:p>
          <a:p>
            <a:pPr algn="just">
              <a:spcBef>
                <a:spcPts val="300"/>
              </a:spcBef>
              <a:spcAft>
                <a:spcPts val="300"/>
              </a:spcAft>
            </a:pPr>
            <a:r>
              <a:rPr lang="ru-RU" sz="1200" dirty="0">
                <a:latin typeface="Arial Narrow" pitchFamily="34" charset="0"/>
              </a:rPr>
              <a:t>Мамлекеттик тил жана котормо боюнча ФЧМКнын кызматчыларына туруктуу негизде кеңеш </a:t>
            </a:r>
            <a:r>
              <a:rPr lang="ru-RU" sz="1200" dirty="0" smtClean="0">
                <a:latin typeface="Arial Narrow" pitchFamily="34" charset="0"/>
              </a:rPr>
              <a:t>берүүчү-</a:t>
            </a:r>
            <a:r>
              <a:rPr lang="ru-RU" sz="1200" dirty="0" err="1" smtClean="0">
                <a:latin typeface="Arial Narrow" pitchFamily="34" charset="0"/>
              </a:rPr>
              <a:t>усулдук</a:t>
            </a:r>
            <a:r>
              <a:rPr lang="ru-RU" sz="1200" dirty="0" smtClean="0">
                <a:latin typeface="Arial Narrow" pitchFamily="34" charset="0"/>
              </a:rPr>
              <a:t> </a:t>
            </a:r>
            <a:r>
              <a:rPr lang="ru-RU" sz="1200" dirty="0">
                <a:latin typeface="Arial Narrow" pitchFamily="34" charset="0"/>
              </a:rPr>
              <a:t>жардам көрсөтүлүп </a:t>
            </a:r>
            <a:r>
              <a:rPr lang="ru-RU" sz="1200" dirty="0" smtClean="0">
                <a:latin typeface="Arial Narrow" pitchFamily="34" charset="0"/>
              </a:rPr>
              <a:t>турат.</a:t>
            </a:r>
            <a:endParaRPr lang="ru-RU" sz="1200" dirty="0">
              <a:latin typeface="Arial Narrow" pitchFamily="34" charset="0"/>
            </a:endParaRPr>
          </a:p>
        </p:txBody>
      </p:sp>
      <p:sp>
        <p:nvSpPr>
          <p:cNvPr id="5" name="Прямоугольник 4"/>
          <p:cNvSpPr/>
          <p:nvPr/>
        </p:nvSpPr>
        <p:spPr>
          <a:xfrm>
            <a:off x="324377" y="0"/>
            <a:ext cx="45719" cy="4983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5188" y="115337"/>
            <a:ext cx="383438" cy="307777"/>
          </a:xfrm>
          <a:prstGeom prst="rect">
            <a:avLst/>
          </a:prstGeom>
          <a:noFill/>
        </p:spPr>
        <p:txBody>
          <a:bodyPr wrap="none" rtlCol="0">
            <a:spAutoFit/>
          </a:bodyPr>
          <a:lstStyle/>
          <a:p>
            <a:r>
              <a:rPr lang="ru-RU" sz="1400" dirty="0" smtClean="0">
                <a:solidFill>
                  <a:schemeClr val="accent1">
                    <a:lumMod val="75000"/>
                  </a:schemeClr>
                </a:solidFill>
                <a:latin typeface="Arial" pitchFamily="34" charset="0"/>
                <a:cs typeface="Arial" pitchFamily="34" charset="0"/>
              </a:rPr>
              <a:t>44</a:t>
            </a:r>
            <a:endParaRPr lang="ru-RU" sz="1400" dirty="0">
              <a:solidFill>
                <a:schemeClr val="accent1">
                  <a:lumMod val="75000"/>
                </a:schemeClr>
              </a:solidFill>
              <a:latin typeface="Arial" pitchFamily="34" charset="0"/>
              <a:cs typeface="Arial" pitchFamily="34" charset="0"/>
            </a:endParaRPr>
          </a:p>
        </p:txBody>
      </p:sp>
      <p:sp>
        <p:nvSpPr>
          <p:cNvPr id="7" name="TextBox 6"/>
          <p:cNvSpPr txBox="1"/>
          <p:nvPr/>
        </p:nvSpPr>
        <p:spPr>
          <a:xfrm>
            <a:off x="434344" y="85582"/>
            <a:ext cx="2564007" cy="453970"/>
          </a:xfrm>
          <a:prstGeom prst="rect">
            <a:avLst/>
          </a:prstGeom>
          <a:noFill/>
        </p:spPr>
        <p:txBody>
          <a:bodyPr wrap="square" rtlCol="0">
            <a:spAutoFit/>
          </a:bodyPr>
          <a:lstStyle/>
          <a:p>
            <a:pPr>
              <a:spcAft>
                <a:spcPts val="300"/>
              </a:spcAft>
            </a:pPr>
            <a:r>
              <a:rPr lang="ru-RU" sz="700" b="1" dirty="0" smtClean="0">
                <a:solidFill>
                  <a:schemeClr val="accent1">
                    <a:lumMod val="75000"/>
                  </a:schemeClr>
                </a:solidFill>
                <a:latin typeface="Arial" pitchFamily="34" charset="0"/>
                <a:cs typeface="Arial" pitchFamily="34" charset="0"/>
              </a:rPr>
              <a:t>ИШ ЖӨНҮНДӨ ЖЫЛДЫК ОТЧЕТ – 2017</a:t>
            </a:r>
          </a:p>
          <a:p>
            <a:r>
              <a:rPr lang="ru-RU" sz="700" dirty="0">
                <a:solidFill>
                  <a:schemeClr val="accent1">
                    <a:lumMod val="75000"/>
                  </a:schemeClr>
                </a:solidFill>
                <a:latin typeface="Arial" pitchFamily="34" charset="0"/>
                <a:cs typeface="Arial" pitchFamily="34" charset="0"/>
              </a:rPr>
              <a:t>Кыргыз Республикасынын Өкмөтүнө караштуу </a:t>
            </a:r>
          </a:p>
          <a:p>
            <a:r>
              <a:rPr lang="ky-KG" sz="700" dirty="0">
                <a:solidFill>
                  <a:schemeClr val="accent1">
                    <a:lumMod val="75000"/>
                  </a:schemeClr>
                </a:solidFill>
                <a:latin typeface="Arial" pitchFamily="34" charset="0"/>
                <a:cs typeface="Arial" pitchFamily="34" charset="0"/>
              </a:rPr>
              <a:t>Финансылык </a:t>
            </a:r>
            <a:r>
              <a:rPr lang="ky-KG" sz="700" dirty="0" smtClean="0">
                <a:solidFill>
                  <a:schemeClr val="accent1">
                    <a:lumMod val="75000"/>
                  </a:schemeClr>
                </a:solidFill>
                <a:latin typeface="Arial" pitchFamily="34" charset="0"/>
                <a:cs typeface="Arial" pitchFamily="34" charset="0"/>
              </a:rPr>
              <a:t>чалгындоо </a:t>
            </a:r>
            <a:r>
              <a:rPr lang="ky-KG" sz="700" dirty="0">
                <a:solidFill>
                  <a:schemeClr val="accent1">
                    <a:lumMod val="75000"/>
                  </a:schemeClr>
                </a:solidFill>
                <a:latin typeface="Arial" pitchFamily="34" charset="0"/>
                <a:cs typeface="Arial" pitchFamily="34" charset="0"/>
              </a:rPr>
              <a:t>мамлекеттик </a:t>
            </a:r>
            <a:r>
              <a:rPr lang="ky-KG" sz="700" dirty="0" smtClean="0">
                <a:solidFill>
                  <a:schemeClr val="accent1">
                    <a:lumMod val="75000"/>
                  </a:schemeClr>
                </a:solidFill>
                <a:latin typeface="Arial" pitchFamily="34" charset="0"/>
                <a:cs typeface="Arial" pitchFamily="34" charset="0"/>
              </a:rPr>
              <a:t>кызматы</a:t>
            </a:r>
            <a:endParaRPr lang="ru-RU" sz="700" dirty="0">
              <a:solidFill>
                <a:schemeClr val="accent1">
                  <a:lumMod val="75000"/>
                </a:schemeClr>
              </a:solidFill>
              <a:latin typeface="Arial" pitchFamily="34" charset="0"/>
              <a:cs typeface="Arial" pitchFamily="34" charset="0"/>
            </a:endParaRP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5119" y="107504"/>
            <a:ext cx="360938" cy="360040"/>
          </a:xfrm>
          <a:prstGeom prst="rect">
            <a:avLst/>
          </a:prstGeom>
        </p:spPr>
      </p:pic>
      <p:sp>
        <p:nvSpPr>
          <p:cNvPr id="9" name="TextBox 8"/>
          <p:cNvSpPr txBox="1"/>
          <p:nvPr/>
        </p:nvSpPr>
        <p:spPr>
          <a:xfrm>
            <a:off x="246478" y="1342596"/>
            <a:ext cx="6622254" cy="646331"/>
          </a:xfrm>
          <a:prstGeom prst="rect">
            <a:avLst/>
          </a:prstGeom>
          <a:noFill/>
        </p:spPr>
        <p:txBody>
          <a:bodyPr wrap="square" rtlCol="0">
            <a:spAutoFit/>
          </a:bodyPr>
          <a:lstStyle/>
          <a:p>
            <a:r>
              <a:rPr lang="ru-RU" b="1" dirty="0" smtClean="0">
                <a:solidFill>
                  <a:schemeClr val="accent1">
                    <a:lumMod val="50000"/>
                  </a:schemeClr>
                </a:solidFill>
                <a:latin typeface="Arial" pitchFamily="34" charset="0"/>
                <a:cs typeface="Arial" pitchFamily="34" charset="0"/>
              </a:rPr>
              <a:t>9</a:t>
            </a:r>
            <a:r>
              <a:rPr lang="en-US" b="1" dirty="0" smtClean="0">
                <a:solidFill>
                  <a:schemeClr val="accent1">
                    <a:lumMod val="50000"/>
                  </a:schemeClr>
                </a:solidFill>
                <a:latin typeface="Arial" pitchFamily="34" charset="0"/>
                <a:cs typeface="Arial" pitchFamily="34" charset="0"/>
              </a:rPr>
              <a:t>.</a:t>
            </a:r>
            <a:r>
              <a:rPr lang="ru-RU" b="1" dirty="0" smtClean="0">
                <a:solidFill>
                  <a:schemeClr val="accent1">
                    <a:lumMod val="50000"/>
                  </a:schemeClr>
                </a:solidFill>
                <a:latin typeface="Arial" pitchFamily="34" charset="0"/>
                <a:cs typeface="Arial" pitchFamily="34" charset="0"/>
              </a:rPr>
              <a:t>1.</a:t>
            </a:r>
            <a:r>
              <a:rPr lang="en-US" b="1" dirty="0" smtClean="0">
                <a:solidFill>
                  <a:schemeClr val="accent1">
                    <a:lumMod val="50000"/>
                  </a:schemeClr>
                </a:solidFill>
                <a:latin typeface="Arial" pitchFamily="34" charset="0"/>
                <a:cs typeface="Arial" pitchFamily="34" charset="0"/>
              </a:rPr>
              <a:t> </a:t>
            </a:r>
            <a:r>
              <a:rPr lang="ky-KG" b="1" dirty="0" smtClean="0">
                <a:solidFill>
                  <a:schemeClr val="accent1">
                    <a:lumMod val="50000"/>
                  </a:schemeClr>
                </a:solidFill>
                <a:latin typeface="Arial" pitchFamily="34" charset="0"/>
                <a:cs typeface="Arial" pitchFamily="34" charset="0"/>
              </a:rPr>
              <a:t>Мамлекеттик </a:t>
            </a:r>
            <a:r>
              <a:rPr lang="ru-RU" b="1" dirty="0" smtClean="0">
                <a:solidFill>
                  <a:schemeClr val="accent1">
                    <a:lumMod val="50000"/>
                  </a:schemeClr>
                </a:solidFill>
                <a:latin typeface="Arial" pitchFamily="34" charset="0"/>
                <a:cs typeface="Arial" pitchFamily="34" charset="0"/>
              </a:rPr>
              <a:t>тилди өнүктүрүү. Ыйман, адеп жана маданият жылы.</a:t>
            </a:r>
            <a:endParaRPr lang="ru-RU" b="1" dirty="0">
              <a:solidFill>
                <a:schemeClr val="accent1">
                  <a:lumMod val="50000"/>
                </a:schemeClr>
              </a:solidFill>
              <a:latin typeface="Arial" pitchFamily="34" charset="0"/>
              <a:cs typeface="Arial" pitchFamily="34" charset="0"/>
            </a:endParaRPr>
          </a:p>
        </p:txBody>
      </p:sp>
      <p:sp>
        <p:nvSpPr>
          <p:cNvPr id="13" name="TextBox 12"/>
          <p:cNvSpPr txBox="1"/>
          <p:nvPr/>
        </p:nvSpPr>
        <p:spPr>
          <a:xfrm>
            <a:off x="246478" y="807617"/>
            <a:ext cx="6622254" cy="461665"/>
          </a:xfrm>
          <a:prstGeom prst="rect">
            <a:avLst/>
          </a:prstGeom>
          <a:noFill/>
        </p:spPr>
        <p:txBody>
          <a:bodyPr wrap="square" rtlCol="0">
            <a:spAutoFit/>
          </a:bodyPr>
          <a:lstStyle/>
          <a:p>
            <a:r>
              <a:rPr lang="ru-RU" sz="2400" b="1" dirty="0" smtClean="0">
                <a:solidFill>
                  <a:schemeClr val="accent1">
                    <a:lumMod val="50000"/>
                  </a:schemeClr>
                </a:solidFill>
                <a:latin typeface="Arial" pitchFamily="34" charset="0"/>
                <a:cs typeface="Arial" pitchFamily="34" charset="0"/>
              </a:rPr>
              <a:t>9</a:t>
            </a:r>
            <a:r>
              <a:rPr lang="en-US" sz="2400" b="1" dirty="0" smtClean="0">
                <a:solidFill>
                  <a:schemeClr val="accent1">
                    <a:lumMod val="50000"/>
                  </a:schemeClr>
                </a:solidFill>
                <a:latin typeface="Arial" pitchFamily="34" charset="0"/>
                <a:cs typeface="Arial" pitchFamily="34" charset="0"/>
              </a:rPr>
              <a:t>. </a:t>
            </a:r>
            <a:r>
              <a:rPr lang="ru-RU" sz="2400" b="1" dirty="0" smtClean="0">
                <a:solidFill>
                  <a:schemeClr val="accent1">
                    <a:lumMod val="50000"/>
                  </a:schemeClr>
                </a:solidFill>
                <a:latin typeface="Arial" pitchFamily="34" charset="0"/>
                <a:cs typeface="Arial" pitchFamily="34" charset="0"/>
              </a:rPr>
              <a:t>ФЧМКнын ички саясаты</a:t>
            </a:r>
            <a:endParaRPr lang="ru-RU" sz="2400" b="1" dirty="0">
              <a:solidFill>
                <a:schemeClr val="accent1">
                  <a:lumMod val="50000"/>
                </a:schemeClr>
              </a:solidFill>
              <a:latin typeface="Arial" pitchFamily="34" charset="0"/>
              <a:cs typeface="Arial" pitchFamily="34"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8" y="2092405"/>
            <a:ext cx="6853382" cy="2170545"/>
          </a:xfrm>
          <a:prstGeom prst="rect">
            <a:avLst/>
          </a:prstGeom>
        </p:spPr>
      </p:pic>
    </p:spTree>
    <p:extLst>
      <p:ext uri="{BB962C8B-B14F-4D97-AF65-F5344CB8AC3E}">
        <p14:creationId xmlns:p14="http://schemas.microsoft.com/office/powerpoint/2010/main" val="13503370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4377" y="0"/>
            <a:ext cx="45719" cy="4983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5188" y="115337"/>
            <a:ext cx="383438" cy="307777"/>
          </a:xfrm>
          <a:prstGeom prst="rect">
            <a:avLst/>
          </a:prstGeom>
          <a:noFill/>
        </p:spPr>
        <p:txBody>
          <a:bodyPr wrap="none" rtlCol="0">
            <a:spAutoFit/>
          </a:bodyPr>
          <a:lstStyle/>
          <a:p>
            <a:r>
              <a:rPr lang="ru-RU" sz="1400" dirty="0" smtClean="0">
                <a:solidFill>
                  <a:schemeClr val="accent1">
                    <a:lumMod val="75000"/>
                  </a:schemeClr>
                </a:solidFill>
                <a:latin typeface="Arial" pitchFamily="34" charset="0"/>
                <a:cs typeface="Arial" pitchFamily="34" charset="0"/>
              </a:rPr>
              <a:t>45</a:t>
            </a:r>
            <a:endParaRPr lang="ru-RU" sz="1400" dirty="0">
              <a:solidFill>
                <a:schemeClr val="accent1">
                  <a:lumMod val="75000"/>
                </a:schemeClr>
              </a:solidFill>
              <a:latin typeface="Arial" pitchFamily="34" charset="0"/>
              <a:cs typeface="Arial" pitchFamily="34" charset="0"/>
            </a:endParaRPr>
          </a:p>
        </p:txBody>
      </p:sp>
      <p:sp>
        <p:nvSpPr>
          <p:cNvPr id="6" name="TextBox 5"/>
          <p:cNvSpPr txBox="1"/>
          <p:nvPr/>
        </p:nvSpPr>
        <p:spPr>
          <a:xfrm>
            <a:off x="434344" y="85582"/>
            <a:ext cx="2564007" cy="453970"/>
          </a:xfrm>
          <a:prstGeom prst="rect">
            <a:avLst/>
          </a:prstGeom>
          <a:noFill/>
        </p:spPr>
        <p:txBody>
          <a:bodyPr wrap="square" rtlCol="0">
            <a:spAutoFit/>
          </a:bodyPr>
          <a:lstStyle/>
          <a:p>
            <a:pPr>
              <a:spcAft>
                <a:spcPts val="300"/>
              </a:spcAft>
            </a:pPr>
            <a:r>
              <a:rPr lang="ru-RU" sz="700" b="1" dirty="0" smtClean="0">
                <a:solidFill>
                  <a:schemeClr val="accent1">
                    <a:lumMod val="75000"/>
                  </a:schemeClr>
                </a:solidFill>
                <a:latin typeface="Arial" pitchFamily="34" charset="0"/>
                <a:cs typeface="Arial" pitchFamily="34" charset="0"/>
              </a:rPr>
              <a:t>ИШ ЖӨНҮНДӨ ЖЫЛДЫК ОТЧЕТ - 2017</a:t>
            </a:r>
          </a:p>
          <a:p>
            <a:r>
              <a:rPr lang="ru-RU" sz="700" dirty="0" smtClean="0">
                <a:solidFill>
                  <a:schemeClr val="accent1">
                    <a:lumMod val="75000"/>
                  </a:schemeClr>
                </a:solidFill>
                <a:latin typeface="Arial" pitchFamily="34" charset="0"/>
                <a:cs typeface="Arial" pitchFamily="34" charset="0"/>
              </a:rPr>
              <a:t>Государственная служба финансовой разведки </a:t>
            </a:r>
          </a:p>
          <a:p>
            <a:r>
              <a:rPr lang="ru-RU" sz="700" dirty="0" smtClean="0">
                <a:solidFill>
                  <a:schemeClr val="accent1">
                    <a:lumMod val="75000"/>
                  </a:schemeClr>
                </a:solidFill>
                <a:latin typeface="Arial" pitchFamily="34" charset="0"/>
                <a:cs typeface="Arial" pitchFamily="34" charset="0"/>
              </a:rPr>
              <a:t>при Правительстве Кыргызской Республики</a:t>
            </a: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5119" y="107504"/>
            <a:ext cx="360938" cy="360040"/>
          </a:xfrm>
          <a:prstGeom prst="rect">
            <a:avLst/>
          </a:prstGeom>
        </p:spPr>
      </p:pic>
      <p:sp>
        <p:nvSpPr>
          <p:cNvPr id="10" name="TextBox 9"/>
          <p:cNvSpPr txBox="1"/>
          <p:nvPr/>
        </p:nvSpPr>
        <p:spPr>
          <a:xfrm>
            <a:off x="235746" y="802340"/>
            <a:ext cx="6622254" cy="338554"/>
          </a:xfrm>
          <a:prstGeom prst="rect">
            <a:avLst/>
          </a:prstGeom>
          <a:noFill/>
        </p:spPr>
        <p:txBody>
          <a:bodyPr wrap="square" rtlCol="0">
            <a:spAutoFit/>
          </a:bodyPr>
          <a:lstStyle/>
          <a:p>
            <a:r>
              <a:rPr lang="ru-RU" sz="1600" b="1" dirty="0" smtClean="0">
                <a:solidFill>
                  <a:schemeClr val="accent1">
                    <a:lumMod val="50000"/>
                  </a:schemeClr>
                </a:solidFill>
                <a:latin typeface="Arial" pitchFamily="34" charset="0"/>
                <a:cs typeface="Arial" pitchFamily="34" charset="0"/>
              </a:rPr>
              <a:t>9</a:t>
            </a:r>
            <a:r>
              <a:rPr lang="en-US" sz="1600" b="1" dirty="0" smtClean="0">
                <a:solidFill>
                  <a:schemeClr val="accent1">
                    <a:lumMod val="50000"/>
                  </a:schemeClr>
                </a:solidFill>
                <a:latin typeface="Arial" pitchFamily="34" charset="0"/>
                <a:cs typeface="Arial" pitchFamily="34" charset="0"/>
              </a:rPr>
              <a:t>.</a:t>
            </a:r>
            <a:r>
              <a:rPr lang="ru-RU" sz="1600" b="1" dirty="0" smtClean="0">
                <a:solidFill>
                  <a:schemeClr val="accent1">
                    <a:lumMod val="50000"/>
                  </a:schemeClr>
                </a:solidFill>
                <a:latin typeface="Arial" pitchFamily="34" charset="0"/>
                <a:cs typeface="Arial" pitchFamily="34" charset="0"/>
              </a:rPr>
              <a:t>2.</a:t>
            </a:r>
            <a:r>
              <a:rPr lang="en-US" sz="1600" b="1" dirty="0" smtClean="0">
                <a:solidFill>
                  <a:schemeClr val="accent1">
                    <a:lumMod val="50000"/>
                  </a:schemeClr>
                </a:solidFill>
                <a:latin typeface="Arial" pitchFamily="34" charset="0"/>
                <a:cs typeface="Arial" pitchFamily="34" charset="0"/>
              </a:rPr>
              <a:t> </a:t>
            </a:r>
            <a:r>
              <a:rPr lang="ru-RU" sz="1600" b="1" dirty="0" smtClean="0">
                <a:solidFill>
                  <a:schemeClr val="accent1">
                    <a:lumMod val="50000"/>
                  </a:schemeClr>
                </a:solidFill>
                <a:latin typeface="Arial" pitchFamily="34" charset="0"/>
                <a:cs typeface="Arial" pitchFamily="34" charset="0"/>
              </a:rPr>
              <a:t>Коммуникациялык саясат</a:t>
            </a:r>
            <a:endParaRPr lang="ru-RU" sz="1600" b="1" dirty="0">
              <a:solidFill>
                <a:schemeClr val="accent1">
                  <a:lumMod val="50000"/>
                </a:schemeClr>
              </a:solidFill>
              <a:latin typeface="Arial" pitchFamily="34" charset="0"/>
              <a:cs typeface="Arial" pitchFamily="34" charset="0"/>
            </a:endParaRPr>
          </a:p>
        </p:txBody>
      </p:sp>
      <p:sp>
        <p:nvSpPr>
          <p:cNvPr id="11" name="Прямоугольник 10"/>
          <p:cNvSpPr/>
          <p:nvPr/>
        </p:nvSpPr>
        <p:spPr>
          <a:xfrm>
            <a:off x="243378" y="1320375"/>
            <a:ext cx="6426208" cy="6075509"/>
          </a:xfrm>
          <a:prstGeom prst="rect">
            <a:avLst/>
          </a:prstGeom>
        </p:spPr>
        <p:txBody>
          <a:bodyPr wrap="square">
            <a:spAutoFit/>
          </a:bodyPr>
          <a:lstStyle/>
          <a:p>
            <a:pPr algn="just">
              <a:lnSpc>
                <a:spcPct val="115000"/>
              </a:lnSpc>
              <a:spcBef>
                <a:spcPts val="300"/>
              </a:spcBef>
              <a:spcAft>
                <a:spcPts val="300"/>
              </a:spcAft>
            </a:pPr>
            <a:r>
              <a:rPr lang="ru-RU" sz="1200" dirty="0">
                <a:latin typeface="Arial Narrow" pitchFamily="34" charset="0"/>
              </a:rPr>
              <a:t>2017-жылы </a:t>
            </a:r>
            <a:r>
              <a:rPr lang="ru-RU" sz="1200" dirty="0" smtClean="0">
                <a:latin typeface="Arial Narrow" pitchFamily="34" charset="0"/>
              </a:rPr>
              <a:t>24 кайрылуу </a:t>
            </a:r>
            <a:r>
              <a:rPr lang="ru-RU" sz="1200" dirty="0">
                <a:latin typeface="Arial Narrow" pitchFamily="34" charset="0"/>
              </a:rPr>
              <a:t>келип түшкөн, алардын баары «Жарандардын кайрылууларын кароо тартиби жөнүндө» Кыргыз Республикасынын Мыйзамында белгиленген мөөнөттө өз маалында каралган жана жооптору жиберилген. </a:t>
            </a:r>
            <a:endParaRPr lang="ru-RU" sz="1200" dirty="0" smtClean="0">
              <a:latin typeface="Arial Narrow" pitchFamily="34" charset="0"/>
            </a:endParaRPr>
          </a:p>
          <a:p>
            <a:pPr algn="just">
              <a:lnSpc>
                <a:spcPct val="115000"/>
              </a:lnSpc>
              <a:spcBef>
                <a:spcPts val="300"/>
              </a:spcBef>
              <a:spcAft>
                <a:spcPts val="300"/>
              </a:spcAft>
            </a:pPr>
            <a:r>
              <a:rPr lang="ru-RU" sz="1200" dirty="0" smtClean="0">
                <a:latin typeface="Arial Narrow" pitchFamily="34" charset="0"/>
              </a:rPr>
              <a:t>Кыргыз Республикасынын Өкмөтүнүн 2016-жылдын 14-мартындагы № </a:t>
            </a:r>
            <a:r>
              <a:rPr lang="ru-RU" sz="1200" dirty="0">
                <a:latin typeface="Arial Narrow" pitchFamily="34" charset="0"/>
              </a:rPr>
              <a:t>122 «2016-2020-жылдарга Кыргыз Республикасынын калкынын укуктук маданиятын көтөрүү концепциясын бекитүү жөнүндө» </a:t>
            </a:r>
            <a:r>
              <a:rPr lang="ru-RU" sz="1200" dirty="0" smtClean="0">
                <a:latin typeface="Arial Narrow" pitchFamily="34" charset="0"/>
              </a:rPr>
              <a:t>токтомун аткаруу максатында, 2017-жылдын 16-сентябрында ФЧМКнын кызматчылары Кыргыз Улуттук университетинин студенттерине сыртка чыгып өткөрүү лекциясын өтүштү.</a:t>
            </a:r>
            <a:endParaRPr lang="ru-RU" sz="1200" dirty="0">
              <a:latin typeface="Arial Narrow" pitchFamily="34" charset="0"/>
            </a:endParaRPr>
          </a:p>
          <a:p>
            <a:pPr algn="just">
              <a:lnSpc>
                <a:spcPct val="115000"/>
              </a:lnSpc>
              <a:spcBef>
                <a:spcPts val="300"/>
              </a:spcBef>
              <a:spcAft>
                <a:spcPts val="300"/>
              </a:spcAft>
            </a:pPr>
            <a:r>
              <a:rPr lang="ru-RU" sz="1200" dirty="0" smtClean="0">
                <a:latin typeface="Arial Narrow" pitchFamily="34" charset="0"/>
              </a:rPr>
              <a:t>2017-жылдын мартынан май айына чейинки мезгилинде ЖМК </a:t>
            </a:r>
            <a:r>
              <a:rPr lang="ru-RU" sz="1200" dirty="0">
                <a:latin typeface="Arial Narrow" pitchFamily="34" charset="0"/>
              </a:rPr>
              <a:t>аркылуу </a:t>
            </a:r>
            <a:r>
              <a:rPr lang="ru-RU" sz="1200" dirty="0" smtClean="0">
                <a:latin typeface="Arial Narrow" pitchFamily="34" charset="0"/>
              </a:rPr>
              <a:t>Кылмыштуу </a:t>
            </a:r>
            <a:r>
              <a:rPr lang="ru-RU" sz="1200" dirty="0">
                <a:latin typeface="Arial Narrow" pitchFamily="34" charset="0"/>
              </a:rPr>
              <a:t>кирешелерди легализациялоого жана терроризмди каржылоого каршы аракеттенүү боюнча евразиялык топтун баалоочу </a:t>
            </a:r>
            <a:r>
              <a:rPr lang="ru-RU" sz="1200" dirty="0" smtClean="0">
                <a:latin typeface="Arial Narrow" pitchFamily="34" charset="0"/>
              </a:rPr>
              <a:t>эксперттеринин Кыргыз </a:t>
            </a:r>
            <a:r>
              <a:rPr lang="ru-RU" sz="1200" dirty="0">
                <a:latin typeface="Arial Narrow" pitchFamily="34" charset="0"/>
              </a:rPr>
              <a:t>Республикасынын </a:t>
            </a:r>
            <a:r>
              <a:rPr lang="ru-RU" sz="1200" dirty="0" smtClean="0">
                <a:latin typeface="Arial Narrow" pitchFamily="34" charset="0"/>
              </a:rPr>
              <a:t>өлкөлүк системасын ФАТФтын эл </a:t>
            </a:r>
            <a:r>
              <a:rPr lang="ru-RU" sz="1200" dirty="0">
                <a:latin typeface="Arial Narrow" pitchFamily="34" charset="0"/>
              </a:rPr>
              <a:t>аралык </a:t>
            </a:r>
            <a:r>
              <a:rPr lang="ru-RU" sz="1200" dirty="0" smtClean="0">
                <a:latin typeface="Arial Narrow" pitchFamily="34" charset="0"/>
              </a:rPr>
              <a:t>стандарттарына </a:t>
            </a:r>
            <a:r>
              <a:rPr lang="ru-RU" sz="1200" dirty="0">
                <a:latin typeface="Arial Narrow" pitchFamily="34" charset="0"/>
              </a:rPr>
              <a:t>техникалык шайкештигин жана ушул чөйрөдөгү </a:t>
            </a:r>
            <a:r>
              <a:rPr lang="ru-RU" sz="1200" dirty="0" smtClean="0">
                <a:latin typeface="Arial Narrow" pitchFamily="34" charset="0"/>
              </a:rPr>
              <a:t>мыйзамдарды </a:t>
            </a:r>
            <a:r>
              <a:rPr lang="ru-RU" sz="1200" dirty="0">
                <a:latin typeface="Arial Narrow" pitchFamily="34" charset="0"/>
              </a:rPr>
              <a:t>ишке ашыруунун натыйжалуулугун өз ара </a:t>
            </a:r>
            <a:r>
              <a:rPr lang="ru-RU" sz="1200" dirty="0" smtClean="0">
                <a:latin typeface="Arial Narrow" pitchFamily="34" charset="0"/>
              </a:rPr>
              <a:t>баалоосунун </a:t>
            </a:r>
            <a:r>
              <a:rPr lang="ru-RU" sz="1200" dirty="0">
                <a:latin typeface="Arial Narrow" pitchFamily="34" charset="0"/>
              </a:rPr>
              <a:t>максаттары жана милдеттери жөнүндө түшүндүрүүлөр берилди. </a:t>
            </a:r>
            <a:r>
              <a:rPr lang="ru-RU" sz="1200" dirty="0" smtClean="0">
                <a:latin typeface="Arial Narrow" pitchFamily="34" charset="0"/>
              </a:rPr>
              <a:t>  </a:t>
            </a:r>
          </a:p>
          <a:p>
            <a:pPr algn="just">
              <a:lnSpc>
                <a:spcPct val="115000"/>
              </a:lnSpc>
              <a:spcBef>
                <a:spcPts val="300"/>
              </a:spcBef>
              <a:spcAft>
                <a:spcPts val="300"/>
              </a:spcAft>
            </a:pPr>
            <a:r>
              <a:rPr lang="ru-RU" sz="1200" dirty="0" smtClean="0">
                <a:latin typeface="Arial Narrow" pitchFamily="34" charset="0"/>
              </a:rPr>
              <a:t>Кыргыз Республикасында кылмыштуу кирешелерди легализациялоо түшүнүгү, ыкмалары жана тобокелдиктери жөнүндө билүүсүн аныктоо </a:t>
            </a:r>
            <a:r>
              <a:rPr lang="ru-RU" sz="1200" dirty="0">
                <a:latin typeface="Arial Narrow" pitchFamily="34" charset="0"/>
              </a:rPr>
              <a:t>максатында 2017-жылдын май айында 16 </a:t>
            </a:r>
            <a:r>
              <a:rPr lang="ru-RU" sz="1200" dirty="0" smtClean="0">
                <a:latin typeface="Arial Narrow" pitchFamily="34" charset="0"/>
              </a:rPr>
              <a:t>жаштан 21 жашка чейинки жаштардын арасында социологиялык сурамжылоо жүргүзүлдү.    </a:t>
            </a:r>
          </a:p>
          <a:p>
            <a:pPr algn="just">
              <a:lnSpc>
                <a:spcPct val="115000"/>
              </a:lnSpc>
              <a:spcBef>
                <a:spcPts val="300"/>
              </a:spcBef>
              <a:spcAft>
                <a:spcPts val="300"/>
              </a:spcAft>
            </a:pPr>
            <a:r>
              <a:rPr lang="ru-RU" sz="1200" dirty="0" smtClean="0">
                <a:latin typeface="Arial Narrow" pitchFamily="34" charset="0"/>
              </a:rPr>
              <a:t>2017-жылдын сентябрь айында «Альфа </a:t>
            </a:r>
            <a:r>
              <a:rPr lang="ru-RU" sz="1200" dirty="0">
                <a:latin typeface="Arial Narrow" pitchFamily="34" charset="0"/>
              </a:rPr>
              <a:t>Телеком» ЖАКтын </a:t>
            </a:r>
            <a:r>
              <a:rPr lang="ru-RU" sz="1200" dirty="0" smtClean="0">
                <a:latin typeface="Arial Narrow" pitchFamily="34" charset="0"/>
              </a:rPr>
              <a:t>иши боюнча фигуранттар тарабынан оффшорлорго чыгарылып </a:t>
            </a:r>
            <a:r>
              <a:rPr lang="ru-RU" sz="1200" dirty="0">
                <a:latin typeface="Arial Narrow" pitchFamily="34" charset="0"/>
              </a:rPr>
              <a:t>кеткен финансылык </a:t>
            </a:r>
            <a:r>
              <a:rPr lang="ru-RU" sz="1200" dirty="0" smtClean="0">
                <a:latin typeface="Arial Narrow" pitchFamily="34" charset="0"/>
              </a:rPr>
              <a:t>активдерди кайтарууну </a:t>
            </a:r>
            <a:r>
              <a:rPr lang="ru-RU" sz="1200" dirty="0">
                <a:latin typeface="Arial Narrow" pitchFamily="34" charset="0"/>
              </a:rPr>
              <a:t>камсыздоо боюнча жол-</a:t>
            </a:r>
            <a:r>
              <a:rPr lang="ru-RU" sz="1200" dirty="0" err="1">
                <a:latin typeface="Arial Narrow" pitchFamily="34" charset="0"/>
              </a:rPr>
              <a:t>жоболордун</a:t>
            </a:r>
            <a:r>
              <a:rPr lang="ru-RU" sz="1200" dirty="0">
                <a:latin typeface="Arial Narrow" pitchFamily="34" charset="0"/>
              </a:rPr>
              <a:t> бүтүрүүчү этабы тууралуу </a:t>
            </a:r>
            <a:r>
              <a:rPr lang="ru-RU" sz="1200" dirty="0" smtClean="0">
                <a:latin typeface="Arial Narrow" pitchFamily="34" charset="0"/>
              </a:rPr>
              <a:t>ЖМКнын катышуусу менен </a:t>
            </a:r>
            <a:r>
              <a:rPr lang="ru-RU" sz="1200" dirty="0">
                <a:latin typeface="Arial Narrow" pitchFamily="34" charset="0"/>
              </a:rPr>
              <a:t>брифинг </a:t>
            </a:r>
            <a:r>
              <a:rPr lang="ru-RU" sz="1200" dirty="0" smtClean="0">
                <a:latin typeface="Arial Narrow" pitchFamily="34" charset="0"/>
              </a:rPr>
              <a:t>өткөрүлдү.</a:t>
            </a:r>
          </a:p>
          <a:p>
            <a:pPr algn="just">
              <a:lnSpc>
                <a:spcPct val="115000"/>
              </a:lnSpc>
              <a:spcBef>
                <a:spcPts val="300"/>
              </a:spcBef>
              <a:spcAft>
                <a:spcPts val="300"/>
              </a:spcAft>
            </a:pPr>
            <a:r>
              <a:rPr lang="ru-RU" sz="1200" dirty="0" smtClean="0">
                <a:latin typeface="Arial Narrow" pitchFamily="34" charset="0"/>
              </a:rPr>
              <a:t>2017-жылдын октябрь айында «Кылмыштуу </a:t>
            </a:r>
            <a:r>
              <a:rPr lang="ru-RU" sz="1200" dirty="0">
                <a:latin typeface="Arial Narrow" pitchFamily="34" charset="0"/>
              </a:rPr>
              <a:t>кирешелерди легализациялоого (адалдоого), террористтик же экстремисттик ишти каржылоого каршы аракеттенүү жөнүндө» Кыргыз Республикасынын Мыйзамынын </a:t>
            </a:r>
            <a:r>
              <a:rPr lang="ru-RU" sz="1200" dirty="0" smtClean="0">
                <a:latin typeface="Arial Narrow" pitchFamily="34" charset="0"/>
              </a:rPr>
              <a:t>жаңы редакциясы долбоорунун максаттары жана милдеттери боюнча коомчулукка түшүндүрүү максатында Кыргыз </a:t>
            </a:r>
            <a:r>
              <a:rPr lang="ru-RU" sz="1200" dirty="0">
                <a:latin typeface="Arial Narrow" pitchFamily="34" charset="0"/>
              </a:rPr>
              <a:t>Республикасынын коомдук телерадиоберүү корпорациясына атайын </a:t>
            </a:r>
            <a:r>
              <a:rPr lang="ru-RU" sz="1200" dirty="0" smtClean="0">
                <a:latin typeface="Arial Narrow" pitchFamily="34" charset="0"/>
              </a:rPr>
              <a:t>репортаждар берилди. </a:t>
            </a:r>
          </a:p>
          <a:p>
            <a:pPr algn="just">
              <a:lnSpc>
                <a:spcPct val="115000"/>
              </a:lnSpc>
              <a:spcBef>
                <a:spcPts val="300"/>
              </a:spcBef>
              <a:spcAft>
                <a:spcPts val="300"/>
              </a:spcAft>
            </a:pPr>
            <a:r>
              <a:rPr lang="ru-RU" sz="1200" dirty="0">
                <a:latin typeface="Arial Narrow" pitchFamily="34" charset="0"/>
              </a:rPr>
              <a:t>ФЧМК тарабынан ФЧМКнын иши тууралуу актуалдуу маалыматтар дайыма жарыяланып туруучу Фейсбукта </a:t>
            </a:r>
            <a:r>
              <a:rPr lang="ru-RU" sz="1200" dirty="0" smtClean="0">
                <a:latin typeface="Arial Narrow" pitchFamily="34" charset="0"/>
              </a:rPr>
              <a:t>ФЧМКнын расмий баракчасы ачылды.</a:t>
            </a:r>
            <a:endParaRPr lang="ru-RU" sz="1200" dirty="0">
              <a:latin typeface="Arial Narrow" pitchFamily="34" charset="0"/>
            </a:endParaRPr>
          </a:p>
        </p:txBody>
      </p:sp>
      <p:sp>
        <p:nvSpPr>
          <p:cNvPr id="12" name="TextBox 11"/>
          <p:cNvSpPr txBox="1"/>
          <p:nvPr/>
        </p:nvSpPr>
        <p:spPr>
          <a:xfrm>
            <a:off x="243378" y="7292658"/>
            <a:ext cx="6622254" cy="338554"/>
          </a:xfrm>
          <a:prstGeom prst="rect">
            <a:avLst/>
          </a:prstGeom>
          <a:noFill/>
        </p:spPr>
        <p:txBody>
          <a:bodyPr wrap="square" rtlCol="0">
            <a:spAutoFit/>
          </a:bodyPr>
          <a:lstStyle/>
          <a:p>
            <a:r>
              <a:rPr lang="ru-RU" sz="1600" b="1" dirty="0" smtClean="0">
                <a:solidFill>
                  <a:schemeClr val="accent1">
                    <a:lumMod val="50000"/>
                  </a:schemeClr>
                </a:solidFill>
                <a:latin typeface="Arial" pitchFamily="34" charset="0"/>
                <a:cs typeface="Arial" pitchFamily="34" charset="0"/>
              </a:rPr>
              <a:t>9</a:t>
            </a:r>
            <a:r>
              <a:rPr lang="en-US" sz="1600" b="1" dirty="0" smtClean="0">
                <a:solidFill>
                  <a:schemeClr val="accent1">
                    <a:lumMod val="50000"/>
                  </a:schemeClr>
                </a:solidFill>
                <a:latin typeface="Arial" pitchFamily="34" charset="0"/>
                <a:cs typeface="Arial" pitchFamily="34" charset="0"/>
              </a:rPr>
              <a:t>.</a:t>
            </a:r>
            <a:r>
              <a:rPr lang="ru-RU" sz="1600" b="1" dirty="0" smtClean="0">
                <a:solidFill>
                  <a:schemeClr val="accent1">
                    <a:lumMod val="50000"/>
                  </a:schemeClr>
                </a:solidFill>
                <a:latin typeface="Arial" pitchFamily="34" charset="0"/>
                <a:cs typeface="Arial" pitchFamily="34" charset="0"/>
              </a:rPr>
              <a:t>3.</a:t>
            </a:r>
            <a:r>
              <a:rPr lang="en-US" sz="1600" b="1" dirty="0" smtClean="0">
                <a:solidFill>
                  <a:schemeClr val="accent1">
                    <a:lumMod val="50000"/>
                  </a:schemeClr>
                </a:solidFill>
                <a:latin typeface="Arial" pitchFamily="34" charset="0"/>
                <a:cs typeface="Arial" pitchFamily="34" charset="0"/>
              </a:rPr>
              <a:t> </a:t>
            </a:r>
            <a:r>
              <a:rPr lang="ru-RU" sz="1600" b="1" dirty="0" smtClean="0">
                <a:solidFill>
                  <a:schemeClr val="accent1">
                    <a:lumMod val="50000"/>
                  </a:schemeClr>
                </a:solidFill>
                <a:latin typeface="Arial" pitchFamily="34" charset="0"/>
                <a:cs typeface="Arial" pitchFamily="34" charset="0"/>
              </a:rPr>
              <a:t>Коррупцияга каршы саясат</a:t>
            </a:r>
            <a:endParaRPr lang="ru-RU" sz="1600" b="1" dirty="0">
              <a:solidFill>
                <a:schemeClr val="accent1">
                  <a:lumMod val="50000"/>
                </a:schemeClr>
              </a:solidFill>
              <a:latin typeface="Arial" pitchFamily="34" charset="0"/>
              <a:cs typeface="Arial" pitchFamily="34" charset="0"/>
            </a:endParaRPr>
          </a:p>
        </p:txBody>
      </p:sp>
      <p:sp>
        <p:nvSpPr>
          <p:cNvPr id="14" name="Прямоугольник 13"/>
          <p:cNvSpPr/>
          <p:nvPr/>
        </p:nvSpPr>
        <p:spPr>
          <a:xfrm>
            <a:off x="235746" y="7740352"/>
            <a:ext cx="6519150" cy="1154162"/>
          </a:xfrm>
          <a:prstGeom prst="rect">
            <a:avLst/>
          </a:prstGeom>
        </p:spPr>
        <p:txBody>
          <a:bodyPr wrap="square">
            <a:spAutoFit/>
          </a:bodyPr>
          <a:lstStyle/>
          <a:p>
            <a:pPr algn="just">
              <a:lnSpc>
                <a:spcPct val="115000"/>
              </a:lnSpc>
              <a:spcBef>
                <a:spcPts val="300"/>
              </a:spcBef>
              <a:spcAft>
                <a:spcPts val="300"/>
              </a:spcAft>
            </a:pPr>
            <a:r>
              <a:rPr lang="ru-RU" sz="1200" dirty="0">
                <a:latin typeface="Arial Narrow" panose="020B0606020202030204" pitchFamily="34" charset="0"/>
                <a:ea typeface="Times New Roman" panose="02020603050405020304" pitchFamily="18" charset="0"/>
                <a:cs typeface="Times New Roman" panose="02020603050405020304" pitchFamily="18" charset="0"/>
              </a:rPr>
              <a:t>2017-жылдын 30-январында 2016-жылга коррупцияга каршы аракеттенүү боюнча ФЧМКнын </a:t>
            </a:r>
            <a:r>
              <a:rPr lang="ru-RU" sz="1200" dirty="0" smtClean="0">
                <a:latin typeface="Arial Narrow" panose="020B0606020202030204" pitchFamily="34" charset="0"/>
                <a:ea typeface="Times New Roman" panose="02020603050405020304" pitchFamily="18" charset="0"/>
                <a:cs typeface="Times New Roman" panose="02020603050405020304" pitchFamily="18" charset="0"/>
              </a:rPr>
              <a:t>отчетун,                 2017-жылга </a:t>
            </a:r>
            <a:r>
              <a:rPr lang="ru-RU" sz="1200" dirty="0">
                <a:latin typeface="Arial Narrow" panose="020B0606020202030204" pitchFamily="34" charset="0"/>
                <a:ea typeface="Times New Roman" panose="02020603050405020304" pitchFamily="18" charset="0"/>
                <a:cs typeface="Times New Roman" panose="02020603050405020304" pitchFamily="18" charset="0"/>
              </a:rPr>
              <a:t>коррупцияга каршы аракеттенүү боюнча ФЧМКнын </a:t>
            </a:r>
            <a:r>
              <a:rPr lang="ru-RU" sz="1200" dirty="0" smtClean="0">
                <a:latin typeface="Arial Narrow" panose="020B0606020202030204" pitchFamily="34" charset="0"/>
                <a:ea typeface="Times New Roman" panose="02020603050405020304" pitchFamily="18" charset="0"/>
                <a:cs typeface="Times New Roman" panose="02020603050405020304" pitchFamily="18" charset="0"/>
              </a:rPr>
              <a:t>планын, </a:t>
            </a:r>
            <a:r>
              <a:rPr lang="ru-RU" sz="1200" dirty="0">
                <a:latin typeface="Arial Narrow" panose="020B0606020202030204" pitchFamily="34" charset="0"/>
                <a:ea typeface="Times New Roman" panose="02020603050405020304" pitchFamily="18" charset="0"/>
                <a:cs typeface="Times New Roman" panose="02020603050405020304" pitchFamily="18" charset="0"/>
              </a:rPr>
              <a:t>ошондой эле Кыргыз Республикасынын Өкмөтүнө караштуу Финансылык чалгындоо мамлекеттик кызматындагы коррупциялык тобокелдиктердин </a:t>
            </a:r>
            <a:r>
              <a:rPr lang="ru-RU" sz="1200" dirty="0" smtClean="0">
                <a:latin typeface="Arial Narrow" panose="020B0606020202030204" pitchFamily="34" charset="0"/>
                <a:ea typeface="Times New Roman" panose="02020603050405020304" pitchFamily="18" charset="0"/>
                <a:cs typeface="Times New Roman" panose="02020603050405020304" pitchFamily="18" charset="0"/>
              </a:rPr>
              <a:t>тизмегин берүү мксатында ФЧМКнын коррупцияга </a:t>
            </a:r>
            <a:r>
              <a:rPr lang="ru-RU" sz="1200" dirty="0">
                <a:latin typeface="Arial Narrow" panose="020B0606020202030204" pitchFamily="34" charset="0"/>
                <a:ea typeface="Times New Roman" panose="02020603050405020304" pitchFamily="18" charset="0"/>
                <a:cs typeface="Times New Roman" panose="02020603050405020304" pitchFamily="18" charset="0"/>
              </a:rPr>
              <a:t>каршы ишинин маселелери боюнча жыйыны болуп өттү</a:t>
            </a:r>
            <a:r>
              <a:rPr lang="ru-RU" sz="1200" dirty="0" smtClean="0">
                <a:latin typeface="Arial Narrow" panose="020B0606020202030204" pitchFamily="34" charset="0"/>
                <a:ea typeface="Times New Roman" panose="02020603050405020304" pitchFamily="18" charset="0"/>
                <a:cs typeface="Times New Roman" panose="02020603050405020304" pitchFamily="18" charset="0"/>
              </a:rPr>
              <a:t>.</a:t>
            </a:r>
            <a:endParaRPr lang="ru-RU" sz="1200"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5530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4377" y="0"/>
            <a:ext cx="45719" cy="4983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5188" y="115337"/>
            <a:ext cx="383438" cy="307777"/>
          </a:xfrm>
          <a:prstGeom prst="rect">
            <a:avLst/>
          </a:prstGeom>
          <a:noFill/>
        </p:spPr>
        <p:txBody>
          <a:bodyPr wrap="none" rtlCol="0">
            <a:spAutoFit/>
          </a:bodyPr>
          <a:lstStyle/>
          <a:p>
            <a:r>
              <a:rPr lang="ru-RU" sz="1400" dirty="0" smtClean="0">
                <a:solidFill>
                  <a:schemeClr val="accent1">
                    <a:lumMod val="75000"/>
                  </a:schemeClr>
                </a:solidFill>
                <a:latin typeface="Arial" pitchFamily="34" charset="0"/>
                <a:cs typeface="Arial" pitchFamily="34" charset="0"/>
              </a:rPr>
              <a:t>46</a:t>
            </a:r>
            <a:endParaRPr lang="ru-RU" sz="1400" dirty="0">
              <a:solidFill>
                <a:schemeClr val="accent1">
                  <a:lumMod val="75000"/>
                </a:schemeClr>
              </a:solidFill>
              <a:latin typeface="Arial" pitchFamily="34" charset="0"/>
              <a:cs typeface="Arial" pitchFamily="34" charset="0"/>
            </a:endParaRPr>
          </a:p>
        </p:txBody>
      </p:sp>
      <p:sp>
        <p:nvSpPr>
          <p:cNvPr id="6" name="TextBox 5"/>
          <p:cNvSpPr txBox="1"/>
          <p:nvPr/>
        </p:nvSpPr>
        <p:spPr>
          <a:xfrm>
            <a:off x="434344" y="85582"/>
            <a:ext cx="2564007" cy="453970"/>
          </a:xfrm>
          <a:prstGeom prst="rect">
            <a:avLst/>
          </a:prstGeom>
          <a:noFill/>
        </p:spPr>
        <p:txBody>
          <a:bodyPr wrap="square" rtlCol="0">
            <a:spAutoFit/>
          </a:bodyPr>
          <a:lstStyle/>
          <a:p>
            <a:pPr>
              <a:spcAft>
                <a:spcPts val="300"/>
              </a:spcAft>
            </a:pPr>
            <a:r>
              <a:rPr lang="ru-RU" sz="700" b="1" dirty="0" smtClean="0">
                <a:solidFill>
                  <a:schemeClr val="accent1">
                    <a:lumMod val="75000"/>
                  </a:schemeClr>
                </a:solidFill>
                <a:latin typeface="Arial" pitchFamily="34" charset="0"/>
                <a:cs typeface="Arial" pitchFamily="34" charset="0"/>
              </a:rPr>
              <a:t>ИШ ЖӨНҮНДӨ ЖЫЛДЫК ОТЧЕТ – 2017</a:t>
            </a:r>
          </a:p>
          <a:p>
            <a:r>
              <a:rPr lang="ru-RU" sz="700" dirty="0">
                <a:solidFill>
                  <a:schemeClr val="accent1">
                    <a:lumMod val="75000"/>
                  </a:schemeClr>
                </a:solidFill>
                <a:latin typeface="Arial" pitchFamily="34" charset="0"/>
                <a:cs typeface="Arial" pitchFamily="34" charset="0"/>
              </a:rPr>
              <a:t>Кыргыз Республикасынын Өкмөтүнө караштуу </a:t>
            </a:r>
          </a:p>
          <a:p>
            <a:r>
              <a:rPr lang="ky-KG" sz="700" dirty="0">
                <a:solidFill>
                  <a:schemeClr val="accent1">
                    <a:lumMod val="75000"/>
                  </a:schemeClr>
                </a:solidFill>
                <a:latin typeface="Arial" pitchFamily="34" charset="0"/>
                <a:cs typeface="Arial" pitchFamily="34" charset="0"/>
              </a:rPr>
              <a:t>Финансылык </a:t>
            </a:r>
            <a:r>
              <a:rPr lang="ky-KG" sz="700" dirty="0" smtClean="0">
                <a:solidFill>
                  <a:schemeClr val="accent1">
                    <a:lumMod val="75000"/>
                  </a:schemeClr>
                </a:solidFill>
                <a:latin typeface="Arial" pitchFamily="34" charset="0"/>
                <a:cs typeface="Arial" pitchFamily="34" charset="0"/>
              </a:rPr>
              <a:t>чалгындоо </a:t>
            </a:r>
            <a:r>
              <a:rPr lang="ky-KG" sz="700" dirty="0">
                <a:solidFill>
                  <a:schemeClr val="accent1">
                    <a:lumMod val="75000"/>
                  </a:schemeClr>
                </a:solidFill>
                <a:latin typeface="Arial" pitchFamily="34" charset="0"/>
                <a:cs typeface="Arial" pitchFamily="34" charset="0"/>
              </a:rPr>
              <a:t>мамлекеттик </a:t>
            </a:r>
            <a:r>
              <a:rPr lang="ky-KG" sz="700" dirty="0" smtClean="0">
                <a:solidFill>
                  <a:schemeClr val="accent1">
                    <a:lumMod val="75000"/>
                  </a:schemeClr>
                </a:solidFill>
                <a:latin typeface="Arial" pitchFamily="34" charset="0"/>
                <a:cs typeface="Arial" pitchFamily="34" charset="0"/>
              </a:rPr>
              <a:t>кызматы</a:t>
            </a:r>
            <a:endParaRPr lang="ru-RU" sz="700" dirty="0">
              <a:solidFill>
                <a:schemeClr val="accent1">
                  <a:lumMod val="75000"/>
                </a:schemeClr>
              </a:solidFill>
              <a:latin typeface="Arial" pitchFamily="34" charset="0"/>
              <a:cs typeface="Arial" pitchFamily="34"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5119" y="107504"/>
            <a:ext cx="360938" cy="360040"/>
          </a:xfrm>
          <a:prstGeom prst="rect">
            <a:avLst/>
          </a:prstGeom>
        </p:spPr>
      </p:pic>
      <p:sp>
        <p:nvSpPr>
          <p:cNvPr id="8" name="Прямоугольник 7"/>
          <p:cNvSpPr/>
          <p:nvPr/>
        </p:nvSpPr>
        <p:spPr>
          <a:xfrm>
            <a:off x="226097" y="827584"/>
            <a:ext cx="6519150" cy="8428076"/>
          </a:xfrm>
          <a:prstGeom prst="rect">
            <a:avLst/>
          </a:prstGeom>
        </p:spPr>
        <p:txBody>
          <a:bodyPr wrap="square">
            <a:spAutoFit/>
          </a:bodyPr>
          <a:lstStyle/>
          <a:p>
            <a:pPr algn="just">
              <a:lnSpc>
                <a:spcPct val="115000"/>
              </a:lnSpc>
              <a:spcBef>
                <a:spcPts val="300"/>
              </a:spcBef>
              <a:spcAft>
                <a:spcPts val="300"/>
              </a:spcAft>
            </a:pPr>
            <a:r>
              <a:rPr lang="ru-RU" sz="1150" dirty="0" smtClean="0">
                <a:latin typeface="Arial Narrow" panose="020B0606020202030204" pitchFamily="34" charset="0"/>
                <a:ea typeface="Times New Roman" panose="02020603050405020304" pitchFamily="18" charset="0"/>
                <a:cs typeface="Times New Roman" panose="02020603050405020304" pitchFamily="18" charset="0"/>
              </a:rPr>
              <a:t>2017-жылдын 24-февралында Мамлекеттик </a:t>
            </a:r>
            <a:r>
              <a:rPr lang="ru-RU" sz="1150" dirty="0">
                <a:latin typeface="Arial Narrow" panose="020B0606020202030204" pitchFamily="34" charset="0"/>
                <a:ea typeface="Times New Roman" panose="02020603050405020304" pitchFamily="18" charset="0"/>
                <a:cs typeface="Times New Roman" panose="02020603050405020304" pitchFamily="18" charset="0"/>
              </a:rPr>
              <a:t>жарандык кызмат жана муниципалдык кызмат боюнча </a:t>
            </a:r>
            <a:r>
              <a:rPr lang="ru-RU" sz="1150" dirty="0" smtClean="0">
                <a:latin typeface="Arial Narrow" panose="020B0606020202030204" pitchFamily="34" charset="0"/>
                <a:ea typeface="Times New Roman" panose="02020603050405020304" pitchFamily="18" charset="0"/>
                <a:cs typeface="Times New Roman" panose="02020603050405020304" pitchFamily="18" charset="0"/>
              </a:rPr>
              <a:t>кеңештин дарегине кароо </a:t>
            </a:r>
            <a:r>
              <a:rPr lang="ru-RU" sz="1150" dirty="0">
                <a:latin typeface="Arial Narrow" panose="020B0606020202030204" pitchFamily="34" charset="0"/>
                <a:ea typeface="Times New Roman" panose="02020603050405020304" pitchFamily="18" charset="0"/>
                <a:cs typeface="Times New Roman" panose="02020603050405020304" pitchFamily="18" charset="0"/>
              </a:rPr>
              <a:t>жана андан ары </a:t>
            </a:r>
            <a:r>
              <a:rPr lang="ru-RU" sz="1150" dirty="0" smtClean="0">
                <a:latin typeface="Arial Narrow" panose="020B0606020202030204" pitchFamily="34" charset="0"/>
                <a:ea typeface="Times New Roman" panose="02020603050405020304" pitchFamily="18" charset="0"/>
                <a:cs typeface="Times New Roman" panose="02020603050405020304" pitchFamily="18" charset="0"/>
              </a:rPr>
              <a:t>бекитүү </a:t>
            </a:r>
            <a:r>
              <a:rPr lang="ru-RU" sz="1150" dirty="0">
                <a:latin typeface="Arial Narrow" panose="020B0606020202030204" pitchFamily="34" charset="0"/>
                <a:ea typeface="Times New Roman" panose="02020603050405020304" pitchFamily="18" charset="0"/>
                <a:cs typeface="Times New Roman" panose="02020603050405020304" pitchFamily="18" charset="0"/>
              </a:rPr>
              <a:t>үчүн ФЧМКдагы коррупция тобокелдиги бар учурлардын жана кырдаалдардын </a:t>
            </a:r>
            <a:r>
              <a:rPr lang="ru-RU" sz="1150" dirty="0" smtClean="0">
                <a:latin typeface="Arial Narrow" panose="020B0606020202030204" pitchFamily="34" charset="0"/>
                <a:ea typeface="Times New Roman" panose="02020603050405020304" pitchFamily="18" charset="0"/>
                <a:cs typeface="Times New Roman" panose="02020603050405020304" pitchFamily="18" charset="0"/>
              </a:rPr>
              <a:t>иштелип чыккан тизмеги жиберилди. </a:t>
            </a:r>
          </a:p>
          <a:p>
            <a:pPr algn="just">
              <a:lnSpc>
                <a:spcPct val="115000"/>
              </a:lnSpc>
              <a:spcBef>
                <a:spcPts val="300"/>
              </a:spcBef>
              <a:spcAft>
                <a:spcPts val="300"/>
              </a:spcAft>
            </a:pPr>
            <a:r>
              <a:rPr lang="ru-RU" sz="1150" dirty="0" smtClean="0">
                <a:latin typeface="Arial Narrow" panose="020B0606020202030204" pitchFamily="34" charset="0"/>
                <a:ea typeface="Times New Roman" panose="02020603050405020304" pitchFamily="18" charset="0"/>
                <a:cs typeface="Times New Roman" panose="02020603050405020304" pitchFamily="18" charset="0"/>
              </a:rPr>
              <a:t>2017-жылдын 2-мартында Чыгыш </a:t>
            </a:r>
            <a:r>
              <a:rPr lang="ru-RU" sz="1150" dirty="0">
                <a:latin typeface="Arial Narrow" panose="020B0606020202030204" pitchFamily="34" charset="0"/>
                <a:ea typeface="Times New Roman" panose="02020603050405020304" pitchFamily="18" charset="0"/>
                <a:cs typeface="Times New Roman" panose="02020603050405020304" pitchFamily="18" charset="0"/>
              </a:rPr>
              <a:t>Европа жана Борбор Азия өлкөлөрүндөгү экономикалык кызматташтык боюнча жана коррупцияга каршы күрөшүүнү өнүктүрүү боюнча уюмдун тармагы менен ишке ашырылуучу Коорупцияга каршы күрөшүү боюнча </a:t>
            </a:r>
            <a:r>
              <a:rPr lang="ru-RU" sz="1150" dirty="0" smtClean="0">
                <a:latin typeface="Arial Narrow" panose="020B0606020202030204" pitchFamily="34" charset="0"/>
                <a:ea typeface="Times New Roman" panose="02020603050405020304" pitchFamily="18" charset="0"/>
                <a:cs typeface="Times New Roman" panose="02020603050405020304" pitchFamily="18" charset="0"/>
              </a:rPr>
              <a:t>Стамбул </a:t>
            </a:r>
            <a:r>
              <a:rPr lang="ru-RU" sz="1150" dirty="0">
                <a:latin typeface="Arial Narrow" panose="020B0606020202030204" pitchFamily="34" charset="0"/>
                <a:ea typeface="Times New Roman" panose="02020603050405020304" pitchFamily="18" charset="0"/>
                <a:cs typeface="Times New Roman" panose="02020603050405020304" pitchFamily="18" charset="0"/>
              </a:rPr>
              <a:t>иш-</a:t>
            </a:r>
            <a:r>
              <a:rPr lang="ru-RU" sz="1150" dirty="0" err="1">
                <a:latin typeface="Arial Narrow" panose="020B0606020202030204" pitchFamily="34" charset="0"/>
                <a:ea typeface="Times New Roman" panose="02020603050405020304" pitchFamily="18" charset="0"/>
                <a:cs typeface="Times New Roman" panose="02020603050405020304" pitchFamily="18" charset="0"/>
              </a:rPr>
              <a:t>аракеттер</a:t>
            </a:r>
            <a:r>
              <a:rPr lang="ru-RU" sz="1150" dirty="0">
                <a:latin typeface="Arial Narrow" panose="020B0606020202030204" pitchFamily="34" charset="0"/>
                <a:ea typeface="Times New Roman" panose="02020603050405020304" pitchFamily="18" charset="0"/>
                <a:cs typeface="Times New Roman" panose="02020603050405020304" pitchFamily="18" charset="0"/>
              </a:rPr>
              <a:t> планынын </a:t>
            </a:r>
            <a:r>
              <a:rPr lang="ru-RU" sz="1150" dirty="0" smtClean="0">
                <a:latin typeface="Arial Narrow" panose="020B0606020202030204" pitchFamily="34" charset="0"/>
                <a:ea typeface="Times New Roman" panose="02020603050405020304" pitchFamily="18" charset="0"/>
                <a:cs typeface="Times New Roman" panose="02020603050405020304" pitchFamily="18" charset="0"/>
              </a:rPr>
              <a:t>иш программасы электрондук </a:t>
            </a:r>
            <a:r>
              <a:rPr lang="ru-RU" sz="1150" dirty="0">
                <a:latin typeface="Arial Narrow" panose="020B0606020202030204" pitchFamily="34" charset="0"/>
                <a:ea typeface="Times New Roman" panose="02020603050405020304" pitchFamily="18" charset="0"/>
                <a:cs typeface="Times New Roman" panose="02020603050405020304" pitchFamily="18" charset="0"/>
              </a:rPr>
              <a:t>варианттагы тиркемеси менен </a:t>
            </a:r>
            <a:r>
              <a:rPr lang="ru-RU" sz="1150" dirty="0" smtClean="0">
                <a:latin typeface="Arial Narrow" panose="020B0606020202030204" pitchFamily="34" charset="0"/>
                <a:ea typeface="Times New Roman" panose="02020603050405020304" pitchFamily="18" charset="0"/>
                <a:cs typeface="Times New Roman" panose="02020603050405020304" pitchFamily="18" charset="0"/>
              </a:rPr>
              <a:t>толтурулду.</a:t>
            </a:r>
          </a:p>
          <a:p>
            <a:pPr algn="just">
              <a:lnSpc>
                <a:spcPct val="115000"/>
              </a:lnSpc>
              <a:spcBef>
                <a:spcPts val="300"/>
              </a:spcBef>
              <a:spcAft>
                <a:spcPts val="300"/>
              </a:spcAft>
            </a:pPr>
            <a:r>
              <a:rPr lang="ru-RU" sz="1150" dirty="0" smtClean="0">
                <a:latin typeface="Arial Narrow" panose="020B0606020202030204" pitchFamily="34" charset="0"/>
                <a:ea typeface="Times New Roman" panose="02020603050405020304" pitchFamily="18" charset="0"/>
                <a:cs typeface="Times New Roman" panose="02020603050405020304" pitchFamily="18" charset="0"/>
              </a:rPr>
              <a:t>2017-жылдын </a:t>
            </a:r>
            <a:r>
              <a:rPr lang="ru-RU" sz="1150" dirty="0">
                <a:latin typeface="Arial Narrow" panose="020B0606020202030204" pitchFamily="34" charset="0"/>
                <a:ea typeface="Times New Roman" panose="02020603050405020304" pitchFamily="18" charset="0"/>
                <a:cs typeface="Times New Roman" panose="02020603050405020304" pitchFamily="18" charset="0"/>
              </a:rPr>
              <a:t>12-апрелинде </a:t>
            </a:r>
            <a:r>
              <a:rPr lang="ru-RU" sz="1150" dirty="0" smtClean="0">
                <a:latin typeface="Arial Narrow" panose="020B0606020202030204" pitchFamily="34" charset="0"/>
                <a:ea typeface="Times New Roman" panose="02020603050405020304" pitchFamily="18" charset="0"/>
                <a:cs typeface="Times New Roman" panose="02020603050405020304" pitchFamily="18" charset="0"/>
              </a:rPr>
              <a:t>Кыргыз </a:t>
            </a:r>
            <a:r>
              <a:rPr lang="ru-RU" sz="1150" dirty="0">
                <a:latin typeface="Arial Narrow" panose="020B0606020202030204" pitchFamily="34" charset="0"/>
                <a:ea typeface="Times New Roman" panose="02020603050405020304" pitchFamily="18" charset="0"/>
                <a:cs typeface="Times New Roman" panose="02020603050405020304" pitchFamily="18" charset="0"/>
              </a:rPr>
              <a:t>Республикасынын Мамлекеттик кадр кызматына </a:t>
            </a:r>
            <a:r>
              <a:rPr lang="ru-RU" sz="1150" dirty="0" smtClean="0">
                <a:latin typeface="Arial Narrow" panose="020B0606020202030204" pitchFamily="34" charset="0"/>
                <a:ea typeface="Times New Roman" panose="02020603050405020304" pitchFamily="18" charset="0"/>
                <a:cs typeface="Times New Roman" panose="02020603050405020304" pitchFamily="18" charset="0"/>
              </a:rPr>
              <a:t>2017-жылдын                         1-кварталында </a:t>
            </a:r>
            <a:r>
              <a:rPr lang="ru-RU" sz="1150" dirty="0">
                <a:latin typeface="Arial Narrow" panose="020B0606020202030204" pitchFamily="34" charset="0"/>
                <a:ea typeface="Times New Roman" panose="02020603050405020304" pitchFamily="18" charset="0"/>
                <a:cs typeface="Times New Roman" panose="02020603050405020304" pitchFamily="18" charset="0"/>
              </a:rPr>
              <a:t>ФЧМКнын мамлекеттик кызматчылары тарабынан «Коррупцияга каршы аракеттенүү жөнүндө» Кыргыз Республикасынын Мыйзамынын 11-беренесин бузуу учурлары </a:t>
            </a:r>
            <a:r>
              <a:rPr lang="ru-RU" sz="1150" dirty="0" smtClean="0">
                <a:latin typeface="Arial Narrow" panose="020B0606020202030204" pitchFamily="34" charset="0"/>
                <a:ea typeface="Times New Roman" panose="02020603050405020304" pitchFamily="18" charset="0"/>
                <a:cs typeface="Times New Roman" panose="02020603050405020304" pitchFamily="18" charset="0"/>
              </a:rPr>
              <a:t>болбогондугу </a:t>
            </a:r>
            <a:r>
              <a:rPr lang="ru-RU" sz="1150" dirty="0">
                <a:latin typeface="Arial Narrow" panose="020B0606020202030204" pitchFamily="34" charset="0"/>
                <a:ea typeface="Times New Roman" panose="02020603050405020304" pitchFamily="18" charset="0"/>
                <a:cs typeface="Times New Roman" panose="02020603050405020304" pitchFamily="18" charset="0"/>
              </a:rPr>
              <a:t>тууралуу </a:t>
            </a:r>
            <a:r>
              <a:rPr lang="ru-RU" sz="1150" dirty="0" smtClean="0">
                <a:latin typeface="Arial Narrow" panose="020B0606020202030204" pitchFamily="34" charset="0"/>
                <a:ea typeface="Times New Roman" panose="02020603050405020304" pitchFamily="18" charset="0"/>
                <a:cs typeface="Times New Roman" panose="02020603050405020304" pitchFamily="18" charset="0"/>
              </a:rPr>
              <a:t>маалымат жиберилди.</a:t>
            </a:r>
          </a:p>
          <a:p>
            <a:pPr algn="just">
              <a:lnSpc>
                <a:spcPct val="115000"/>
              </a:lnSpc>
              <a:spcBef>
                <a:spcPts val="300"/>
              </a:spcBef>
              <a:spcAft>
                <a:spcPts val="300"/>
              </a:spcAft>
            </a:pPr>
            <a:r>
              <a:rPr lang="ru-RU" sz="1150" dirty="0" smtClean="0">
                <a:latin typeface="Arial Narrow" panose="020B0606020202030204" pitchFamily="34" charset="0"/>
                <a:ea typeface="Times New Roman" panose="02020603050405020304" pitchFamily="18" charset="0"/>
                <a:cs typeface="Times New Roman" panose="02020603050405020304" pitchFamily="18" charset="0"/>
              </a:rPr>
              <a:t>Коррупцияга </a:t>
            </a:r>
            <a:r>
              <a:rPr lang="ru-RU" sz="1150" dirty="0">
                <a:latin typeface="Arial Narrow" panose="020B0606020202030204" pitchFamily="34" charset="0"/>
                <a:ea typeface="Times New Roman" panose="02020603050405020304" pitchFamily="18" charset="0"/>
                <a:cs typeface="Times New Roman" panose="02020603050405020304" pitchFamily="18" charset="0"/>
              </a:rPr>
              <a:t>каршы аракеттенүү маселелери боюнча Кыргыз Республикасынын укук коргоо, фискалдык жана башка мамлекеттик органдарынын, жергиликтүү өз алдынча башкаруу органдарынын координациялык кеңешмесинин </a:t>
            </a:r>
            <a:r>
              <a:rPr lang="ru-RU" sz="1150" dirty="0" smtClean="0">
                <a:latin typeface="Arial Narrow" panose="020B0606020202030204" pitchFamily="34" charset="0"/>
                <a:ea typeface="Times New Roman" panose="02020603050405020304" pitchFamily="18" charset="0"/>
                <a:cs typeface="Times New Roman" panose="02020603050405020304" pitchFamily="18" charset="0"/>
              </a:rPr>
              <a:t>2016-жылдын 27-декабрындагы </a:t>
            </a:r>
            <a:r>
              <a:rPr lang="ru-RU" sz="1150" dirty="0">
                <a:latin typeface="Arial Narrow" panose="020B0606020202030204" pitchFamily="34" charset="0"/>
                <a:ea typeface="Times New Roman" panose="02020603050405020304" pitchFamily="18" charset="0"/>
                <a:cs typeface="Times New Roman" panose="02020603050405020304" pitchFamily="18" charset="0"/>
              </a:rPr>
              <a:t>№ 2 чечимин ишке ашыруу жөнүндө ФЧМКнын </a:t>
            </a:r>
            <a:r>
              <a:rPr lang="ru-RU" sz="1150" dirty="0" smtClean="0">
                <a:latin typeface="Arial Narrow" panose="020B0606020202030204" pitchFamily="34" charset="0"/>
                <a:ea typeface="Times New Roman" panose="02020603050405020304" pitchFamily="18" charset="0"/>
                <a:cs typeface="Times New Roman" panose="02020603050405020304" pitchFamily="18" charset="0"/>
              </a:rPr>
              <a:t>2017-жылдын 6-февралындагы </a:t>
            </a:r>
            <a:r>
              <a:rPr lang="ru-RU" sz="1150" dirty="0">
                <a:latin typeface="Arial Narrow" panose="020B0606020202030204" pitchFamily="34" charset="0"/>
                <a:ea typeface="Times New Roman" panose="02020603050405020304" pitchFamily="18" charset="0"/>
                <a:cs typeface="Times New Roman" panose="02020603050405020304" pitchFamily="18" charset="0"/>
              </a:rPr>
              <a:t>№ 5/Ө буйругун аткаруу максатында  ФЧМК тарабынан Кыргыз Республикасынын Башкы прокуратурасына кат </a:t>
            </a:r>
            <a:r>
              <a:rPr lang="ru-RU" sz="1150" dirty="0" smtClean="0">
                <a:latin typeface="Arial Narrow" panose="020B0606020202030204" pitchFamily="34" charset="0"/>
                <a:ea typeface="Times New Roman" panose="02020603050405020304" pitchFamily="18" charset="0"/>
                <a:cs typeface="Times New Roman" panose="02020603050405020304" pitchFamily="18" charset="0"/>
              </a:rPr>
              <a:t>жиберилди.</a:t>
            </a:r>
          </a:p>
          <a:p>
            <a:pPr algn="just">
              <a:lnSpc>
                <a:spcPct val="115000"/>
              </a:lnSpc>
              <a:spcBef>
                <a:spcPts val="300"/>
              </a:spcBef>
              <a:spcAft>
                <a:spcPts val="300"/>
              </a:spcAft>
            </a:pPr>
            <a:r>
              <a:rPr lang="ru-RU" sz="1150" dirty="0" smtClean="0">
                <a:latin typeface="Arial Narrow" panose="020B0606020202030204" pitchFamily="34" charset="0"/>
                <a:ea typeface="Times New Roman" panose="02020603050405020304" pitchFamily="18" charset="0"/>
                <a:cs typeface="Times New Roman" panose="02020603050405020304" pitchFamily="18" charset="0"/>
              </a:rPr>
              <a:t>2017-жылдын 30-ноябрында Кыргыз Республикасынын Президентинин 2013-жылдын 12-ноябрындагы                      № </a:t>
            </a:r>
            <a:r>
              <a:rPr lang="ru-RU" sz="1150" dirty="0">
                <a:latin typeface="Arial Narrow" panose="020B0606020202030204" pitchFamily="34" charset="0"/>
                <a:ea typeface="Times New Roman" panose="02020603050405020304" pitchFamily="18" charset="0"/>
                <a:cs typeface="Times New Roman" panose="02020603050405020304" pitchFamily="18" charset="0"/>
              </a:rPr>
              <a:t>215 «Бийлик органдарындагы саясий жана системалуу коррупциянын себептерин жоюу боюнча чаралар жөнүндө» </a:t>
            </a:r>
            <a:r>
              <a:rPr lang="ru-RU" sz="1150" dirty="0" smtClean="0">
                <a:latin typeface="Arial Narrow" panose="020B0606020202030204" pitchFamily="34" charset="0"/>
                <a:ea typeface="Times New Roman" panose="02020603050405020304" pitchFamily="18" charset="0"/>
                <a:cs typeface="Times New Roman" panose="02020603050405020304" pitchFamily="18" charset="0"/>
              </a:rPr>
              <a:t>Жарлыгын аткаруу боюнча толук маалымат топтолуп Өкмөттүн Аппаратына жиберилди.</a:t>
            </a:r>
          </a:p>
          <a:p>
            <a:pPr algn="just">
              <a:lnSpc>
                <a:spcPct val="115000"/>
              </a:lnSpc>
              <a:spcBef>
                <a:spcPts val="300"/>
              </a:spcBef>
              <a:spcAft>
                <a:spcPts val="300"/>
              </a:spcAft>
            </a:pPr>
            <a:r>
              <a:rPr lang="ru-RU" sz="1150" dirty="0" smtClean="0">
                <a:latin typeface="Arial Narrow" panose="020B0606020202030204" pitchFamily="34" charset="0"/>
                <a:ea typeface="Times New Roman" panose="02020603050405020304" pitchFamily="18" charset="0"/>
                <a:cs typeface="Times New Roman" panose="02020603050405020304" pitchFamily="18" charset="0"/>
              </a:rPr>
              <a:t>2017-жылдын 29-декабрында Кыргыз </a:t>
            </a:r>
            <a:r>
              <a:rPr lang="ru-RU" sz="1150" dirty="0">
                <a:latin typeface="Arial Narrow" panose="020B0606020202030204" pitchFamily="34" charset="0"/>
                <a:ea typeface="Times New Roman" panose="02020603050405020304" pitchFamily="18" charset="0"/>
                <a:cs typeface="Times New Roman" panose="02020603050405020304" pitchFamily="18" charset="0"/>
              </a:rPr>
              <a:t>Республикасынын Өкмөтүнүн </a:t>
            </a:r>
            <a:r>
              <a:rPr lang="ru-RU" sz="1150" dirty="0" smtClean="0">
                <a:latin typeface="Arial Narrow" panose="020B0606020202030204" pitchFamily="34" charset="0"/>
                <a:ea typeface="Times New Roman" panose="02020603050405020304" pitchFamily="18" charset="0"/>
                <a:cs typeface="Times New Roman" panose="02020603050405020304" pitchFamily="18" charset="0"/>
              </a:rPr>
              <a:t>«2015-2017-жылдарга </a:t>
            </a:r>
            <a:r>
              <a:rPr lang="ru-RU" sz="1150" dirty="0">
                <a:latin typeface="Arial Narrow" panose="020B0606020202030204" pitchFamily="34" charset="0"/>
                <a:ea typeface="Times New Roman" panose="02020603050405020304" pitchFamily="18" charset="0"/>
                <a:cs typeface="Times New Roman" panose="02020603050405020304" pitchFamily="18" charset="0"/>
              </a:rPr>
              <a:t>Кыргыз Республикасынын коррупцияга каршы саясатынын мамлекеттик стратегиясын аткаруу боюнча Кыргыз Республикасынын мамлекеттик органдарынын иш-чаралар планын </a:t>
            </a:r>
            <a:r>
              <a:rPr lang="ru-RU" sz="1150" dirty="0" smtClean="0">
                <a:latin typeface="Arial Narrow" panose="020B0606020202030204" pitchFamily="34" charset="0"/>
                <a:ea typeface="Times New Roman" panose="02020603050405020304" pitchFamily="18" charset="0"/>
                <a:cs typeface="Times New Roman" panose="02020603050405020304" pitchFamily="18" charset="0"/>
              </a:rPr>
              <a:t>бекитүү жөнүндө» токтомун ишке ашыруунун </a:t>
            </a:r>
            <a:r>
              <a:rPr lang="ru-RU" sz="1150" dirty="0">
                <a:latin typeface="Arial Narrow" panose="020B0606020202030204" pitchFamily="34" charset="0"/>
                <a:ea typeface="Times New Roman" panose="02020603050405020304" pitchFamily="18" charset="0"/>
                <a:cs typeface="Times New Roman" panose="02020603050405020304" pitchFamily="18" charset="0"/>
              </a:rPr>
              <a:t>алкагында </a:t>
            </a:r>
            <a:r>
              <a:rPr lang="ru-RU" sz="1150" dirty="0" smtClean="0">
                <a:latin typeface="Arial Narrow" panose="020B0606020202030204" pitchFamily="34" charset="0"/>
                <a:ea typeface="Times New Roman" panose="02020603050405020304" pitchFamily="18" charset="0"/>
                <a:cs typeface="Times New Roman" panose="02020603050405020304" pitchFamily="18" charset="0"/>
              </a:rPr>
              <a:t>2015-2017-жылдарга Планды аткаруу тууралуу  жыйынтыкталган маалымат түзүлдү.</a:t>
            </a:r>
          </a:p>
          <a:p>
            <a:pPr algn="just">
              <a:lnSpc>
                <a:spcPct val="115000"/>
              </a:lnSpc>
              <a:spcBef>
                <a:spcPts val="300"/>
              </a:spcBef>
              <a:spcAft>
                <a:spcPts val="300"/>
              </a:spcAft>
            </a:pPr>
            <a:r>
              <a:rPr lang="ru-RU" sz="1150" dirty="0" smtClean="0">
                <a:latin typeface="Arial Narrow" panose="020B0606020202030204" pitchFamily="34" charset="0"/>
                <a:ea typeface="Times New Roman" panose="02020603050405020304" pitchFamily="18" charset="0"/>
                <a:cs typeface="Times New Roman" panose="02020603050405020304" pitchFamily="18" charset="0"/>
              </a:rPr>
              <a:t>2017-жылдын ичинде ФЧМКнын коррупцияны </a:t>
            </a:r>
            <a:r>
              <a:rPr lang="ru-RU" sz="1150" dirty="0">
                <a:latin typeface="Arial Narrow" panose="020B0606020202030204" pitchFamily="34" charset="0"/>
                <a:ea typeface="Times New Roman" panose="02020603050405020304" pitchFamily="18" charset="0"/>
                <a:cs typeface="Times New Roman" panose="02020603050405020304" pitchFamily="18" charset="0"/>
              </a:rPr>
              <a:t>алдын алуу маселелери боюнча ыйгарым </a:t>
            </a:r>
            <a:r>
              <a:rPr lang="ru-RU" sz="1150" dirty="0" smtClean="0">
                <a:latin typeface="Arial Narrow" panose="020B0606020202030204" pitchFamily="34" charset="0"/>
                <a:ea typeface="Times New Roman" panose="02020603050405020304" pitchFamily="18" charset="0"/>
                <a:cs typeface="Times New Roman" panose="02020603050405020304" pitchFamily="18" charset="0"/>
              </a:rPr>
              <a:t>укуктуусу ФЧМКда коррупцияга каршы ишти жакшыртууга багытталган төмөнкү иш-</a:t>
            </a:r>
            <a:r>
              <a:rPr lang="ru-RU" sz="1150" dirty="0" err="1" smtClean="0">
                <a:latin typeface="Arial Narrow" panose="020B0606020202030204" pitchFamily="34" charset="0"/>
                <a:ea typeface="Times New Roman" panose="02020603050405020304" pitchFamily="18" charset="0"/>
                <a:cs typeface="Times New Roman" panose="02020603050405020304" pitchFamily="18" charset="0"/>
              </a:rPr>
              <a:t>чараларга</a:t>
            </a:r>
            <a:r>
              <a:rPr lang="ru-RU" sz="1150" dirty="0" smtClean="0">
                <a:latin typeface="Arial Narrow" panose="020B0606020202030204" pitchFamily="34" charset="0"/>
                <a:ea typeface="Times New Roman" panose="02020603050405020304" pitchFamily="18" charset="0"/>
                <a:cs typeface="Times New Roman" panose="02020603050405020304" pitchFamily="18" charset="0"/>
              </a:rPr>
              <a:t> катышты:</a:t>
            </a:r>
          </a:p>
          <a:p>
            <a:pPr marL="171450" indent="-171450" algn="just">
              <a:lnSpc>
                <a:spcPct val="115000"/>
              </a:lnSpc>
              <a:spcBef>
                <a:spcPts val="300"/>
              </a:spcBef>
              <a:spcAft>
                <a:spcPts val="300"/>
              </a:spcAft>
              <a:buFont typeface="Wingdings" panose="05000000000000000000" pitchFamily="2" charset="2"/>
              <a:buChar char="§"/>
            </a:pPr>
            <a:r>
              <a:rPr lang="ru-RU" sz="1150" dirty="0">
                <a:latin typeface="Arial Narrow" panose="020B0606020202030204" pitchFamily="34" charset="0"/>
                <a:ea typeface="Times New Roman" panose="02020603050405020304" pitchFamily="18" charset="0"/>
                <a:cs typeface="Times New Roman" panose="02020603050405020304" pitchFamily="18" charset="0"/>
              </a:rPr>
              <a:t>«Кыргыз Республикасында коррупцияны алдын алуу жана каршы аракеттенүү боюнча чараларды </a:t>
            </a:r>
            <a:r>
              <a:rPr lang="ru-RU" sz="1150" dirty="0" smtClean="0">
                <a:latin typeface="Arial Narrow" panose="020B0606020202030204" pitchFamily="34" charset="0"/>
                <a:ea typeface="Times New Roman" panose="02020603050405020304" pitchFamily="18" charset="0"/>
                <a:cs typeface="Times New Roman" panose="02020603050405020304" pitchFamily="18" charset="0"/>
              </a:rPr>
              <a:t>күчөтүү»</a:t>
            </a:r>
          </a:p>
          <a:p>
            <a:pPr marL="171450" indent="-171450" algn="just">
              <a:lnSpc>
                <a:spcPct val="115000"/>
              </a:lnSpc>
              <a:spcBef>
                <a:spcPts val="300"/>
              </a:spcBef>
              <a:spcAft>
                <a:spcPts val="300"/>
              </a:spcAft>
              <a:buFont typeface="Wingdings" panose="05000000000000000000" pitchFamily="2" charset="2"/>
              <a:buChar char="§"/>
            </a:pPr>
            <a:r>
              <a:rPr lang="ru-RU" sz="1150" dirty="0">
                <a:latin typeface="Arial Narrow" panose="020B0606020202030204" pitchFamily="34" charset="0"/>
                <a:ea typeface="Times New Roman" panose="02020603050405020304" pitchFamily="18" charset="0"/>
                <a:cs typeface="Times New Roman" panose="02020603050405020304" pitchFamily="18" charset="0"/>
              </a:rPr>
              <a:t>«Коррупциялык тобокелдиктерди аныктоо жана алар боюнча коррупцияга каршы пландарды түзүү </a:t>
            </a:r>
            <a:r>
              <a:rPr lang="ru-RU" sz="1150" dirty="0" smtClean="0">
                <a:latin typeface="Arial Narrow" panose="020B0606020202030204" pitchFamily="34" charset="0"/>
                <a:ea typeface="Times New Roman" panose="02020603050405020304" pitchFamily="18" charset="0"/>
                <a:cs typeface="Times New Roman" panose="02020603050405020304" pitchFamily="18" charset="0"/>
              </a:rPr>
              <a:t>методикасы»;</a:t>
            </a:r>
            <a:endParaRPr lang="ru-RU" sz="1150" dirty="0">
              <a:latin typeface="Arial Narrow" panose="020B0606020202030204" pitchFamily="34" charset="0"/>
              <a:ea typeface="Times New Roman" panose="02020603050405020304" pitchFamily="18" charset="0"/>
              <a:cs typeface="Times New Roman" panose="02020603050405020304" pitchFamily="18" charset="0"/>
            </a:endParaRPr>
          </a:p>
          <a:p>
            <a:pPr marL="171450" indent="-171450" algn="just">
              <a:lnSpc>
                <a:spcPct val="115000"/>
              </a:lnSpc>
              <a:spcBef>
                <a:spcPts val="300"/>
              </a:spcBef>
              <a:spcAft>
                <a:spcPts val="300"/>
              </a:spcAft>
              <a:buFont typeface="Wingdings" panose="05000000000000000000" pitchFamily="2" charset="2"/>
              <a:buChar char="§"/>
            </a:pPr>
            <a:r>
              <a:rPr lang="ru-RU" sz="1150" dirty="0">
                <a:latin typeface="Arial Narrow" panose="020B0606020202030204" pitchFamily="34" charset="0"/>
                <a:ea typeface="Times New Roman" panose="02020603050405020304" pitchFamily="18" charset="0"/>
                <a:cs typeface="Times New Roman" panose="02020603050405020304" pitchFamily="18" charset="0"/>
              </a:rPr>
              <a:t>Чыгыш Европа жана Борбор Азия өлкөлөрү үчүн Коорупцияга каршы күрөшүү боюнча </a:t>
            </a:r>
            <a:r>
              <a:rPr lang="ru-RU" sz="1150" dirty="0" smtClean="0">
                <a:latin typeface="Arial Narrow" panose="020B0606020202030204" pitchFamily="34" charset="0"/>
                <a:ea typeface="Times New Roman" panose="02020603050405020304" pitchFamily="18" charset="0"/>
                <a:cs typeface="Times New Roman" panose="02020603050405020304" pitchFamily="18" charset="0"/>
              </a:rPr>
              <a:t>Стамбул </a:t>
            </a:r>
            <a:r>
              <a:rPr lang="ru-RU" sz="1150" dirty="0">
                <a:latin typeface="Arial Narrow" panose="020B0606020202030204" pitchFamily="34" charset="0"/>
                <a:ea typeface="Times New Roman" panose="02020603050405020304" pitchFamily="18" charset="0"/>
                <a:cs typeface="Times New Roman" panose="02020603050405020304" pitchFamily="18" charset="0"/>
              </a:rPr>
              <a:t>иш-</a:t>
            </a:r>
            <a:r>
              <a:rPr lang="ru-RU" sz="1150" dirty="0" err="1">
                <a:latin typeface="Arial Narrow" panose="020B0606020202030204" pitchFamily="34" charset="0"/>
                <a:ea typeface="Times New Roman" panose="02020603050405020304" pitchFamily="18" charset="0"/>
                <a:cs typeface="Times New Roman" panose="02020603050405020304" pitchFamily="18" charset="0"/>
              </a:rPr>
              <a:t>аракеттер</a:t>
            </a:r>
            <a:r>
              <a:rPr lang="ru-RU" sz="1150" dirty="0">
                <a:latin typeface="Arial Narrow" panose="020B0606020202030204" pitchFamily="34" charset="0"/>
                <a:ea typeface="Times New Roman" panose="02020603050405020304" pitchFamily="18" charset="0"/>
                <a:cs typeface="Times New Roman" panose="02020603050405020304" pitchFamily="18" charset="0"/>
              </a:rPr>
              <a:t> планынын алкагында ишке ашырылуучу  ОЭСР Коррупцияга каршы тармактын сунуштамаларын аткарууну камсыздоо боюнча ведомстволор аралык жумушчу топтун </a:t>
            </a:r>
            <a:r>
              <a:rPr lang="ru-RU" sz="1150" dirty="0" smtClean="0">
                <a:latin typeface="Arial Narrow" panose="020B0606020202030204" pitchFamily="34" charset="0"/>
                <a:ea typeface="Times New Roman" panose="02020603050405020304" pitchFamily="18" charset="0"/>
                <a:cs typeface="Times New Roman" panose="02020603050405020304" pitchFamily="18" charset="0"/>
              </a:rPr>
              <a:t>жыйыны;</a:t>
            </a:r>
          </a:p>
          <a:p>
            <a:pPr marL="171450" indent="-171450" algn="just">
              <a:lnSpc>
                <a:spcPct val="115000"/>
              </a:lnSpc>
              <a:spcBef>
                <a:spcPts val="300"/>
              </a:spcBef>
              <a:spcAft>
                <a:spcPts val="300"/>
              </a:spcAft>
              <a:buFont typeface="Wingdings" panose="05000000000000000000" pitchFamily="2" charset="2"/>
              <a:buChar char="§"/>
            </a:pPr>
            <a:r>
              <a:rPr lang="ru-RU" sz="1150" dirty="0">
                <a:latin typeface="Arial Narrow" panose="020B0606020202030204" pitchFamily="34" charset="0"/>
                <a:ea typeface="Times New Roman" panose="02020603050405020304" pitchFamily="18" charset="0"/>
                <a:cs typeface="Times New Roman" panose="02020603050405020304" pitchFamily="18" charset="0"/>
              </a:rPr>
              <a:t>«Кыргыз Республикасында Коорупцияга каршы </a:t>
            </a:r>
            <a:r>
              <a:rPr lang="ru-RU" sz="1150" dirty="0" smtClean="0">
                <a:latin typeface="Arial Narrow" panose="020B0606020202030204" pitchFamily="34" charset="0"/>
                <a:ea typeface="Times New Roman" panose="02020603050405020304" pitchFamily="18" charset="0"/>
                <a:cs typeface="Times New Roman" panose="02020603050405020304" pitchFamily="18" charset="0"/>
              </a:rPr>
              <a:t>БУУнун </a:t>
            </a:r>
            <a:r>
              <a:rPr lang="ru-RU" sz="1150" dirty="0">
                <a:latin typeface="Arial Narrow" panose="020B0606020202030204" pitchFamily="34" charset="0"/>
                <a:ea typeface="Times New Roman" panose="02020603050405020304" pitchFamily="18" charset="0"/>
                <a:cs typeface="Times New Roman" panose="02020603050405020304" pitchFamily="18" charset="0"/>
              </a:rPr>
              <a:t>Конвенциясын жүзөгө ашыруунун жүрүшүнө </a:t>
            </a:r>
            <a:r>
              <a:rPr lang="ru-RU" sz="1150" dirty="0" smtClean="0">
                <a:latin typeface="Arial Narrow" panose="020B0606020202030204" pitchFamily="34" charset="0"/>
                <a:ea typeface="Times New Roman" panose="02020603050405020304" pitchFamily="18" charset="0"/>
                <a:cs typeface="Times New Roman" panose="02020603050405020304" pitchFamily="18" charset="0"/>
              </a:rPr>
              <a:t>сереп»;</a:t>
            </a:r>
          </a:p>
          <a:p>
            <a:pPr marL="171450" indent="-171450" algn="just">
              <a:lnSpc>
                <a:spcPct val="115000"/>
              </a:lnSpc>
              <a:spcBef>
                <a:spcPts val="300"/>
              </a:spcBef>
              <a:spcAft>
                <a:spcPts val="300"/>
              </a:spcAft>
              <a:buFont typeface="Wingdings" panose="05000000000000000000" pitchFamily="2" charset="2"/>
              <a:buChar char="§"/>
            </a:pPr>
            <a:r>
              <a:rPr lang="ru-RU" sz="1150" dirty="0">
                <a:latin typeface="Arial Narrow" panose="020B0606020202030204" pitchFamily="34" charset="0"/>
                <a:ea typeface="Times New Roman" panose="02020603050405020304" pitchFamily="18" charset="0"/>
                <a:cs typeface="Times New Roman" panose="02020603050405020304" pitchFamily="18" charset="0"/>
              </a:rPr>
              <a:t>«Кыргызстандын аймактарында коррупцияга каршы чараларды ишке ашыруу дараметин </a:t>
            </a:r>
            <a:r>
              <a:rPr lang="ru-RU" sz="1150" dirty="0" smtClean="0">
                <a:latin typeface="Arial Narrow" panose="020B0606020202030204" pitchFamily="34" charset="0"/>
                <a:ea typeface="Times New Roman" panose="02020603050405020304" pitchFamily="18" charset="0"/>
                <a:cs typeface="Times New Roman" panose="02020603050405020304" pitchFamily="18" charset="0"/>
              </a:rPr>
              <a:t>күчтөө»;</a:t>
            </a:r>
            <a:endParaRPr lang="ru-RU" sz="1150" dirty="0">
              <a:latin typeface="Arial Narrow" panose="020B0606020202030204" pitchFamily="34" charset="0"/>
              <a:ea typeface="Times New Roman" panose="02020603050405020304" pitchFamily="18" charset="0"/>
              <a:cs typeface="Times New Roman" panose="02020603050405020304" pitchFamily="18" charset="0"/>
            </a:endParaRPr>
          </a:p>
          <a:p>
            <a:pPr marL="171450" indent="-171450" algn="just">
              <a:lnSpc>
                <a:spcPct val="115000"/>
              </a:lnSpc>
              <a:spcBef>
                <a:spcPts val="300"/>
              </a:spcBef>
              <a:spcAft>
                <a:spcPts val="300"/>
              </a:spcAft>
              <a:buFont typeface="Wingdings" panose="05000000000000000000" pitchFamily="2" charset="2"/>
              <a:buChar char="§"/>
            </a:pPr>
            <a:r>
              <a:rPr lang="ru-RU" sz="1150" dirty="0" smtClean="0">
                <a:latin typeface="Arial Narrow" panose="020B0606020202030204" pitchFamily="34" charset="0"/>
                <a:ea typeface="Times New Roman" panose="02020603050405020304" pitchFamily="18" charset="0"/>
                <a:cs typeface="Times New Roman" panose="02020603050405020304" pitchFamily="18" charset="0"/>
              </a:rPr>
              <a:t>«Коррупцияга каршы күрөшүү».</a:t>
            </a:r>
            <a:endParaRPr lang="ru-RU" sz="1150" dirty="0">
              <a:latin typeface="Arial Narrow" panose="020B0606020202030204" pitchFamily="34"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endParaRPr lang="ru-RU" sz="1200" dirty="0">
              <a:latin typeface="Arial Narrow" panose="020B0606020202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39427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746" y="871434"/>
            <a:ext cx="6622254" cy="338554"/>
          </a:xfrm>
          <a:prstGeom prst="rect">
            <a:avLst/>
          </a:prstGeom>
          <a:noFill/>
        </p:spPr>
        <p:txBody>
          <a:bodyPr wrap="square" rtlCol="0">
            <a:spAutoFit/>
          </a:bodyPr>
          <a:lstStyle/>
          <a:p>
            <a:r>
              <a:rPr lang="ru-RU" sz="1600" b="1" dirty="0">
                <a:solidFill>
                  <a:schemeClr val="accent1">
                    <a:lumMod val="50000"/>
                  </a:schemeClr>
                </a:solidFill>
                <a:latin typeface="Arial" pitchFamily="34" charset="0"/>
                <a:cs typeface="Arial" pitchFamily="34" charset="0"/>
              </a:rPr>
              <a:t>9</a:t>
            </a:r>
            <a:r>
              <a:rPr lang="en-US" sz="1600" b="1" dirty="0" smtClean="0">
                <a:solidFill>
                  <a:schemeClr val="accent1">
                    <a:lumMod val="50000"/>
                  </a:schemeClr>
                </a:solidFill>
                <a:latin typeface="Arial" pitchFamily="34" charset="0"/>
                <a:cs typeface="Arial" pitchFamily="34" charset="0"/>
              </a:rPr>
              <a:t>.</a:t>
            </a:r>
            <a:r>
              <a:rPr lang="ru-RU" sz="1600" b="1" dirty="0" smtClean="0">
                <a:solidFill>
                  <a:schemeClr val="accent1">
                    <a:lumMod val="50000"/>
                  </a:schemeClr>
                </a:solidFill>
                <a:latin typeface="Arial" pitchFamily="34" charset="0"/>
                <a:cs typeface="Arial" pitchFamily="34" charset="0"/>
              </a:rPr>
              <a:t>4.</a:t>
            </a:r>
            <a:r>
              <a:rPr lang="en-US" sz="1600" b="1" dirty="0" smtClean="0">
                <a:solidFill>
                  <a:schemeClr val="accent1">
                    <a:lumMod val="50000"/>
                  </a:schemeClr>
                </a:solidFill>
                <a:latin typeface="Arial" pitchFamily="34" charset="0"/>
                <a:cs typeface="Arial" pitchFamily="34" charset="0"/>
              </a:rPr>
              <a:t> </a:t>
            </a:r>
            <a:r>
              <a:rPr lang="ru-RU" sz="1600" b="1" dirty="0" smtClean="0">
                <a:solidFill>
                  <a:schemeClr val="accent1">
                    <a:lumMod val="50000"/>
                  </a:schemeClr>
                </a:solidFill>
                <a:latin typeface="Arial" pitchFamily="34" charset="0"/>
                <a:cs typeface="Arial" pitchFamily="34" charset="0"/>
              </a:rPr>
              <a:t>Кадрдык иш</a:t>
            </a:r>
            <a:endParaRPr lang="ru-RU" sz="1600" b="1" dirty="0">
              <a:solidFill>
                <a:schemeClr val="accent1">
                  <a:lumMod val="50000"/>
                </a:schemeClr>
              </a:solidFill>
              <a:latin typeface="Arial" pitchFamily="34" charset="0"/>
              <a:cs typeface="Arial" pitchFamily="34" charset="0"/>
            </a:endParaRPr>
          </a:p>
        </p:txBody>
      </p:sp>
      <p:sp>
        <p:nvSpPr>
          <p:cNvPr id="3" name="Прямоугольник 2"/>
          <p:cNvSpPr/>
          <p:nvPr/>
        </p:nvSpPr>
        <p:spPr>
          <a:xfrm>
            <a:off x="324377" y="0"/>
            <a:ext cx="45719" cy="4983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5188" y="115337"/>
            <a:ext cx="383438" cy="307777"/>
          </a:xfrm>
          <a:prstGeom prst="rect">
            <a:avLst/>
          </a:prstGeom>
          <a:noFill/>
        </p:spPr>
        <p:txBody>
          <a:bodyPr wrap="none" rtlCol="0">
            <a:spAutoFit/>
          </a:bodyPr>
          <a:lstStyle/>
          <a:p>
            <a:r>
              <a:rPr lang="ru-RU" sz="1400" dirty="0" smtClean="0">
                <a:solidFill>
                  <a:schemeClr val="accent1">
                    <a:lumMod val="75000"/>
                  </a:schemeClr>
                </a:solidFill>
                <a:latin typeface="Arial" pitchFamily="34" charset="0"/>
                <a:cs typeface="Arial" pitchFamily="34" charset="0"/>
              </a:rPr>
              <a:t>47</a:t>
            </a:r>
            <a:endParaRPr lang="ru-RU" sz="1400" dirty="0">
              <a:solidFill>
                <a:schemeClr val="accent1">
                  <a:lumMod val="75000"/>
                </a:schemeClr>
              </a:solidFill>
              <a:latin typeface="Arial" pitchFamily="34" charset="0"/>
              <a:cs typeface="Arial" pitchFamily="34" charset="0"/>
            </a:endParaRPr>
          </a:p>
        </p:txBody>
      </p:sp>
      <p:sp>
        <p:nvSpPr>
          <p:cNvPr id="5" name="TextBox 4"/>
          <p:cNvSpPr txBox="1"/>
          <p:nvPr/>
        </p:nvSpPr>
        <p:spPr>
          <a:xfrm>
            <a:off x="434344" y="85582"/>
            <a:ext cx="2564007" cy="453970"/>
          </a:xfrm>
          <a:prstGeom prst="rect">
            <a:avLst/>
          </a:prstGeom>
          <a:noFill/>
        </p:spPr>
        <p:txBody>
          <a:bodyPr wrap="square" rtlCol="0">
            <a:spAutoFit/>
          </a:bodyPr>
          <a:lstStyle/>
          <a:p>
            <a:pPr>
              <a:spcAft>
                <a:spcPts val="300"/>
              </a:spcAft>
            </a:pPr>
            <a:r>
              <a:rPr lang="ru-RU" sz="700" b="1" dirty="0" smtClean="0">
                <a:solidFill>
                  <a:schemeClr val="accent1">
                    <a:lumMod val="75000"/>
                  </a:schemeClr>
                </a:solidFill>
                <a:latin typeface="Arial" pitchFamily="34" charset="0"/>
                <a:cs typeface="Arial" pitchFamily="34" charset="0"/>
              </a:rPr>
              <a:t>ИШ ЖӨНҮНДӨ ЖЫЛДЫК ОТЧЕТ – 2017</a:t>
            </a:r>
          </a:p>
          <a:p>
            <a:r>
              <a:rPr lang="ru-RU" sz="700" dirty="0">
                <a:solidFill>
                  <a:schemeClr val="accent1">
                    <a:lumMod val="75000"/>
                  </a:schemeClr>
                </a:solidFill>
                <a:latin typeface="Arial" pitchFamily="34" charset="0"/>
                <a:cs typeface="Arial" pitchFamily="34" charset="0"/>
              </a:rPr>
              <a:t>Кыргыз Республикасынын Өкмөтүнө караштуу </a:t>
            </a:r>
          </a:p>
          <a:p>
            <a:r>
              <a:rPr lang="ky-KG" sz="700" dirty="0">
                <a:solidFill>
                  <a:schemeClr val="accent1">
                    <a:lumMod val="75000"/>
                  </a:schemeClr>
                </a:solidFill>
                <a:latin typeface="Arial" pitchFamily="34" charset="0"/>
                <a:cs typeface="Arial" pitchFamily="34" charset="0"/>
              </a:rPr>
              <a:t>Финансылык </a:t>
            </a:r>
            <a:r>
              <a:rPr lang="ky-KG" sz="700" dirty="0" smtClean="0">
                <a:solidFill>
                  <a:schemeClr val="accent1">
                    <a:lumMod val="75000"/>
                  </a:schemeClr>
                </a:solidFill>
                <a:latin typeface="Arial" pitchFamily="34" charset="0"/>
                <a:cs typeface="Arial" pitchFamily="34" charset="0"/>
              </a:rPr>
              <a:t>чалгындоо </a:t>
            </a:r>
            <a:r>
              <a:rPr lang="ky-KG" sz="700" dirty="0">
                <a:solidFill>
                  <a:schemeClr val="accent1">
                    <a:lumMod val="75000"/>
                  </a:schemeClr>
                </a:solidFill>
                <a:latin typeface="Arial" pitchFamily="34" charset="0"/>
                <a:cs typeface="Arial" pitchFamily="34" charset="0"/>
              </a:rPr>
              <a:t>мамлекеттик </a:t>
            </a:r>
            <a:r>
              <a:rPr lang="ky-KG" sz="700" dirty="0" smtClean="0">
                <a:solidFill>
                  <a:schemeClr val="accent1">
                    <a:lumMod val="75000"/>
                  </a:schemeClr>
                </a:solidFill>
                <a:latin typeface="Arial" pitchFamily="34" charset="0"/>
                <a:cs typeface="Arial" pitchFamily="34" charset="0"/>
              </a:rPr>
              <a:t>кызматы</a:t>
            </a:r>
            <a:endParaRPr lang="ru-RU" sz="700" dirty="0">
              <a:solidFill>
                <a:schemeClr val="accent1">
                  <a:lumMod val="75000"/>
                </a:schemeClr>
              </a:solidFill>
              <a:latin typeface="Arial" pitchFamily="34" charset="0"/>
              <a:cs typeface="Arial" pitchFamily="34"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5119" y="107504"/>
            <a:ext cx="360938" cy="360040"/>
          </a:xfrm>
          <a:prstGeom prst="rect">
            <a:avLst/>
          </a:prstGeom>
        </p:spPr>
      </p:pic>
      <p:sp>
        <p:nvSpPr>
          <p:cNvPr id="9" name="Прямоугольник 8"/>
          <p:cNvSpPr/>
          <p:nvPr/>
        </p:nvSpPr>
        <p:spPr>
          <a:xfrm>
            <a:off x="235746" y="1403648"/>
            <a:ext cx="6408543" cy="7255832"/>
          </a:xfrm>
          <a:prstGeom prst="rect">
            <a:avLst/>
          </a:prstGeom>
        </p:spPr>
        <p:txBody>
          <a:bodyPr wrap="square">
            <a:spAutoFit/>
          </a:bodyPr>
          <a:lstStyle/>
          <a:p>
            <a:pPr algn="just">
              <a:spcBef>
                <a:spcPts val="300"/>
              </a:spcBef>
              <a:spcAft>
                <a:spcPts val="300"/>
              </a:spcAft>
            </a:pPr>
            <a:r>
              <a:rPr lang="ru-RU" sz="1200" b="1" dirty="0" smtClean="0">
                <a:solidFill>
                  <a:schemeClr val="accent1">
                    <a:lumMod val="50000"/>
                  </a:schemeClr>
                </a:solidFill>
                <a:latin typeface="Arial Narrow" panose="020B0606020202030204" pitchFamily="34" charset="0"/>
              </a:rPr>
              <a:t>2017-жылдын 31-июлунда </a:t>
            </a:r>
            <a:r>
              <a:rPr lang="ru-RU" sz="1200" dirty="0" smtClean="0">
                <a:latin typeface="Arial Narrow" panose="020B0606020202030204" pitchFamily="34" charset="0"/>
              </a:rPr>
              <a:t>«ФЧМКда боло турган кайра уюштуруу жөнүндө» ФЧМКнын буйругу чыкты. ФЧМКда боло турган кайра уюштуруу жөнүндө буйругу менен ФЧМКнын кызматчылары Кыргыз Республикасынын Эмгек кодексинин 255-беренесине ылайык жазуу түрүндө таанышышты.</a:t>
            </a:r>
            <a:endParaRPr lang="ru-RU" sz="1200" dirty="0">
              <a:latin typeface="Arial Narrow" panose="020B0606020202030204" pitchFamily="34" charset="0"/>
            </a:endParaRPr>
          </a:p>
          <a:p>
            <a:pPr algn="just">
              <a:spcBef>
                <a:spcPts val="300"/>
              </a:spcBef>
              <a:spcAft>
                <a:spcPts val="300"/>
              </a:spcAft>
            </a:pPr>
            <a:r>
              <a:rPr lang="ru-RU" sz="1200" b="1" dirty="0" smtClean="0">
                <a:solidFill>
                  <a:schemeClr val="accent1">
                    <a:lumMod val="50000"/>
                  </a:schemeClr>
                </a:solidFill>
                <a:latin typeface="Arial Narrow" panose="020B0606020202030204" pitchFamily="34" charset="0"/>
              </a:rPr>
              <a:t>2017-жылдын 29-сентябрындагы ФЧМКнын буйругу менен төмөнкүлөр бекитилди:</a:t>
            </a:r>
            <a:endParaRPr lang="ru-RU" sz="1200" b="1" dirty="0">
              <a:solidFill>
                <a:schemeClr val="accent1">
                  <a:lumMod val="50000"/>
                </a:schemeClr>
              </a:solidFill>
              <a:latin typeface="Arial Narrow" panose="020B0606020202030204" pitchFamily="34" charset="0"/>
            </a:endParaRPr>
          </a:p>
          <a:p>
            <a:pPr marL="182563" indent="-182563" algn="just">
              <a:buFont typeface="+mj-lt"/>
              <a:buAutoNum type="arabicPeriod"/>
            </a:pPr>
            <a:r>
              <a:rPr lang="ru-RU" sz="1200" dirty="0" smtClean="0">
                <a:latin typeface="Arial Narrow" panose="020B0606020202030204" pitchFamily="34" charset="0"/>
              </a:rPr>
              <a:t>ФЧМКнын түзүмү;</a:t>
            </a:r>
            <a:endParaRPr lang="ru-RU" sz="1200" dirty="0">
              <a:latin typeface="Arial Narrow" panose="020B0606020202030204" pitchFamily="34" charset="0"/>
            </a:endParaRPr>
          </a:p>
          <a:p>
            <a:pPr marL="182563" indent="-182563" algn="just">
              <a:buFont typeface="+mj-lt"/>
              <a:buAutoNum type="arabicPeriod"/>
            </a:pPr>
            <a:r>
              <a:rPr lang="ru-RU" sz="1200" dirty="0" smtClean="0">
                <a:latin typeface="Arial Narrow" panose="020B0606020202030204" pitchFamily="34" charset="0"/>
              </a:rPr>
              <a:t>ФЧМКнын штаттык ырааттамасы;</a:t>
            </a:r>
            <a:endParaRPr lang="ru-RU" sz="1200" dirty="0">
              <a:latin typeface="Arial Narrow" panose="020B0606020202030204" pitchFamily="34" charset="0"/>
            </a:endParaRPr>
          </a:p>
          <a:p>
            <a:pPr marL="182563" indent="-182563" algn="just">
              <a:buFont typeface="+mj-lt"/>
              <a:buAutoNum type="arabicPeriod"/>
            </a:pPr>
            <a:r>
              <a:rPr lang="ru-RU" sz="1200" dirty="0" smtClean="0">
                <a:latin typeface="Arial Narrow" panose="020B0606020202030204" pitchFamily="34" charset="0"/>
              </a:rPr>
              <a:t>ФЧМКнын борбордук аппараты жөнүндө жобо;</a:t>
            </a:r>
            <a:endParaRPr lang="ru-RU" sz="1200" dirty="0">
              <a:latin typeface="Arial Narrow" panose="020B0606020202030204" pitchFamily="34" charset="0"/>
            </a:endParaRPr>
          </a:p>
          <a:p>
            <a:pPr marL="182563" indent="-182563" algn="just">
              <a:buFont typeface="+mj-lt"/>
              <a:buAutoNum type="arabicPeriod"/>
            </a:pPr>
            <a:r>
              <a:rPr lang="ru-RU" sz="1200" dirty="0" smtClean="0">
                <a:latin typeface="Arial Narrow" panose="020B0606020202030204" pitchFamily="34" charset="0"/>
              </a:rPr>
              <a:t>Кенже жана техникалык тейлөөчү персоналга квалификациялык талаптар;</a:t>
            </a:r>
            <a:endParaRPr lang="ru-RU" sz="1200" dirty="0">
              <a:latin typeface="Arial Narrow" panose="020B0606020202030204" pitchFamily="34" charset="0"/>
            </a:endParaRPr>
          </a:p>
          <a:p>
            <a:pPr marL="182563" indent="-182563" algn="just">
              <a:buFont typeface="+mj-lt"/>
              <a:buAutoNum type="arabicPeriod"/>
            </a:pPr>
            <a:r>
              <a:rPr lang="ru-RU" sz="1200" dirty="0" smtClean="0">
                <a:latin typeface="Arial Narrow" panose="020B0606020202030204" pitchFamily="34" charset="0"/>
              </a:rPr>
              <a:t>ФЧМКнын штаттык ырааттамасына ылайык кызмат орундарына кайрадан дайындоо жөнүндө план.</a:t>
            </a:r>
            <a:endParaRPr lang="ru-RU" sz="1200" dirty="0">
              <a:latin typeface="Arial Narrow" panose="020B0606020202030204" pitchFamily="34" charset="0"/>
            </a:endParaRPr>
          </a:p>
          <a:p>
            <a:pPr algn="just">
              <a:spcBef>
                <a:spcPts val="300"/>
              </a:spcBef>
              <a:spcAft>
                <a:spcPts val="300"/>
              </a:spcAft>
            </a:pPr>
            <a:r>
              <a:rPr lang="ru-RU" sz="1200" b="1" dirty="0" smtClean="0">
                <a:solidFill>
                  <a:schemeClr val="accent1">
                    <a:lumMod val="50000"/>
                  </a:schemeClr>
                </a:solidFill>
                <a:latin typeface="Arial Narrow" panose="020B0606020202030204" pitchFamily="34" charset="0"/>
              </a:rPr>
              <a:t>2017-жылдын 29-сентябрында </a:t>
            </a:r>
            <a:r>
              <a:rPr lang="ru-RU" sz="1200" dirty="0" smtClean="0">
                <a:latin typeface="Arial Narrow" panose="020B0606020202030204" pitchFamily="34" charset="0"/>
              </a:rPr>
              <a:t>мамлекеттик жарандык кызматчыларды </a:t>
            </a:r>
            <a:r>
              <a:rPr lang="ru-RU" sz="1200" dirty="0">
                <a:latin typeface="Arial Narrow" panose="020B0606020202030204" pitchFamily="34" charset="0"/>
              </a:rPr>
              <a:t>ФЧМКнын мамлекеттик административдик кызмат </a:t>
            </a:r>
            <a:r>
              <a:rPr lang="ru-RU" sz="1200" dirty="0" smtClean="0">
                <a:latin typeface="Arial Narrow" panose="020B0606020202030204" pitchFamily="34" charset="0"/>
              </a:rPr>
              <a:t>орундарына кайрадан дайындоо тууралуу ФЧМКнын № 77/</a:t>
            </a:r>
            <a:r>
              <a:rPr lang="ru-RU" sz="1200" dirty="0" err="1" smtClean="0">
                <a:latin typeface="Arial Narrow" panose="020B0606020202030204" pitchFamily="34" charset="0"/>
              </a:rPr>
              <a:t>өк</a:t>
            </a:r>
            <a:r>
              <a:rPr lang="ru-RU" sz="1200" dirty="0" smtClean="0">
                <a:latin typeface="Arial Narrow" panose="020B0606020202030204" pitchFamily="34" charset="0"/>
              </a:rPr>
              <a:t> буйругу чыкты.</a:t>
            </a:r>
            <a:endParaRPr lang="ru-RU" sz="1200" dirty="0">
              <a:latin typeface="Arial Narrow" panose="020B0606020202030204" pitchFamily="34" charset="0"/>
            </a:endParaRPr>
          </a:p>
          <a:p>
            <a:pPr algn="just">
              <a:spcBef>
                <a:spcPts val="300"/>
              </a:spcBef>
              <a:spcAft>
                <a:spcPts val="300"/>
              </a:spcAft>
            </a:pPr>
            <a:r>
              <a:rPr lang="ru-RU" sz="1200" b="1" dirty="0" smtClean="0">
                <a:solidFill>
                  <a:schemeClr val="accent1">
                    <a:lumMod val="50000"/>
                  </a:schemeClr>
                </a:solidFill>
                <a:latin typeface="Arial Narrow" panose="020B0606020202030204" pitchFamily="34" charset="0"/>
              </a:rPr>
              <a:t>2017-жылдын 13-ноябрында </a:t>
            </a:r>
            <a:r>
              <a:rPr lang="ru-RU" sz="1200" dirty="0" smtClean="0">
                <a:latin typeface="Arial Narrow" panose="020B0606020202030204" pitchFamily="34" charset="0"/>
              </a:rPr>
              <a:t>кайра уюштуруу </a:t>
            </a:r>
            <a:r>
              <a:rPr lang="ru-RU" sz="1200" dirty="0">
                <a:latin typeface="Arial Narrow" panose="020B0606020202030204" pitchFamily="34" charset="0"/>
              </a:rPr>
              <a:t>аяктагандан </a:t>
            </a:r>
            <a:r>
              <a:rPr lang="ru-RU" sz="1200" dirty="0" smtClean="0">
                <a:latin typeface="Arial Narrow" panose="020B0606020202030204" pitchFamily="34" charset="0"/>
              </a:rPr>
              <a:t>кийин 2 мамлекеттик </a:t>
            </a:r>
            <a:r>
              <a:rPr lang="ru-RU" sz="1200" dirty="0">
                <a:latin typeface="Arial Narrow" panose="020B0606020202030204" pitchFamily="34" charset="0"/>
              </a:rPr>
              <a:t>административдик кызматтын бош орундарын ээлөөгө </a:t>
            </a:r>
            <a:r>
              <a:rPr lang="ru-RU" sz="1200" dirty="0" smtClean="0">
                <a:latin typeface="Arial Narrow" panose="020B0606020202030204" pitchFamily="34" charset="0"/>
              </a:rPr>
              <a:t>ички конкурс өткөрүлдү: </a:t>
            </a:r>
          </a:p>
          <a:p>
            <a:pPr marL="228600" indent="-228600" algn="just">
              <a:buFont typeface="+mj-lt"/>
              <a:buAutoNum type="arabicPeriod"/>
            </a:pPr>
            <a:r>
              <a:rPr lang="ru-RU" sz="1200" dirty="0" smtClean="0">
                <a:latin typeface="Arial Narrow" panose="020B0606020202030204" pitchFamily="34" charset="0"/>
              </a:rPr>
              <a:t>Басма сөз катчысына,</a:t>
            </a:r>
          </a:p>
          <a:p>
            <a:pPr marL="228600" indent="-228600" algn="just">
              <a:buFont typeface="+mj-lt"/>
              <a:buAutoNum type="arabicPeriod"/>
            </a:pPr>
            <a:r>
              <a:rPr lang="ru-RU" sz="1200" dirty="0" smtClean="0">
                <a:latin typeface="Arial Narrow" panose="020B0606020202030204" pitchFamily="34" charset="0"/>
              </a:rPr>
              <a:t>Коррупцияны алдын алуу маселелери боюнча ыйгарым укуктууга. </a:t>
            </a:r>
          </a:p>
          <a:p>
            <a:pPr algn="just">
              <a:spcBef>
                <a:spcPts val="600"/>
              </a:spcBef>
              <a:spcAft>
                <a:spcPts val="600"/>
              </a:spcAft>
            </a:pPr>
            <a:r>
              <a:rPr lang="ru-RU" sz="1200" b="1" dirty="0" smtClean="0">
                <a:solidFill>
                  <a:schemeClr val="accent1">
                    <a:lumMod val="50000"/>
                  </a:schemeClr>
                </a:solidFill>
                <a:latin typeface="Arial Narrow" panose="020B0606020202030204" pitchFamily="34" charset="0"/>
              </a:rPr>
              <a:t>2017-жылдын 26-декабрында </a:t>
            </a:r>
            <a:r>
              <a:rPr lang="ru-RU" sz="1200" dirty="0" smtClean="0">
                <a:latin typeface="Arial Narrow" panose="020B0606020202030204" pitchFamily="34" charset="0"/>
              </a:rPr>
              <a:t>ачык конкурстун жыйынтыгы </a:t>
            </a:r>
            <a:r>
              <a:rPr lang="ru-RU" sz="1200" dirty="0">
                <a:latin typeface="Arial Narrow" panose="020B0606020202030204" pitchFamily="34" charset="0"/>
              </a:rPr>
              <a:t>боюнча </a:t>
            </a:r>
            <a:r>
              <a:rPr lang="ru-RU" sz="1200" dirty="0" smtClean="0">
                <a:latin typeface="Arial Narrow" panose="020B0606020202030204" pitchFamily="34" charset="0"/>
              </a:rPr>
              <a:t>2 мамлекеттик </a:t>
            </a:r>
            <a:r>
              <a:rPr lang="ru-RU" sz="1200" dirty="0">
                <a:latin typeface="Arial Narrow" panose="020B0606020202030204" pitchFamily="34" charset="0"/>
              </a:rPr>
              <a:t>административдик кызматтын бош </a:t>
            </a:r>
            <a:r>
              <a:rPr lang="ru-RU" sz="1200" dirty="0" smtClean="0">
                <a:latin typeface="Arial Narrow" panose="020B0606020202030204" pitchFamily="34" charset="0"/>
              </a:rPr>
              <a:t>орундарына дайындалышты: </a:t>
            </a:r>
          </a:p>
          <a:p>
            <a:pPr marL="228600" indent="-228600" algn="just">
              <a:buFont typeface="+mj-lt"/>
              <a:buAutoNum type="arabicPeriod"/>
            </a:pPr>
            <a:r>
              <a:rPr lang="ru-RU" sz="1200" dirty="0" smtClean="0">
                <a:latin typeface="Arial Narrow" panose="020B0606020202030204" pitchFamily="34" charset="0"/>
              </a:rPr>
              <a:t>Эл аралык жана ведомстволор аралык кызматташтык бөлүмүнүн башчысы, </a:t>
            </a:r>
          </a:p>
          <a:p>
            <a:pPr marL="228600" indent="-228600" algn="just">
              <a:buFont typeface="+mj-lt"/>
              <a:buAutoNum type="arabicPeriod"/>
            </a:pPr>
            <a:r>
              <a:rPr lang="ru-RU" sz="1200" dirty="0" smtClean="0">
                <a:latin typeface="Arial Narrow" panose="020B0606020202030204" pitchFamily="34" charset="0"/>
              </a:rPr>
              <a:t>Кылмыштуу кирешелерди легализациялоого (адалдоого) каршы аракеттенүү бөлүмүнүн башчысы. </a:t>
            </a:r>
          </a:p>
          <a:p>
            <a:pPr algn="just">
              <a:spcBef>
                <a:spcPts val="600"/>
              </a:spcBef>
            </a:pPr>
            <a:r>
              <a:rPr lang="ru-RU" sz="1200" dirty="0" smtClean="0">
                <a:latin typeface="Arial Narrow" panose="020B0606020202030204" pitchFamily="34" charset="0"/>
              </a:rPr>
              <a:t>Үчүнчү административдик мамлекеттик кызматтын бош орду боюнча – маалыматтык жана техникалык камсыздоо бөлүмүнүн улук инспектору кызмат ордуна конкурсанттар биринчи этаптан өтпөй калышты. </a:t>
            </a:r>
          </a:p>
          <a:p>
            <a:pPr algn="just">
              <a:spcBef>
                <a:spcPts val="600"/>
              </a:spcBef>
            </a:pPr>
            <a:r>
              <a:rPr lang="ru-RU" sz="1200" dirty="0" smtClean="0">
                <a:latin typeface="Arial Narrow" panose="020B0606020202030204" pitchFamily="34" charset="0"/>
              </a:rPr>
              <a:t>Өткөрүлгөн конкурстардын алкагында ар бир конкурсантка соттолгондугу же соттолбогондугу жөнүндө Кыргыз Республикасынын ИИМ МБдан маалымкаттар алынды. </a:t>
            </a:r>
            <a:endParaRPr lang="ru-RU" sz="1200" dirty="0">
              <a:latin typeface="Arial Narrow" panose="020B0606020202030204" pitchFamily="34" charset="0"/>
            </a:endParaRPr>
          </a:p>
          <a:p>
            <a:pPr algn="just">
              <a:spcBef>
                <a:spcPts val="600"/>
              </a:spcBef>
            </a:pPr>
            <a:r>
              <a:rPr lang="ru-RU" sz="1200" b="1" dirty="0" smtClean="0">
                <a:solidFill>
                  <a:schemeClr val="accent1">
                    <a:lumMod val="50000"/>
                  </a:schemeClr>
                </a:solidFill>
                <a:latin typeface="Arial Narrow" panose="020B0606020202030204" pitchFamily="34" charset="0"/>
              </a:rPr>
              <a:t>2017-жылдын 31-декабрында </a:t>
            </a:r>
            <a:r>
              <a:rPr lang="ru-RU" sz="1200" dirty="0" smtClean="0">
                <a:latin typeface="Arial Narrow" panose="020B0606020202030204" pitchFamily="34" charset="0"/>
              </a:rPr>
              <a:t>2 бош кызмат орду пайда болду:</a:t>
            </a:r>
          </a:p>
          <a:p>
            <a:pPr marL="228600" indent="-228600" algn="just">
              <a:buFont typeface="+mj-lt"/>
              <a:buAutoNum type="arabicPeriod"/>
            </a:pPr>
            <a:r>
              <a:rPr lang="ru-RU" sz="1200" dirty="0">
                <a:latin typeface="Arial Narrow" panose="020B0606020202030204" pitchFamily="34" charset="0"/>
              </a:rPr>
              <a:t>Эл аралык жана ведомстволор аралык кызматташтык бөлүмүнүн </a:t>
            </a:r>
            <a:r>
              <a:rPr lang="ru-RU" sz="1200" dirty="0" smtClean="0">
                <a:latin typeface="Arial Narrow" panose="020B0606020202030204" pitchFamily="34" charset="0"/>
              </a:rPr>
              <a:t>башкы инспектору, </a:t>
            </a:r>
          </a:p>
          <a:p>
            <a:pPr marL="228600" indent="-228600" algn="just">
              <a:buFont typeface="+mj-lt"/>
              <a:buAutoNum type="arabicPeriod"/>
            </a:pPr>
            <a:r>
              <a:rPr lang="ru-RU" sz="1200" dirty="0">
                <a:latin typeface="Arial Narrow" panose="020B0606020202030204" pitchFamily="34" charset="0"/>
              </a:rPr>
              <a:t>Кылмыштуу кирешелерди легализациялоого (адалдоого) каршы аракеттенүү бөлүмүнүн </a:t>
            </a:r>
            <a:r>
              <a:rPr lang="ru-RU" sz="1200" dirty="0" smtClean="0">
                <a:latin typeface="Arial Narrow" panose="020B0606020202030204" pitchFamily="34" charset="0"/>
              </a:rPr>
              <a:t>башкы инспектору. </a:t>
            </a:r>
          </a:p>
          <a:p>
            <a:pPr algn="just">
              <a:spcBef>
                <a:spcPts val="600"/>
              </a:spcBef>
            </a:pPr>
            <a:r>
              <a:rPr lang="ru-RU" sz="1200" dirty="0" smtClean="0">
                <a:latin typeface="Arial Narrow" panose="020B0606020202030204" pitchFamily="34" charset="0"/>
              </a:rPr>
              <a:t>ФЧМКнын жогоруда аталган бош орундары боюнча Кыргыз Республикасынын Мамлекеттик кадр кызматына конкурс өткөрүү үчүн тиешелүү билдирме жиберилди. </a:t>
            </a:r>
          </a:p>
          <a:p>
            <a:pPr algn="just">
              <a:spcBef>
                <a:spcPts val="600"/>
              </a:spcBef>
            </a:pPr>
            <a:r>
              <a:rPr lang="ky-KG" sz="1200" dirty="0" smtClean="0">
                <a:latin typeface="Arial Narrow" panose="020B0606020202030204" pitchFamily="34" charset="0"/>
              </a:rPr>
              <a:t>Иштен бошотулган мамлекеттик кызматчыларды, жогорку кызмат орундарына дайындалгандыгына байланыштуу мурда ээлеген кызмат ордунан бошотулгандарды кошо алганда, бардыгы болуп 2017-жылда 16 адамды түзөт, анын ичинен 6 аял.</a:t>
            </a:r>
            <a:endParaRPr lang="ru-RU" sz="1200" dirty="0" smtClean="0">
              <a:latin typeface="Arial Narrow" panose="020B0606020202030204" pitchFamily="34" charset="0"/>
            </a:endParaRPr>
          </a:p>
          <a:p>
            <a:pPr algn="just">
              <a:spcBef>
                <a:spcPts val="600"/>
              </a:spcBef>
            </a:pPr>
            <a:r>
              <a:rPr lang="ru-RU" sz="1200" dirty="0" smtClean="0">
                <a:latin typeface="Arial Narrow" panose="020B0606020202030204" pitchFamily="34" charset="0"/>
              </a:rPr>
              <a:t>Отчеттук жылдын аягында кызмат орундарын ээлегендердин саны 24</a:t>
            </a:r>
            <a:r>
              <a:rPr lang="ru-RU" sz="1200" dirty="0">
                <a:latin typeface="Arial Narrow" panose="020B0606020202030204" pitchFamily="34" charset="0"/>
              </a:rPr>
              <a:t>, </a:t>
            </a:r>
            <a:r>
              <a:rPr lang="ru-RU" sz="1200" dirty="0" smtClean="0">
                <a:latin typeface="Arial Narrow" panose="020B0606020202030204" pitchFamily="34" charset="0"/>
              </a:rPr>
              <a:t>алардын ичинен 17 эркек жана </a:t>
            </a:r>
            <a:r>
              <a:rPr lang="ru-RU" sz="1200" dirty="0">
                <a:latin typeface="Arial Narrow" panose="020B0606020202030204" pitchFamily="34" charset="0"/>
              </a:rPr>
              <a:t>7 </a:t>
            </a:r>
            <a:r>
              <a:rPr lang="ru-RU" sz="1200" dirty="0" smtClean="0">
                <a:latin typeface="Arial Narrow" panose="020B0606020202030204" pitchFamily="34" charset="0"/>
              </a:rPr>
              <a:t>аял. </a:t>
            </a:r>
          </a:p>
        </p:txBody>
      </p:sp>
    </p:spTree>
    <p:extLst>
      <p:ext uri="{BB962C8B-B14F-4D97-AF65-F5344CB8AC3E}">
        <p14:creationId xmlns:p14="http://schemas.microsoft.com/office/powerpoint/2010/main" val="41137303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4377" y="0"/>
            <a:ext cx="45719" cy="4983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5188" y="115337"/>
            <a:ext cx="383438" cy="307777"/>
          </a:xfrm>
          <a:prstGeom prst="rect">
            <a:avLst/>
          </a:prstGeom>
          <a:noFill/>
        </p:spPr>
        <p:txBody>
          <a:bodyPr wrap="none" rtlCol="0">
            <a:spAutoFit/>
          </a:bodyPr>
          <a:lstStyle/>
          <a:p>
            <a:r>
              <a:rPr lang="ru-RU" sz="1400" dirty="0" smtClean="0">
                <a:solidFill>
                  <a:schemeClr val="accent1">
                    <a:lumMod val="75000"/>
                  </a:schemeClr>
                </a:solidFill>
                <a:latin typeface="Arial" pitchFamily="34" charset="0"/>
                <a:cs typeface="Arial" pitchFamily="34" charset="0"/>
              </a:rPr>
              <a:t>48</a:t>
            </a:r>
            <a:endParaRPr lang="ru-RU" sz="1400" dirty="0">
              <a:solidFill>
                <a:schemeClr val="accent1">
                  <a:lumMod val="75000"/>
                </a:schemeClr>
              </a:solidFill>
              <a:latin typeface="Arial" pitchFamily="34" charset="0"/>
              <a:cs typeface="Arial" pitchFamily="34" charset="0"/>
            </a:endParaRPr>
          </a:p>
        </p:txBody>
      </p:sp>
      <p:sp>
        <p:nvSpPr>
          <p:cNvPr id="6" name="TextBox 5"/>
          <p:cNvSpPr txBox="1"/>
          <p:nvPr/>
        </p:nvSpPr>
        <p:spPr>
          <a:xfrm>
            <a:off x="434344" y="85582"/>
            <a:ext cx="2564007" cy="453970"/>
          </a:xfrm>
          <a:prstGeom prst="rect">
            <a:avLst/>
          </a:prstGeom>
          <a:noFill/>
        </p:spPr>
        <p:txBody>
          <a:bodyPr wrap="square" rtlCol="0">
            <a:spAutoFit/>
          </a:bodyPr>
          <a:lstStyle/>
          <a:p>
            <a:pPr>
              <a:spcAft>
                <a:spcPts val="300"/>
              </a:spcAft>
            </a:pPr>
            <a:r>
              <a:rPr lang="ru-RU" sz="700" b="1" dirty="0" smtClean="0">
                <a:solidFill>
                  <a:schemeClr val="accent1">
                    <a:lumMod val="75000"/>
                  </a:schemeClr>
                </a:solidFill>
                <a:latin typeface="Arial" pitchFamily="34" charset="0"/>
                <a:cs typeface="Arial" pitchFamily="34" charset="0"/>
              </a:rPr>
              <a:t>ИШ ЖӨНҮНДӨ ЖЫЛДЫК ОТЧЕТ – 2017</a:t>
            </a:r>
          </a:p>
          <a:p>
            <a:r>
              <a:rPr lang="ru-RU" sz="700" dirty="0">
                <a:solidFill>
                  <a:schemeClr val="accent1">
                    <a:lumMod val="75000"/>
                  </a:schemeClr>
                </a:solidFill>
                <a:latin typeface="Arial" pitchFamily="34" charset="0"/>
                <a:cs typeface="Arial" pitchFamily="34" charset="0"/>
              </a:rPr>
              <a:t>Кыргыз Республикасынын Өкмөтүнө караштуу </a:t>
            </a:r>
          </a:p>
          <a:p>
            <a:r>
              <a:rPr lang="ky-KG" sz="700" dirty="0">
                <a:solidFill>
                  <a:schemeClr val="accent1">
                    <a:lumMod val="75000"/>
                  </a:schemeClr>
                </a:solidFill>
                <a:latin typeface="Arial" pitchFamily="34" charset="0"/>
                <a:cs typeface="Arial" pitchFamily="34" charset="0"/>
              </a:rPr>
              <a:t>Финансылык </a:t>
            </a:r>
            <a:r>
              <a:rPr lang="ky-KG" sz="700" dirty="0" smtClean="0">
                <a:solidFill>
                  <a:schemeClr val="accent1">
                    <a:lumMod val="75000"/>
                  </a:schemeClr>
                </a:solidFill>
                <a:latin typeface="Arial" pitchFamily="34" charset="0"/>
                <a:cs typeface="Arial" pitchFamily="34" charset="0"/>
              </a:rPr>
              <a:t>чалгындоо </a:t>
            </a:r>
            <a:r>
              <a:rPr lang="ky-KG" sz="700" dirty="0">
                <a:solidFill>
                  <a:schemeClr val="accent1">
                    <a:lumMod val="75000"/>
                  </a:schemeClr>
                </a:solidFill>
                <a:latin typeface="Arial" pitchFamily="34" charset="0"/>
                <a:cs typeface="Arial" pitchFamily="34" charset="0"/>
              </a:rPr>
              <a:t>мамлекеттик </a:t>
            </a:r>
            <a:r>
              <a:rPr lang="ky-KG" sz="700" dirty="0" smtClean="0">
                <a:solidFill>
                  <a:schemeClr val="accent1">
                    <a:lumMod val="75000"/>
                  </a:schemeClr>
                </a:solidFill>
                <a:latin typeface="Arial" pitchFamily="34" charset="0"/>
                <a:cs typeface="Arial" pitchFamily="34" charset="0"/>
              </a:rPr>
              <a:t>кызматы</a:t>
            </a:r>
            <a:endParaRPr lang="ru-RU" sz="700" dirty="0">
              <a:solidFill>
                <a:schemeClr val="accent1">
                  <a:lumMod val="75000"/>
                </a:schemeClr>
              </a:solidFill>
              <a:latin typeface="Arial" pitchFamily="34" charset="0"/>
              <a:cs typeface="Arial" pitchFamily="34"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5119" y="107504"/>
            <a:ext cx="360938" cy="360040"/>
          </a:xfrm>
          <a:prstGeom prst="rect">
            <a:avLst/>
          </a:prstGeom>
        </p:spPr>
      </p:pic>
      <p:sp>
        <p:nvSpPr>
          <p:cNvPr id="10" name="TextBox 9"/>
          <p:cNvSpPr txBox="1"/>
          <p:nvPr/>
        </p:nvSpPr>
        <p:spPr>
          <a:xfrm>
            <a:off x="226097" y="894376"/>
            <a:ext cx="6622254" cy="338554"/>
          </a:xfrm>
          <a:prstGeom prst="rect">
            <a:avLst/>
          </a:prstGeom>
          <a:noFill/>
        </p:spPr>
        <p:txBody>
          <a:bodyPr wrap="square" rtlCol="0">
            <a:spAutoFit/>
          </a:bodyPr>
          <a:lstStyle/>
          <a:p>
            <a:r>
              <a:rPr lang="ru-RU" sz="1600" b="1" dirty="0" smtClean="0">
                <a:solidFill>
                  <a:schemeClr val="accent1">
                    <a:lumMod val="50000"/>
                  </a:schemeClr>
                </a:solidFill>
                <a:latin typeface="Arial" pitchFamily="34" charset="0"/>
                <a:cs typeface="Arial" pitchFamily="34" charset="0"/>
              </a:rPr>
              <a:t>9.5. Аткаруучулук тартип</a:t>
            </a:r>
            <a:endParaRPr lang="ru-RU" sz="1600" b="1" dirty="0">
              <a:solidFill>
                <a:schemeClr val="accent1">
                  <a:lumMod val="50000"/>
                </a:schemeClr>
              </a:solidFill>
              <a:latin typeface="Arial" pitchFamily="34" charset="0"/>
              <a:cs typeface="Arial" pitchFamily="34" charset="0"/>
            </a:endParaRPr>
          </a:p>
        </p:txBody>
      </p:sp>
      <p:sp>
        <p:nvSpPr>
          <p:cNvPr id="11" name="Прямоугольник 10"/>
          <p:cNvSpPr/>
          <p:nvPr/>
        </p:nvSpPr>
        <p:spPr>
          <a:xfrm>
            <a:off x="226097" y="1312835"/>
            <a:ext cx="6384288" cy="290849"/>
          </a:xfrm>
          <a:prstGeom prst="rect">
            <a:avLst/>
          </a:prstGeom>
        </p:spPr>
        <p:txBody>
          <a:bodyPr wrap="square">
            <a:spAutoFit/>
          </a:bodyPr>
          <a:lstStyle/>
          <a:p>
            <a:pPr algn="just">
              <a:lnSpc>
                <a:spcPct val="115000"/>
              </a:lnSpc>
              <a:spcAft>
                <a:spcPts val="1000"/>
              </a:spcAft>
            </a:pPr>
            <a:r>
              <a:rPr lang="ru-RU" sz="1200" b="1" dirty="0" smtClean="0">
                <a:solidFill>
                  <a:schemeClr val="accent1">
                    <a:lumMod val="50000"/>
                  </a:schemeClr>
                </a:solidFill>
                <a:latin typeface="Arial Narrow" panose="020B0606020202030204" pitchFamily="34" charset="0"/>
                <a:ea typeface="Calibri" panose="020F0502020204030204" pitchFamily="34" charset="0"/>
                <a:cs typeface="Times New Roman" panose="02020603050405020304" pitchFamily="18" charset="0"/>
              </a:rPr>
              <a:t>2017-жыл ичинде ФЧМКда аткаруучулук боюнча төмөнкүдөй иштер жүргүзүлдү:</a:t>
            </a:r>
            <a:endParaRPr lang="ru-RU" sz="1100" b="1" dirty="0">
              <a:solidFill>
                <a:schemeClr val="accent1">
                  <a:lumMod val="50000"/>
                </a:schemeClr>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12" name="Прямоугольник 11"/>
          <p:cNvSpPr/>
          <p:nvPr/>
        </p:nvSpPr>
        <p:spPr>
          <a:xfrm>
            <a:off x="227369" y="1613496"/>
            <a:ext cx="6488688" cy="646331"/>
          </a:xfrm>
          <a:prstGeom prst="rect">
            <a:avLst/>
          </a:prstGeom>
        </p:spPr>
        <p:txBody>
          <a:bodyPr wrap="square">
            <a:spAutoFit/>
          </a:bodyPr>
          <a:lstStyle/>
          <a:p>
            <a:r>
              <a:rPr lang="ru-RU" sz="1200" dirty="0" smtClean="0">
                <a:latin typeface="Arial Narrow" panose="020B0606020202030204" pitchFamily="34" charset="0"/>
                <a:ea typeface="Calibri" panose="020F0502020204030204" pitchFamily="34" charset="0"/>
              </a:rPr>
              <a:t>1. </a:t>
            </a:r>
            <a:r>
              <a:rPr lang="ru-RU" sz="1200" dirty="0">
                <a:latin typeface="Arial Narrow" panose="020B0606020202030204" pitchFamily="34" charset="0"/>
                <a:ea typeface="Calibri" panose="020F0502020204030204" pitchFamily="34" charset="0"/>
              </a:rPr>
              <a:t>Кыргыз Республикасынын Мыйзамдарын, Кыргыз Республикасынын Президентинин Жарлыктарын жана буйруктарын, Кыргыз Республикасынын Жогорку Кеңешинин токтомдорун, Кыргыз Республикасынын Өкмөтүнүн токтомдорун жана Кыргыз Республикасынын Премьер-</a:t>
            </a:r>
            <a:r>
              <a:rPr lang="ru-RU" sz="1200" dirty="0" err="1">
                <a:latin typeface="Arial Narrow" panose="020B0606020202030204" pitchFamily="34" charset="0"/>
                <a:ea typeface="Calibri" panose="020F0502020204030204" pitchFamily="34" charset="0"/>
              </a:rPr>
              <a:t>министринин</a:t>
            </a:r>
            <a:r>
              <a:rPr lang="ru-RU" sz="1200" dirty="0">
                <a:latin typeface="Arial Narrow" panose="020B0606020202030204" pitchFamily="34" charset="0"/>
                <a:ea typeface="Calibri" panose="020F0502020204030204" pitchFamily="34" charset="0"/>
              </a:rPr>
              <a:t> </a:t>
            </a:r>
            <a:r>
              <a:rPr lang="ru-RU" sz="1200" dirty="0" smtClean="0">
                <a:latin typeface="Arial Narrow" panose="020B0606020202030204" pitchFamily="34" charset="0"/>
                <a:ea typeface="Calibri" panose="020F0502020204030204" pitchFamily="34" charset="0"/>
              </a:rPr>
              <a:t>буйруктарын:</a:t>
            </a:r>
            <a:endParaRPr lang="ru-RU" sz="1200" dirty="0">
              <a:latin typeface="Arial Narrow" panose="020B0606020202030204" pitchFamily="34" charset="0"/>
            </a:endParaRPr>
          </a:p>
        </p:txBody>
      </p:sp>
      <p:graphicFrame>
        <p:nvGraphicFramePr>
          <p:cNvPr id="13" name="Таблица 12"/>
          <p:cNvGraphicFramePr>
            <a:graphicFrameLocks noGrp="1"/>
          </p:cNvGraphicFramePr>
          <p:nvPr>
            <p:extLst>
              <p:ext uri="{D42A27DB-BD31-4B8C-83A1-F6EECF244321}">
                <p14:modId xmlns:p14="http://schemas.microsoft.com/office/powerpoint/2010/main" val="2282847167"/>
              </p:ext>
            </p:extLst>
          </p:nvPr>
        </p:nvGraphicFramePr>
        <p:xfrm>
          <a:off x="569317" y="2339012"/>
          <a:ext cx="5884018" cy="2743200"/>
        </p:xfrm>
        <a:graphic>
          <a:graphicData uri="http://schemas.openxmlformats.org/drawingml/2006/table">
            <a:tbl>
              <a:tblPr/>
              <a:tblGrid>
                <a:gridCol w="252704">
                  <a:extLst>
                    <a:ext uri="{9D8B030D-6E8A-4147-A177-3AD203B41FA5}">
                      <a16:colId xmlns:a16="http://schemas.microsoft.com/office/drawing/2014/main" val="2306977672"/>
                    </a:ext>
                  </a:extLst>
                </a:gridCol>
                <a:gridCol w="2174931">
                  <a:extLst>
                    <a:ext uri="{9D8B030D-6E8A-4147-A177-3AD203B41FA5}">
                      <a16:colId xmlns:a16="http://schemas.microsoft.com/office/drawing/2014/main" val="1620323129"/>
                    </a:ext>
                  </a:extLst>
                </a:gridCol>
                <a:gridCol w="720080">
                  <a:extLst>
                    <a:ext uri="{9D8B030D-6E8A-4147-A177-3AD203B41FA5}">
                      <a16:colId xmlns:a16="http://schemas.microsoft.com/office/drawing/2014/main" val="1606637909"/>
                    </a:ext>
                  </a:extLst>
                </a:gridCol>
                <a:gridCol w="576064">
                  <a:extLst>
                    <a:ext uri="{9D8B030D-6E8A-4147-A177-3AD203B41FA5}">
                      <a16:colId xmlns:a16="http://schemas.microsoft.com/office/drawing/2014/main" val="2061198273"/>
                    </a:ext>
                  </a:extLst>
                </a:gridCol>
                <a:gridCol w="648072">
                  <a:extLst>
                    <a:ext uri="{9D8B030D-6E8A-4147-A177-3AD203B41FA5}">
                      <a16:colId xmlns:a16="http://schemas.microsoft.com/office/drawing/2014/main" val="1887825712"/>
                    </a:ext>
                  </a:extLst>
                </a:gridCol>
                <a:gridCol w="720080">
                  <a:extLst>
                    <a:ext uri="{9D8B030D-6E8A-4147-A177-3AD203B41FA5}">
                      <a16:colId xmlns:a16="http://schemas.microsoft.com/office/drawing/2014/main" val="3546247991"/>
                    </a:ext>
                  </a:extLst>
                </a:gridCol>
                <a:gridCol w="792087">
                  <a:extLst>
                    <a:ext uri="{9D8B030D-6E8A-4147-A177-3AD203B41FA5}">
                      <a16:colId xmlns:a16="http://schemas.microsoft.com/office/drawing/2014/main" val="4091899434"/>
                    </a:ext>
                  </a:extLst>
                </a:gridCol>
              </a:tblGrid>
              <a:tr h="457200">
                <a:tc rowSpan="2">
                  <a:txBody>
                    <a:bodyPr/>
                    <a:lstStyle/>
                    <a:p>
                      <a:pPr algn="ctr" fontAlgn="ctr"/>
                      <a:r>
                        <a:rPr lang="ru-RU" sz="900" b="1" i="1" u="none" strike="noStrike">
                          <a:solidFill>
                            <a:srgbClr val="000000"/>
                          </a:solidFill>
                          <a:effectLst/>
                          <a:latin typeface="Arial Narrow" panose="020B0606020202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ru-RU" sz="900" b="1" i="1" u="none" strike="noStrike" dirty="0" smtClean="0">
                          <a:solidFill>
                            <a:srgbClr val="000000"/>
                          </a:solidFill>
                          <a:effectLst/>
                          <a:latin typeface="Arial Narrow" panose="020B0606020202030204" pitchFamily="34" charset="0"/>
                        </a:rPr>
                        <a:t>Тапшырмалар </a:t>
                      </a:r>
                      <a:endParaRPr lang="ru-RU" sz="900" b="1" i="1" u="none" strike="noStrike" dirty="0">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ru-RU" sz="900" b="1" i="1" u="none" strike="noStrike" dirty="0" smtClean="0">
                          <a:solidFill>
                            <a:srgbClr val="000000"/>
                          </a:solidFill>
                          <a:effectLst/>
                          <a:latin typeface="Arial Narrow" panose="020B0606020202030204" pitchFamily="34" charset="0"/>
                        </a:rPr>
                        <a:t>Бардык келип түшкөн</a:t>
                      </a:r>
                      <a:endParaRPr lang="ru-RU" sz="900" b="1" i="1" u="none" strike="noStrike" dirty="0">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ru-RU" sz="900" b="1" i="1" u="none" strike="noStrike" dirty="0" smtClean="0">
                          <a:solidFill>
                            <a:srgbClr val="000000"/>
                          </a:solidFill>
                          <a:effectLst/>
                          <a:latin typeface="Arial Narrow" panose="020B0606020202030204" pitchFamily="34" charset="0"/>
                        </a:rPr>
                        <a:t>Бардык контролдо турган</a:t>
                      </a:r>
                      <a:endParaRPr lang="ru-RU" sz="900" b="1" i="1" u="none" strike="noStrike" dirty="0">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ru-RU" sz="900" b="1" i="1" u="none" strike="noStrike" dirty="0" smtClean="0">
                          <a:solidFill>
                            <a:srgbClr val="000000"/>
                          </a:solidFill>
                          <a:effectLst/>
                          <a:latin typeface="Arial Narrow" panose="020B0606020202030204" pitchFamily="34" charset="0"/>
                        </a:rPr>
                        <a:t>Аткарылды</a:t>
                      </a:r>
                      <a:r>
                        <a:rPr lang="ru-RU" sz="900" b="1" i="1" u="none" strike="noStrike" baseline="0" dirty="0" smtClean="0">
                          <a:solidFill>
                            <a:srgbClr val="000000"/>
                          </a:solidFill>
                          <a:effectLst/>
                          <a:latin typeface="Arial Narrow" panose="020B0606020202030204" pitchFamily="34" charset="0"/>
                        </a:rPr>
                        <a:t> </a:t>
                      </a:r>
                      <a:endParaRPr lang="ru-RU" sz="900" b="1" i="1" u="none" strike="noStrike" dirty="0">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ru-RU"/>
                    </a:p>
                  </a:txBody>
                  <a:tcPr/>
                </a:tc>
                <a:tc>
                  <a:txBody>
                    <a:bodyPr/>
                    <a:lstStyle/>
                    <a:p>
                      <a:pPr algn="ctr" fontAlgn="ctr"/>
                      <a:r>
                        <a:rPr lang="ru-RU" sz="900" b="1" i="1" u="none" strike="noStrike" dirty="0" smtClean="0">
                          <a:solidFill>
                            <a:srgbClr val="000000"/>
                          </a:solidFill>
                          <a:effectLst/>
                          <a:latin typeface="Arial Narrow" panose="020B0606020202030204" pitchFamily="34" charset="0"/>
                        </a:rPr>
                        <a:t>Аткарылууда</a:t>
                      </a:r>
                      <a:endParaRPr lang="ru-RU" sz="900" b="1" i="1" u="none" strike="noStrike" dirty="0">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23031976"/>
                  </a:ext>
                </a:extLst>
              </a:tr>
              <a:tr h="45720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900" b="1" i="1" u="none" strike="noStrike" dirty="0" smtClean="0">
                          <a:solidFill>
                            <a:srgbClr val="000000"/>
                          </a:solidFill>
                          <a:effectLst/>
                          <a:latin typeface="Arial Narrow" panose="020B0606020202030204" pitchFamily="34" charset="0"/>
                        </a:rPr>
                        <a:t>Бардыгы </a:t>
                      </a:r>
                      <a:endParaRPr lang="ru-RU" sz="900" b="1" i="1" u="none" strike="noStrike" dirty="0">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1" u="none" strike="noStrike" dirty="0" smtClean="0">
                          <a:solidFill>
                            <a:srgbClr val="000000"/>
                          </a:solidFill>
                          <a:effectLst/>
                          <a:latin typeface="Arial Narrow" panose="020B0606020202030204" pitchFamily="34" charset="0"/>
                        </a:rPr>
                        <a:t>Анын ичинде мөөнөтүн бузуу м/н</a:t>
                      </a:r>
                      <a:endParaRPr lang="ru-RU" sz="900" b="1" i="1" u="none" strike="noStrike" dirty="0">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1" u="none" strike="noStrike">
                          <a:solidFill>
                            <a:srgbClr val="000000"/>
                          </a:solidFill>
                          <a:effectLst/>
                          <a:latin typeface="Arial Narrow" panose="020B0606020202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3901184"/>
                  </a:ext>
                </a:extLst>
              </a:tr>
              <a:tr h="190500">
                <a:tc>
                  <a:txBody>
                    <a:bodyPr/>
                    <a:lstStyle/>
                    <a:p>
                      <a:pPr algn="just" fontAlgn="ctr"/>
                      <a:r>
                        <a:rPr lang="ru-RU" sz="900" b="0" i="0" u="none" strike="noStrike">
                          <a:solidFill>
                            <a:srgbClr val="000000"/>
                          </a:solidFill>
                          <a:effectLst/>
                          <a:latin typeface="Arial Narrow" panose="020B0606020202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ru-RU" sz="900" b="0" i="0" u="none" strike="noStrike" dirty="0" smtClean="0">
                          <a:solidFill>
                            <a:srgbClr val="000000"/>
                          </a:solidFill>
                          <a:effectLst/>
                          <a:latin typeface="Arial Narrow" panose="020B0606020202030204" pitchFamily="34" charset="0"/>
                        </a:rPr>
                        <a:t>КР Мыйзамы</a:t>
                      </a:r>
                      <a:endParaRPr lang="ru-RU" sz="900" b="0" i="0" u="none" strike="noStrike" dirty="0">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4635422"/>
                  </a:ext>
                </a:extLst>
              </a:tr>
              <a:tr h="190500">
                <a:tc>
                  <a:txBody>
                    <a:bodyPr/>
                    <a:lstStyle/>
                    <a:p>
                      <a:pPr algn="just" fontAlgn="ctr"/>
                      <a:r>
                        <a:rPr lang="ru-RU" sz="900" b="0" i="0" u="none" strike="noStrike">
                          <a:solidFill>
                            <a:srgbClr val="000000"/>
                          </a:solidFill>
                          <a:effectLst/>
                          <a:latin typeface="Arial Narrow" panose="020B0606020202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ru-RU" sz="900" b="0" i="0" u="none" strike="noStrike" dirty="0" smtClean="0">
                          <a:solidFill>
                            <a:srgbClr val="000000"/>
                          </a:solidFill>
                          <a:effectLst/>
                          <a:latin typeface="Arial Narrow" panose="020B0606020202030204" pitchFamily="34" charset="0"/>
                        </a:rPr>
                        <a:t>КР Президентинин жарлыгы</a:t>
                      </a:r>
                      <a:endParaRPr lang="ru-RU" sz="900" b="0" i="0" u="none" strike="noStrike" dirty="0">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1568964"/>
                  </a:ext>
                </a:extLst>
              </a:tr>
              <a:tr h="190500">
                <a:tc>
                  <a:txBody>
                    <a:bodyPr/>
                    <a:lstStyle/>
                    <a:p>
                      <a:pPr algn="just" fontAlgn="ctr"/>
                      <a:r>
                        <a:rPr lang="ru-RU" sz="900" b="0" i="0" u="none" strike="noStrike">
                          <a:solidFill>
                            <a:srgbClr val="000000"/>
                          </a:solidFill>
                          <a:effectLst/>
                          <a:latin typeface="Arial Narrow" panose="020B0606020202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ru-RU" sz="900" b="0" i="0" u="none" strike="noStrike" dirty="0" smtClean="0">
                          <a:solidFill>
                            <a:srgbClr val="000000"/>
                          </a:solidFill>
                          <a:effectLst/>
                          <a:latin typeface="Arial Narrow" panose="020B0606020202030204" pitchFamily="34" charset="0"/>
                        </a:rPr>
                        <a:t>КР Президентинин буйругу</a:t>
                      </a:r>
                      <a:endParaRPr lang="ru-RU" sz="900" b="0" i="0" u="none" strike="noStrike" dirty="0">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6561022"/>
                  </a:ext>
                </a:extLst>
              </a:tr>
              <a:tr h="190500">
                <a:tc>
                  <a:txBody>
                    <a:bodyPr/>
                    <a:lstStyle/>
                    <a:p>
                      <a:pPr algn="just" fontAlgn="ctr"/>
                      <a:r>
                        <a:rPr lang="ru-RU" sz="900" b="0" i="0" u="none" strike="noStrike">
                          <a:solidFill>
                            <a:srgbClr val="000000"/>
                          </a:solidFill>
                          <a:effectLst/>
                          <a:latin typeface="Arial Narrow" panose="020B0606020202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ru-RU" sz="900" b="0" i="0" u="none" strike="noStrike" dirty="0" smtClean="0">
                          <a:solidFill>
                            <a:srgbClr val="000000"/>
                          </a:solidFill>
                          <a:effectLst/>
                          <a:latin typeface="Arial Narrow" panose="020B0606020202030204" pitchFamily="34" charset="0"/>
                        </a:rPr>
                        <a:t>КР Жогорку</a:t>
                      </a:r>
                      <a:r>
                        <a:rPr lang="ru-RU" sz="900" b="0" i="0" u="none" strike="noStrike" baseline="0" dirty="0" smtClean="0">
                          <a:solidFill>
                            <a:srgbClr val="000000"/>
                          </a:solidFill>
                          <a:effectLst/>
                          <a:latin typeface="Arial Narrow" panose="020B0606020202030204" pitchFamily="34" charset="0"/>
                        </a:rPr>
                        <a:t> Кеңешинин токтому</a:t>
                      </a:r>
                      <a:endParaRPr lang="ru-RU" sz="900" b="0" i="0" u="none" strike="noStrike" dirty="0">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5946893"/>
                  </a:ext>
                </a:extLst>
              </a:tr>
              <a:tr h="190500">
                <a:tc>
                  <a:txBody>
                    <a:bodyPr/>
                    <a:lstStyle/>
                    <a:p>
                      <a:pPr algn="just" fontAlgn="ctr"/>
                      <a:r>
                        <a:rPr lang="ru-RU" sz="900" b="0" i="0" u="none" strike="noStrike">
                          <a:solidFill>
                            <a:srgbClr val="000000"/>
                          </a:solidFill>
                          <a:effectLst/>
                          <a:latin typeface="Arial Narrow" panose="020B0606020202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ru-RU" sz="900" b="0" i="0" u="none" strike="noStrike" dirty="0" smtClean="0">
                          <a:solidFill>
                            <a:srgbClr val="000000"/>
                          </a:solidFill>
                          <a:effectLst/>
                          <a:latin typeface="Arial Narrow" panose="020B0606020202030204" pitchFamily="34" charset="0"/>
                        </a:rPr>
                        <a:t>КР Өкмөтүнүн токтому</a:t>
                      </a:r>
                      <a:endParaRPr lang="ru-RU" sz="900" b="0" i="0" u="none" strike="noStrike" dirty="0">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9806297"/>
                  </a:ext>
                </a:extLst>
              </a:tr>
              <a:tr h="190500">
                <a:tc>
                  <a:txBody>
                    <a:bodyPr/>
                    <a:lstStyle/>
                    <a:p>
                      <a:pPr algn="just" fontAlgn="ctr"/>
                      <a:r>
                        <a:rPr lang="ru-RU" sz="900" b="0" i="0" u="none" strike="noStrike">
                          <a:solidFill>
                            <a:srgbClr val="000000"/>
                          </a:solidFill>
                          <a:effectLst/>
                          <a:latin typeface="Arial Narrow" panose="020B0606020202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ru-RU" sz="900" b="0" i="0" u="none" strike="noStrike" dirty="0" smtClean="0">
                          <a:solidFill>
                            <a:srgbClr val="000000"/>
                          </a:solidFill>
                          <a:effectLst/>
                          <a:latin typeface="Arial Narrow" panose="020B0606020202030204" pitchFamily="34" charset="0"/>
                        </a:rPr>
                        <a:t>КР Өкмөтүнүн буйругу</a:t>
                      </a:r>
                      <a:endParaRPr lang="ru-RU" sz="900" b="0" i="0" u="none" strike="noStrike" dirty="0">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4565486"/>
                  </a:ext>
                </a:extLst>
              </a:tr>
              <a:tr h="190500">
                <a:tc>
                  <a:txBody>
                    <a:bodyPr/>
                    <a:lstStyle/>
                    <a:p>
                      <a:pPr algn="just" fontAlgn="ctr"/>
                      <a:r>
                        <a:rPr lang="ru-RU" sz="900" b="0" i="0" u="none" strike="noStrike">
                          <a:solidFill>
                            <a:srgbClr val="000000"/>
                          </a:solidFill>
                          <a:effectLst/>
                          <a:latin typeface="Arial Narrow" panose="020B0606020202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ru-RU" sz="900" b="0" i="0" u="none" strike="noStrike" dirty="0" smtClean="0">
                          <a:solidFill>
                            <a:srgbClr val="000000"/>
                          </a:solidFill>
                          <a:effectLst/>
                          <a:latin typeface="Arial Narrow" panose="020B0606020202030204" pitchFamily="34" charset="0"/>
                        </a:rPr>
                        <a:t>КР Премьер-</a:t>
                      </a:r>
                      <a:r>
                        <a:rPr lang="ru-RU" sz="900" b="0" i="0" u="none" strike="noStrike" dirty="0" err="1" smtClean="0">
                          <a:solidFill>
                            <a:srgbClr val="000000"/>
                          </a:solidFill>
                          <a:effectLst/>
                          <a:latin typeface="Arial Narrow" panose="020B0606020202030204" pitchFamily="34" charset="0"/>
                        </a:rPr>
                        <a:t>министринин</a:t>
                      </a:r>
                      <a:r>
                        <a:rPr lang="ru-RU" sz="900" b="0" i="0" u="none" strike="noStrike" dirty="0" smtClean="0">
                          <a:solidFill>
                            <a:srgbClr val="000000"/>
                          </a:solidFill>
                          <a:effectLst/>
                          <a:latin typeface="Arial Narrow" panose="020B0606020202030204" pitchFamily="34" charset="0"/>
                        </a:rPr>
                        <a:t> буйругу</a:t>
                      </a:r>
                      <a:endParaRPr lang="ru-RU" sz="900" b="0" i="0" u="none" strike="noStrike" dirty="0">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7517006"/>
                  </a:ext>
                </a:extLst>
              </a:tr>
              <a:tr h="304800">
                <a:tc>
                  <a:txBody>
                    <a:bodyPr/>
                    <a:lstStyle/>
                    <a:p>
                      <a:pPr algn="just" fontAlgn="ctr"/>
                      <a:r>
                        <a:rPr lang="ru-RU" sz="900" b="0" i="0" u="none" strike="noStrike">
                          <a:solidFill>
                            <a:srgbClr val="000000"/>
                          </a:solidFill>
                          <a:effectLst/>
                          <a:latin typeface="Arial Narrow" panose="020B0606020202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ru-RU" sz="900" b="0" i="0" u="none" strike="noStrike" dirty="0" smtClean="0">
                          <a:solidFill>
                            <a:srgbClr val="000000"/>
                          </a:solidFill>
                          <a:effectLst/>
                          <a:latin typeface="Arial Narrow" panose="020B0606020202030204" pitchFamily="34" charset="0"/>
                        </a:rPr>
                        <a:t>КР Өкмөтүнүн Аппаратынын Жетекчисинин буйругу</a:t>
                      </a:r>
                      <a:endParaRPr lang="ru-RU" sz="900" b="0" i="0" u="none" strike="noStrike" dirty="0">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4993104"/>
                  </a:ext>
                </a:extLst>
              </a:tr>
              <a:tr h="190500">
                <a:tc gridSpan="2">
                  <a:txBody>
                    <a:bodyPr/>
                    <a:lstStyle/>
                    <a:p>
                      <a:pPr algn="ctr" fontAlgn="ctr"/>
                      <a:r>
                        <a:rPr lang="ru-RU" sz="900" b="1" i="0" u="none" strike="noStrike" dirty="0" smtClean="0">
                          <a:solidFill>
                            <a:srgbClr val="000000"/>
                          </a:solidFill>
                          <a:effectLst/>
                          <a:latin typeface="Arial Narrow" panose="020B0606020202030204" pitchFamily="34" charset="0"/>
                        </a:rPr>
                        <a:t>БАРДЫГЫ:</a:t>
                      </a:r>
                      <a:endParaRPr lang="ru-RU" sz="900" b="1" i="0" u="none" strike="noStrike" dirty="0">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fontAlgn="ctr"/>
                      <a:r>
                        <a:rPr lang="ru-RU" sz="900" b="1" i="0" u="none" strike="noStrike">
                          <a:solidFill>
                            <a:srgbClr val="000000"/>
                          </a:solidFill>
                          <a:effectLst/>
                          <a:latin typeface="Arial Narrow" panose="020B0606020202030204" pitchFamily="34" charset="0"/>
                        </a:rPr>
                        <a:t>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solidFill>
                            <a:srgbClr val="000000"/>
                          </a:solidFill>
                          <a:effectLst/>
                          <a:latin typeface="Arial Narrow" panose="020B0606020202030204" pitchFamily="34" charset="0"/>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solidFill>
                            <a:srgbClr val="000000"/>
                          </a:solidFill>
                          <a:effectLst/>
                          <a:latin typeface="Arial Narrow" panose="020B0606020202030204" pitchFamily="34" charset="0"/>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solidFill>
                            <a:srgbClr val="000000"/>
                          </a:solidFill>
                          <a:effectLst/>
                          <a:latin typeface="Arial Narrow" panose="020B0606020202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a:solidFill>
                            <a:srgbClr val="000000"/>
                          </a:solidFill>
                          <a:effectLst/>
                          <a:latin typeface="Arial Narrow" panose="020B0606020202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0585155"/>
                  </a:ext>
                </a:extLst>
              </a:tr>
            </a:tbl>
          </a:graphicData>
        </a:graphic>
      </p:graphicFrame>
      <p:sp>
        <p:nvSpPr>
          <p:cNvPr id="14" name="Прямоугольник 13"/>
          <p:cNvSpPr/>
          <p:nvPr/>
        </p:nvSpPr>
        <p:spPr>
          <a:xfrm>
            <a:off x="275480" y="5238087"/>
            <a:ext cx="6359797" cy="304699"/>
          </a:xfrm>
          <a:prstGeom prst="rect">
            <a:avLst/>
          </a:prstGeom>
        </p:spPr>
        <p:txBody>
          <a:bodyPr wrap="square">
            <a:spAutoFit/>
          </a:bodyPr>
          <a:lstStyle/>
          <a:p>
            <a:pPr algn="just">
              <a:lnSpc>
                <a:spcPct val="115000"/>
              </a:lnSpc>
              <a:spcAft>
                <a:spcPts val="1000"/>
              </a:spcAft>
            </a:pPr>
            <a:r>
              <a:rPr lang="ru-RU" sz="1200" dirty="0" smtClean="0">
                <a:latin typeface="Arial Narrow" panose="020B0606020202030204" pitchFamily="34" charset="0"/>
                <a:ea typeface="Calibri" panose="020F0502020204030204" pitchFamily="34" charset="0"/>
                <a:cs typeface="Times New Roman" panose="02020603050405020304" pitchFamily="18" charset="0"/>
              </a:rPr>
              <a:t>2. </a:t>
            </a:r>
            <a:r>
              <a:rPr lang="ru-RU" sz="1200" dirty="0">
                <a:latin typeface="Arial Narrow" panose="020B0606020202030204" pitchFamily="34" charset="0"/>
                <a:ea typeface="Calibri" panose="020F0502020204030204" pitchFamily="34" charset="0"/>
                <a:cs typeface="Times New Roman" panose="02020603050405020304" pitchFamily="18" charset="0"/>
              </a:rPr>
              <a:t>Кыргыз Республикасынын Өкмөтүнүн Жетекчилигинин жана Аппаратынын </a:t>
            </a:r>
            <a:r>
              <a:rPr lang="ru-RU" sz="1200" dirty="0" smtClean="0">
                <a:latin typeface="Arial Narrow" panose="020B0606020202030204" pitchFamily="34" charset="0"/>
                <a:ea typeface="Calibri" panose="020F0502020204030204" pitchFamily="34" charset="0"/>
                <a:cs typeface="Times New Roman" panose="02020603050405020304" pitchFamily="18" charset="0"/>
              </a:rPr>
              <a:t>тапшырмалары:</a:t>
            </a:r>
            <a:endParaRPr lang="ru-RU" sz="1100" dirty="0">
              <a:effectLst/>
              <a:latin typeface="Arial Narrow" panose="020B0606020202030204" pitchFamily="34" charset="0"/>
              <a:ea typeface="Calibri" panose="020F0502020204030204" pitchFamily="34" charset="0"/>
              <a:cs typeface="Times New Roman" panose="02020603050405020304" pitchFamily="18" charset="0"/>
            </a:endParaRPr>
          </a:p>
        </p:txBody>
      </p:sp>
      <p:graphicFrame>
        <p:nvGraphicFramePr>
          <p:cNvPr id="15" name="Таблица 14"/>
          <p:cNvGraphicFramePr>
            <a:graphicFrameLocks noGrp="1"/>
          </p:cNvGraphicFramePr>
          <p:nvPr>
            <p:extLst>
              <p:ext uri="{D42A27DB-BD31-4B8C-83A1-F6EECF244321}">
                <p14:modId xmlns:p14="http://schemas.microsoft.com/office/powerpoint/2010/main" val="4012790932"/>
              </p:ext>
            </p:extLst>
          </p:nvPr>
        </p:nvGraphicFramePr>
        <p:xfrm>
          <a:off x="585700" y="5637019"/>
          <a:ext cx="5939643" cy="3048000"/>
        </p:xfrm>
        <a:graphic>
          <a:graphicData uri="http://schemas.openxmlformats.org/drawingml/2006/table">
            <a:tbl>
              <a:tblPr/>
              <a:tblGrid>
                <a:gridCol w="216542">
                  <a:extLst>
                    <a:ext uri="{9D8B030D-6E8A-4147-A177-3AD203B41FA5}">
                      <a16:colId xmlns:a16="http://schemas.microsoft.com/office/drawing/2014/main" val="361320179"/>
                    </a:ext>
                  </a:extLst>
                </a:gridCol>
                <a:gridCol w="2374657">
                  <a:extLst>
                    <a:ext uri="{9D8B030D-6E8A-4147-A177-3AD203B41FA5}">
                      <a16:colId xmlns:a16="http://schemas.microsoft.com/office/drawing/2014/main" val="3517735272"/>
                    </a:ext>
                  </a:extLst>
                </a:gridCol>
                <a:gridCol w="674422">
                  <a:extLst>
                    <a:ext uri="{9D8B030D-6E8A-4147-A177-3AD203B41FA5}">
                      <a16:colId xmlns:a16="http://schemas.microsoft.com/office/drawing/2014/main" val="1337974013"/>
                    </a:ext>
                  </a:extLst>
                </a:gridCol>
                <a:gridCol w="567934">
                  <a:extLst>
                    <a:ext uri="{9D8B030D-6E8A-4147-A177-3AD203B41FA5}">
                      <a16:colId xmlns:a16="http://schemas.microsoft.com/office/drawing/2014/main" val="485989732"/>
                    </a:ext>
                  </a:extLst>
                </a:gridCol>
                <a:gridCol w="709917">
                  <a:extLst>
                    <a:ext uri="{9D8B030D-6E8A-4147-A177-3AD203B41FA5}">
                      <a16:colId xmlns:a16="http://schemas.microsoft.com/office/drawing/2014/main" val="2755348631"/>
                    </a:ext>
                  </a:extLst>
                </a:gridCol>
                <a:gridCol w="709917">
                  <a:extLst>
                    <a:ext uri="{9D8B030D-6E8A-4147-A177-3AD203B41FA5}">
                      <a16:colId xmlns:a16="http://schemas.microsoft.com/office/drawing/2014/main" val="3654605209"/>
                    </a:ext>
                  </a:extLst>
                </a:gridCol>
                <a:gridCol w="686254">
                  <a:extLst>
                    <a:ext uri="{9D8B030D-6E8A-4147-A177-3AD203B41FA5}">
                      <a16:colId xmlns:a16="http://schemas.microsoft.com/office/drawing/2014/main" val="3754368931"/>
                    </a:ext>
                  </a:extLst>
                </a:gridCol>
              </a:tblGrid>
              <a:tr h="190500">
                <a:tc rowSpan="2">
                  <a:txBody>
                    <a:bodyPr/>
                    <a:lstStyle/>
                    <a:p>
                      <a:pPr algn="just" fontAlgn="ctr"/>
                      <a:r>
                        <a:rPr lang="ru-RU" sz="900" b="1" i="1" u="none" strike="noStrike">
                          <a:solidFill>
                            <a:srgbClr val="000000"/>
                          </a:solidFill>
                          <a:effectLst/>
                          <a:latin typeface="Arial Narrow" panose="020B0606020202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just" fontAlgn="ctr"/>
                      <a:r>
                        <a:rPr lang="ru-RU" sz="900" b="1" i="1" u="none" strike="noStrike" dirty="0" smtClean="0">
                          <a:solidFill>
                            <a:srgbClr val="000000"/>
                          </a:solidFill>
                          <a:effectLst/>
                          <a:latin typeface="Arial Narrow" panose="020B0606020202030204" pitchFamily="34" charset="0"/>
                        </a:rPr>
                        <a:t>Тапшырмалар </a:t>
                      </a:r>
                      <a:endParaRPr lang="ru-RU" sz="900" b="1" i="1" u="none" strike="noStrike" dirty="0">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ru-RU" sz="900" b="1" i="1" u="none" strike="noStrike" dirty="0" smtClean="0">
                          <a:solidFill>
                            <a:srgbClr val="000000"/>
                          </a:solidFill>
                          <a:effectLst/>
                          <a:latin typeface="Arial Narrow" panose="020B0606020202030204" pitchFamily="34" charset="0"/>
                        </a:rPr>
                        <a:t>Бардык келип түшкөн</a:t>
                      </a:r>
                      <a:endParaRPr lang="ru-RU" sz="900" b="1" i="1" u="none" strike="noStrike" dirty="0">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ru-RU" sz="900" b="1" i="1" u="none" strike="noStrike" dirty="0" smtClean="0">
                          <a:solidFill>
                            <a:srgbClr val="000000"/>
                          </a:solidFill>
                          <a:effectLst/>
                          <a:latin typeface="Arial Narrow" panose="020B0606020202030204" pitchFamily="34" charset="0"/>
                        </a:rPr>
                        <a:t>Бардык контролдо турган</a:t>
                      </a:r>
                      <a:endParaRPr lang="ru-RU" sz="900" b="1" i="1" u="none" strike="noStrike" dirty="0">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ru-RU" sz="900" b="1" i="1" u="none" strike="noStrike" dirty="0" smtClean="0">
                          <a:solidFill>
                            <a:srgbClr val="000000"/>
                          </a:solidFill>
                          <a:effectLst/>
                          <a:latin typeface="Arial Narrow" panose="020B0606020202030204" pitchFamily="34" charset="0"/>
                        </a:rPr>
                        <a:t>Аткарылды </a:t>
                      </a:r>
                      <a:endParaRPr lang="ru-RU" sz="900" b="1" i="1" u="none" strike="noStrike" dirty="0">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ru-RU"/>
                    </a:p>
                  </a:txBody>
                  <a:tcPr/>
                </a:tc>
                <a:tc rowSpan="2">
                  <a:txBody>
                    <a:bodyPr/>
                    <a:lstStyle/>
                    <a:p>
                      <a:pPr algn="ctr" fontAlgn="ctr"/>
                      <a:r>
                        <a:rPr lang="ru-RU" sz="900" b="1" i="1" u="none" strike="noStrike" dirty="0" smtClean="0">
                          <a:solidFill>
                            <a:srgbClr val="000000"/>
                          </a:solidFill>
                          <a:effectLst/>
                          <a:latin typeface="Arial Narrow" panose="020B0606020202030204" pitchFamily="34" charset="0"/>
                        </a:rPr>
                        <a:t>Аткарылууда</a:t>
                      </a:r>
                      <a:endParaRPr lang="ru-RU" sz="900" b="1" i="1" u="none" strike="noStrike" dirty="0">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90803455"/>
                  </a:ext>
                </a:extLst>
              </a:tr>
              <a:tr h="45720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900" b="1" i="1" u="none" strike="noStrike" dirty="0" smtClean="0">
                          <a:solidFill>
                            <a:srgbClr val="000000"/>
                          </a:solidFill>
                          <a:effectLst/>
                          <a:latin typeface="Arial Narrow" panose="020B0606020202030204" pitchFamily="34" charset="0"/>
                        </a:rPr>
                        <a:t>Бардыгы </a:t>
                      </a:r>
                      <a:endParaRPr lang="ru-RU" sz="900" b="1" i="1" u="none" strike="noStrike" dirty="0">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1" u="none" strike="noStrike" dirty="0" smtClean="0">
                          <a:solidFill>
                            <a:srgbClr val="000000"/>
                          </a:solidFill>
                          <a:effectLst/>
                          <a:latin typeface="Arial Narrow" panose="020B0606020202030204" pitchFamily="34" charset="0"/>
                        </a:rPr>
                        <a:t>Анын ичинде мөөнөтүн</a:t>
                      </a:r>
                      <a:r>
                        <a:rPr lang="ru-RU" sz="900" b="1" i="1" u="none" strike="noStrike" baseline="0" dirty="0" smtClean="0">
                          <a:solidFill>
                            <a:srgbClr val="000000"/>
                          </a:solidFill>
                          <a:effectLst/>
                          <a:latin typeface="Arial Narrow" panose="020B0606020202030204" pitchFamily="34" charset="0"/>
                        </a:rPr>
                        <a:t> бузуу м/н</a:t>
                      </a:r>
                      <a:endParaRPr lang="ru-RU" sz="900" b="1" i="1" u="none" strike="noStrike" dirty="0">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2648930650"/>
                  </a:ext>
                </a:extLst>
              </a:tr>
              <a:tr h="190500">
                <a:tc>
                  <a:txBody>
                    <a:bodyPr/>
                    <a:lstStyle/>
                    <a:p>
                      <a:pPr algn="just" fontAlgn="ctr"/>
                      <a:r>
                        <a:rPr lang="ru-RU" sz="900" b="0" i="0" u="none" strike="noStrike">
                          <a:solidFill>
                            <a:srgbClr val="000000"/>
                          </a:solidFill>
                          <a:effectLst/>
                          <a:latin typeface="Arial Narrow" panose="020B0606020202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ru-RU" sz="900" b="0" i="0" u="none" strike="noStrike" dirty="0" smtClean="0">
                          <a:solidFill>
                            <a:srgbClr val="000000"/>
                          </a:solidFill>
                          <a:effectLst/>
                          <a:latin typeface="Arial Narrow" panose="020B0606020202030204" pitchFamily="34" charset="0"/>
                        </a:rPr>
                        <a:t>КР Президентинин Аппараты</a:t>
                      </a:r>
                      <a:endParaRPr lang="ru-RU" sz="900" b="0" i="0" u="none" strike="noStrike" dirty="0">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Arial Narrow" panose="020B0606020202030204" pitchFamily="34" charset="0"/>
                        </a:rPr>
                        <a:t>                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Arial Narrow" panose="020B0606020202030204" pitchFamily="34" charset="0"/>
                        </a:rPr>
                        <a:t>            13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Arial Narrow" panose="020B0606020202030204" pitchFamily="34" charset="0"/>
                        </a:rPr>
                        <a:t>            13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3242557"/>
                  </a:ext>
                </a:extLst>
              </a:tr>
              <a:tr h="190500">
                <a:tc>
                  <a:txBody>
                    <a:bodyPr/>
                    <a:lstStyle/>
                    <a:p>
                      <a:pPr algn="just" fontAlgn="ctr"/>
                      <a:r>
                        <a:rPr lang="ru-RU" sz="900" b="0" i="0" u="none" strike="noStrike">
                          <a:solidFill>
                            <a:srgbClr val="000000"/>
                          </a:solidFill>
                          <a:effectLst/>
                          <a:latin typeface="Arial Narrow" panose="020B0606020202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ru-RU" sz="900" b="0" i="0" u="none" strike="noStrike" dirty="0" smtClean="0">
                          <a:solidFill>
                            <a:srgbClr val="000000"/>
                          </a:solidFill>
                          <a:effectLst/>
                          <a:latin typeface="Arial Narrow" panose="020B0606020202030204" pitchFamily="34" charset="0"/>
                        </a:rPr>
                        <a:t>КР Премьер-</a:t>
                      </a:r>
                      <a:r>
                        <a:rPr lang="ru-RU" sz="900" b="0" i="0" u="none" strike="noStrike" dirty="0" err="1" smtClean="0">
                          <a:solidFill>
                            <a:srgbClr val="000000"/>
                          </a:solidFill>
                          <a:effectLst/>
                          <a:latin typeface="Arial Narrow" panose="020B0606020202030204" pitchFamily="34" charset="0"/>
                        </a:rPr>
                        <a:t>министри</a:t>
                      </a:r>
                      <a:endParaRPr lang="ru-RU" sz="900" b="0" i="0" u="none" strike="noStrike" dirty="0">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Arial Narrow" panose="020B0606020202030204" pitchFamily="34" charset="0"/>
                        </a:rPr>
                        <a:t>                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Arial Narrow" panose="020B0606020202030204" pitchFamily="34" charset="0"/>
                        </a:rPr>
                        <a:t>              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Arial Narrow" panose="020B0606020202030204" pitchFamily="34" charset="0"/>
                        </a:rPr>
                        <a:t>              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1098626"/>
                  </a:ext>
                </a:extLst>
              </a:tr>
              <a:tr h="190500">
                <a:tc>
                  <a:txBody>
                    <a:bodyPr/>
                    <a:lstStyle/>
                    <a:p>
                      <a:pPr algn="just" fontAlgn="ctr"/>
                      <a:r>
                        <a:rPr lang="ru-RU" sz="900" b="0" i="0" u="none" strike="noStrike">
                          <a:solidFill>
                            <a:srgbClr val="000000"/>
                          </a:solidFill>
                          <a:effectLst/>
                          <a:latin typeface="Arial Narrow" panose="020B0606020202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ru-RU" sz="900" b="0" i="0" u="none" strike="noStrike" dirty="0" smtClean="0">
                          <a:solidFill>
                            <a:srgbClr val="000000"/>
                          </a:solidFill>
                          <a:effectLst/>
                          <a:latin typeface="Arial Narrow" panose="020B0606020202030204" pitchFamily="34" charset="0"/>
                        </a:rPr>
                        <a:t>КР Вице-премьер-</a:t>
                      </a:r>
                      <a:r>
                        <a:rPr lang="ru-RU" sz="900" b="0" i="0" u="none" strike="noStrike" dirty="0" err="1" smtClean="0">
                          <a:solidFill>
                            <a:srgbClr val="000000"/>
                          </a:solidFill>
                          <a:effectLst/>
                          <a:latin typeface="Arial Narrow" panose="020B0606020202030204" pitchFamily="34" charset="0"/>
                        </a:rPr>
                        <a:t>министри</a:t>
                      </a:r>
                      <a:endParaRPr lang="ru-RU" sz="900" b="0" i="0" u="none" strike="noStrike" dirty="0">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Arial Narrow" panose="020B0606020202030204" pitchFamily="34" charset="0"/>
                        </a:rPr>
                        <a:t>                59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Arial Narrow" panose="020B0606020202030204" pitchFamily="34" charset="0"/>
                        </a:rPr>
                        <a:t>            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Arial Narrow" panose="020B0606020202030204" pitchFamily="34" charset="0"/>
                        </a:rPr>
                        <a:t>            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673725"/>
                  </a:ext>
                </a:extLst>
              </a:tr>
              <a:tr h="190500">
                <a:tc>
                  <a:txBody>
                    <a:bodyPr/>
                    <a:lstStyle/>
                    <a:p>
                      <a:pPr algn="just" fontAlgn="ctr"/>
                      <a:r>
                        <a:rPr lang="ru-RU" sz="900" b="0" i="0" u="none" strike="noStrike">
                          <a:solidFill>
                            <a:srgbClr val="000000"/>
                          </a:solidFill>
                          <a:effectLst/>
                          <a:latin typeface="Arial Narrow" panose="020B0606020202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ru-RU" sz="900" b="0" i="0" u="none" strike="noStrike" dirty="0" smtClean="0">
                          <a:solidFill>
                            <a:srgbClr val="000000"/>
                          </a:solidFill>
                          <a:effectLst/>
                          <a:latin typeface="Arial Narrow" panose="020B0606020202030204" pitchFamily="34" charset="0"/>
                        </a:rPr>
                        <a:t>КР Өкмөтүнүн Аппараты</a:t>
                      </a:r>
                      <a:endParaRPr lang="ru-RU" sz="900" b="0" i="0" u="none" strike="noStrike" dirty="0">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Arial Narrow" panose="020B0606020202030204" pitchFamily="34" charset="0"/>
                        </a:rPr>
                        <a:t>              245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Arial Narrow" panose="020B0606020202030204" pitchFamily="34" charset="0"/>
                        </a:rPr>
                        <a:t>          159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Arial Narrow" panose="020B0606020202030204" pitchFamily="34" charset="0"/>
                        </a:rPr>
                        <a:t>          158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                   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295845"/>
                  </a:ext>
                </a:extLst>
              </a:tr>
              <a:tr h="457200">
                <a:tc>
                  <a:txBody>
                    <a:bodyPr/>
                    <a:lstStyle/>
                    <a:p>
                      <a:pPr algn="just" fontAlgn="ctr"/>
                      <a:r>
                        <a:rPr lang="ru-RU" sz="900" b="0" i="0" u="none" strike="noStrike">
                          <a:solidFill>
                            <a:srgbClr val="000000"/>
                          </a:solidFill>
                          <a:effectLst/>
                          <a:latin typeface="Arial Narrow" panose="020B0606020202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ru-RU" sz="900" b="0" i="0" u="none" strike="noStrike" dirty="0" smtClean="0">
                          <a:solidFill>
                            <a:srgbClr val="000000"/>
                          </a:solidFill>
                          <a:effectLst/>
                          <a:latin typeface="Arial Narrow" panose="020B0606020202030204" pitchFamily="34" charset="0"/>
                        </a:rPr>
                        <a:t>КР Өкмөтүнүн Аппаратынын Коргоо, укуктук тартип жана өзгөчө кырдаалдар бөлүмүнүн башчысы</a:t>
                      </a:r>
                      <a:endParaRPr lang="ru-RU" sz="900" b="0" i="0" u="none" strike="noStrike" dirty="0">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Arial Narrow" panose="020B0606020202030204" pitchFamily="34" charset="0"/>
                        </a:rPr>
                        <a:t>                19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Arial Narrow" panose="020B0606020202030204" pitchFamily="34" charset="0"/>
                        </a:rPr>
                        <a:t>            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Arial Narrow" panose="020B0606020202030204" pitchFamily="34" charset="0"/>
                        </a:rPr>
                        <a:t>            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807334"/>
                  </a:ext>
                </a:extLst>
              </a:tr>
              <a:tr h="304800">
                <a:tc>
                  <a:txBody>
                    <a:bodyPr/>
                    <a:lstStyle/>
                    <a:p>
                      <a:pPr algn="just" fontAlgn="ctr"/>
                      <a:r>
                        <a:rPr lang="ru-RU" sz="900" b="0" i="0" u="none" strike="noStrike">
                          <a:solidFill>
                            <a:srgbClr val="000000"/>
                          </a:solidFill>
                          <a:effectLst/>
                          <a:latin typeface="Arial Narrow" panose="020B0606020202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ru-RU" sz="900" b="0" i="0" u="none" strike="noStrike" dirty="0" smtClean="0">
                          <a:solidFill>
                            <a:srgbClr val="000000"/>
                          </a:solidFill>
                          <a:effectLst/>
                          <a:latin typeface="Arial Narrow" panose="020B0606020202030204" pitchFamily="34" charset="0"/>
                        </a:rPr>
                        <a:t>КР Өкмөтүнүн Аппаратынын Тышкы саясат бөлүмүнүн башчысы</a:t>
                      </a:r>
                      <a:endParaRPr lang="ru-RU" sz="900" b="0" i="0" u="none" strike="noStrike" dirty="0">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                  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3168861"/>
                  </a:ext>
                </a:extLst>
              </a:tr>
              <a:tr h="190500">
                <a:tc>
                  <a:txBody>
                    <a:bodyPr/>
                    <a:lstStyle/>
                    <a:p>
                      <a:pPr algn="just" fontAlgn="ctr"/>
                      <a:r>
                        <a:rPr lang="ru-RU" sz="900" b="0" i="0" u="none" strike="noStrike">
                          <a:solidFill>
                            <a:srgbClr val="000000"/>
                          </a:solidFill>
                          <a:effectLst/>
                          <a:latin typeface="Arial Narrow" panose="020B0606020202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ru-RU" sz="900" b="0" i="0" u="none" strike="noStrike" dirty="0" smtClean="0">
                          <a:solidFill>
                            <a:srgbClr val="000000"/>
                          </a:solidFill>
                          <a:effectLst/>
                          <a:latin typeface="Arial Narrow" panose="020B0606020202030204" pitchFamily="34" charset="0"/>
                        </a:rPr>
                        <a:t>КР Коопсуздук кеңеши</a:t>
                      </a:r>
                      <a:endParaRPr lang="ru-RU" sz="900" b="0" i="0" u="none" strike="noStrike" dirty="0">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                  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              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              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3801024"/>
                  </a:ext>
                </a:extLst>
              </a:tr>
              <a:tr h="304800">
                <a:tc>
                  <a:txBody>
                    <a:bodyPr/>
                    <a:lstStyle/>
                    <a:p>
                      <a:pPr algn="just" fontAlgn="ctr"/>
                      <a:r>
                        <a:rPr lang="ru-RU" sz="900" b="0" i="0" u="none" strike="noStrike">
                          <a:solidFill>
                            <a:srgbClr val="000000"/>
                          </a:solidFill>
                          <a:effectLst/>
                          <a:latin typeface="Arial Narrow" panose="020B0606020202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ru-RU" sz="900" b="0" i="0" u="none" strike="noStrike" dirty="0" smtClean="0">
                          <a:solidFill>
                            <a:srgbClr val="000000"/>
                          </a:solidFill>
                          <a:effectLst/>
                          <a:latin typeface="Arial Narrow" panose="020B0606020202030204" pitchFamily="34" charset="0"/>
                        </a:rPr>
                        <a:t>КР Өкмөтүнүн Аппаратынын</a:t>
                      </a:r>
                      <a:r>
                        <a:rPr lang="ru-RU" sz="900" b="0" i="0" u="none" strike="noStrike" baseline="0" dirty="0" smtClean="0">
                          <a:solidFill>
                            <a:srgbClr val="000000"/>
                          </a:solidFill>
                          <a:effectLst/>
                          <a:latin typeface="Arial Narrow" panose="020B0606020202030204" pitchFamily="34" charset="0"/>
                        </a:rPr>
                        <a:t> Коррупцияга каршы саясат бөлүмү</a:t>
                      </a:r>
                      <a:endParaRPr lang="ru-RU" sz="900" b="0" i="0" u="none" strike="noStrike" dirty="0">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                  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              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              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5152964"/>
                  </a:ext>
                </a:extLst>
              </a:tr>
              <a:tr h="190500">
                <a:tc>
                  <a:txBody>
                    <a:bodyPr/>
                    <a:lstStyle/>
                    <a:p>
                      <a:pPr algn="just" fontAlgn="ctr"/>
                      <a:r>
                        <a:rPr lang="ru-RU" sz="900" b="0" i="0" u="none" strike="noStrike">
                          <a:solidFill>
                            <a:srgbClr val="000000"/>
                          </a:solidFill>
                          <a:effectLst/>
                          <a:latin typeface="Arial Narrow" panose="020B060602020203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ru-RU" sz="900" b="0" i="0" u="none" strike="noStrike" dirty="0" smtClean="0">
                          <a:solidFill>
                            <a:srgbClr val="000000"/>
                          </a:solidFill>
                          <a:effectLst/>
                          <a:latin typeface="Arial Narrow" panose="020B0606020202030204" pitchFamily="34" charset="0"/>
                        </a:rPr>
                        <a:t>КР Эсептөө палатасы</a:t>
                      </a:r>
                      <a:endParaRPr lang="ru-RU" sz="900" b="0" i="0" u="none" strike="noStrike" dirty="0">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                  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              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              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0127065"/>
                  </a:ext>
                </a:extLst>
              </a:tr>
              <a:tr h="190500">
                <a:tc gridSpan="2">
                  <a:txBody>
                    <a:bodyPr/>
                    <a:lstStyle/>
                    <a:p>
                      <a:pPr algn="ctr" fontAlgn="ctr"/>
                      <a:r>
                        <a:rPr lang="ru-RU" sz="900" b="1" i="0" u="none" strike="noStrike" dirty="0" smtClean="0">
                          <a:solidFill>
                            <a:srgbClr val="000000"/>
                          </a:solidFill>
                          <a:effectLst/>
                          <a:latin typeface="Arial Narrow" panose="020B0606020202030204" pitchFamily="34" charset="0"/>
                        </a:rPr>
                        <a:t>БАРДЫГЫ:</a:t>
                      </a:r>
                      <a:endParaRPr lang="ru-RU" sz="900" b="1" i="0" u="none" strike="noStrike" dirty="0">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fontAlgn="ctr"/>
                      <a:r>
                        <a:rPr lang="ru-RU" sz="900" b="1" i="0" u="none" strike="noStrike">
                          <a:solidFill>
                            <a:srgbClr val="000000"/>
                          </a:solidFill>
                          <a:effectLst/>
                          <a:latin typeface="Arial Narrow" panose="020B0606020202030204" pitchFamily="34" charset="0"/>
                        </a:rPr>
                        <a:t>              361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solidFill>
                            <a:srgbClr val="000000"/>
                          </a:solidFill>
                          <a:effectLst/>
                          <a:latin typeface="Arial Narrow" panose="020B0606020202030204" pitchFamily="34" charset="0"/>
                        </a:rPr>
                        <a:t>          235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solidFill>
                            <a:srgbClr val="000000"/>
                          </a:solidFill>
                          <a:effectLst/>
                          <a:latin typeface="Arial Narrow" panose="020B0606020202030204" pitchFamily="34" charset="0"/>
                        </a:rPr>
                        <a:t>          234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0" i="0" u="none" strike="noStrike">
                          <a:solidFill>
                            <a:srgbClr val="000000"/>
                          </a:solidFill>
                          <a:effectLst/>
                          <a:latin typeface="Arial Narrow" panose="020B0606020202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a:solidFill>
                            <a:srgbClr val="000000"/>
                          </a:solidFill>
                          <a:effectLst/>
                          <a:latin typeface="Arial Narrow" panose="020B0606020202030204" pitchFamily="34" charset="0"/>
                        </a:rPr>
                        <a:t>                   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7571026"/>
                  </a:ext>
                </a:extLst>
              </a:tr>
            </a:tbl>
          </a:graphicData>
        </a:graphic>
      </p:graphicFrame>
    </p:spTree>
    <p:extLst>
      <p:ext uri="{BB962C8B-B14F-4D97-AF65-F5344CB8AC3E}">
        <p14:creationId xmlns:p14="http://schemas.microsoft.com/office/powerpoint/2010/main" val="37736890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4377" y="0"/>
            <a:ext cx="45719" cy="4983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5188" y="115337"/>
            <a:ext cx="383438" cy="307777"/>
          </a:xfrm>
          <a:prstGeom prst="rect">
            <a:avLst/>
          </a:prstGeom>
          <a:noFill/>
        </p:spPr>
        <p:txBody>
          <a:bodyPr wrap="none" rtlCol="0">
            <a:spAutoFit/>
          </a:bodyPr>
          <a:lstStyle/>
          <a:p>
            <a:r>
              <a:rPr lang="ru-RU" sz="1400" dirty="0" smtClean="0">
                <a:solidFill>
                  <a:schemeClr val="accent1">
                    <a:lumMod val="75000"/>
                  </a:schemeClr>
                </a:solidFill>
                <a:latin typeface="Arial" pitchFamily="34" charset="0"/>
                <a:cs typeface="Arial" pitchFamily="34" charset="0"/>
              </a:rPr>
              <a:t>49</a:t>
            </a:r>
            <a:endParaRPr lang="ru-RU" sz="1400" dirty="0">
              <a:solidFill>
                <a:schemeClr val="accent1">
                  <a:lumMod val="75000"/>
                </a:schemeClr>
              </a:solidFill>
              <a:latin typeface="Arial" pitchFamily="34" charset="0"/>
              <a:cs typeface="Arial" pitchFamily="34" charset="0"/>
            </a:endParaRPr>
          </a:p>
        </p:txBody>
      </p:sp>
      <p:sp>
        <p:nvSpPr>
          <p:cNvPr id="6" name="TextBox 5"/>
          <p:cNvSpPr txBox="1"/>
          <p:nvPr/>
        </p:nvSpPr>
        <p:spPr>
          <a:xfrm>
            <a:off x="434344" y="85582"/>
            <a:ext cx="2564007" cy="453970"/>
          </a:xfrm>
          <a:prstGeom prst="rect">
            <a:avLst/>
          </a:prstGeom>
          <a:noFill/>
        </p:spPr>
        <p:txBody>
          <a:bodyPr wrap="square" rtlCol="0">
            <a:spAutoFit/>
          </a:bodyPr>
          <a:lstStyle/>
          <a:p>
            <a:pPr>
              <a:spcAft>
                <a:spcPts val="300"/>
              </a:spcAft>
            </a:pPr>
            <a:r>
              <a:rPr lang="ru-RU" sz="700" b="1" dirty="0" smtClean="0">
                <a:solidFill>
                  <a:schemeClr val="accent1">
                    <a:lumMod val="75000"/>
                  </a:schemeClr>
                </a:solidFill>
                <a:latin typeface="Arial" pitchFamily="34" charset="0"/>
                <a:cs typeface="Arial" pitchFamily="34" charset="0"/>
              </a:rPr>
              <a:t>ИШ ЖӨНҮНДӨ ЖЫЛДЫК ОТЧЕТ – 2017</a:t>
            </a:r>
          </a:p>
          <a:p>
            <a:r>
              <a:rPr lang="ru-RU" sz="700" dirty="0">
                <a:solidFill>
                  <a:schemeClr val="accent1">
                    <a:lumMod val="75000"/>
                  </a:schemeClr>
                </a:solidFill>
                <a:latin typeface="Arial" pitchFamily="34" charset="0"/>
                <a:cs typeface="Arial" pitchFamily="34" charset="0"/>
              </a:rPr>
              <a:t>Кыргыз Республикасынын Өкмөтүнө караштуу </a:t>
            </a:r>
          </a:p>
          <a:p>
            <a:r>
              <a:rPr lang="ky-KG" sz="700" dirty="0">
                <a:solidFill>
                  <a:schemeClr val="accent1">
                    <a:lumMod val="75000"/>
                  </a:schemeClr>
                </a:solidFill>
                <a:latin typeface="Arial" pitchFamily="34" charset="0"/>
                <a:cs typeface="Arial" pitchFamily="34" charset="0"/>
              </a:rPr>
              <a:t>Финансылык </a:t>
            </a:r>
            <a:r>
              <a:rPr lang="ky-KG" sz="700" dirty="0" smtClean="0">
                <a:solidFill>
                  <a:schemeClr val="accent1">
                    <a:lumMod val="75000"/>
                  </a:schemeClr>
                </a:solidFill>
                <a:latin typeface="Arial" pitchFamily="34" charset="0"/>
                <a:cs typeface="Arial" pitchFamily="34" charset="0"/>
              </a:rPr>
              <a:t>чалгындоо </a:t>
            </a:r>
            <a:r>
              <a:rPr lang="ky-KG" sz="700" dirty="0">
                <a:solidFill>
                  <a:schemeClr val="accent1">
                    <a:lumMod val="75000"/>
                  </a:schemeClr>
                </a:solidFill>
                <a:latin typeface="Arial" pitchFamily="34" charset="0"/>
                <a:cs typeface="Arial" pitchFamily="34" charset="0"/>
              </a:rPr>
              <a:t>мамлекеттик </a:t>
            </a:r>
            <a:r>
              <a:rPr lang="ky-KG" sz="700" dirty="0" smtClean="0">
                <a:solidFill>
                  <a:schemeClr val="accent1">
                    <a:lumMod val="75000"/>
                  </a:schemeClr>
                </a:solidFill>
                <a:latin typeface="Arial" pitchFamily="34" charset="0"/>
                <a:cs typeface="Arial" pitchFamily="34" charset="0"/>
              </a:rPr>
              <a:t>кызматы</a:t>
            </a:r>
            <a:endParaRPr lang="ru-RU" sz="700" dirty="0">
              <a:solidFill>
                <a:schemeClr val="accent1">
                  <a:lumMod val="75000"/>
                </a:schemeClr>
              </a:solidFill>
              <a:latin typeface="Arial" pitchFamily="34" charset="0"/>
              <a:cs typeface="Arial" pitchFamily="34"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5119" y="107504"/>
            <a:ext cx="360938" cy="360040"/>
          </a:xfrm>
          <a:prstGeom prst="rect">
            <a:avLst/>
          </a:prstGeom>
        </p:spPr>
      </p:pic>
      <p:sp>
        <p:nvSpPr>
          <p:cNvPr id="8" name="Прямоугольник 7"/>
          <p:cNvSpPr/>
          <p:nvPr/>
        </p:nvSpPr>
        <p:spPr>
          <a:xfrm>
            <a:off x="546159" y="814855"/>
            <a:ext cx="6123201" cy="461665"/>
          </a:xfrm>
          <a:prstGeom prst="rect">
            <a:avLst/>
          </a:prstGeom>
        </p:spPr>
        <p:txBody>
          <a:bodyPr wrap="square">
            <a:spAutoFit/>
          </a:bodyPr>
          <a:lstStyle/>
          <a:p>
            <a:r>
              <a:rPr lang="ru-RU" sz="1200" dirty="0" smtClean="0">
                <a:latin typeface="Arial Narrow" panose="020B0606020202030204" pitchFamily="34" charset="0"/>
                <a:ea typeface="Calibri" panose="020F0502020204030204" pitchFamily="34" charset="0"/>
              </a:rPr>
              <a:t>3. </a:t>
            </a:r>
            <a:r>
              <a:rPr lang="ru-RU" sz="1200" dirty="0">
                <a:latin typeface="Arial Narrow" panose="020B0606020202030204" pitchFamily="34" charset="0"/>
                <a:ea typeface="Calibri" panose="020F0502020204030204" pitchFamily="34" charset="0"/>
              </a:rPr>
              <a:t>Кыргыз Республикасынын Жогорку Кеңешинин депутаттарынын, комитеттеринин жана фракцияларынын </a:t>
            </a:r>
            <a:r>
              <a:rPr lang="ru-RU" sz="1200" dirty="0" err="1">
                <a:latin typeface="Arial Narrow" panose="020B0606020202030204" pitchFamily="34" charset="0"/>
                <a:ea typeface="Calibri" panose="020F0502020204030204" pitchFamily="34" charset="0"/>
              </a:rPr>
              <a:t>суроо</a:t>
            </a:r>
            <a:r>
              <a:rPr lang="ru-RU" sz="1200" dirty="0">
                <a:latin typeface="Arial Narrow" panose="020B0606020202030204" pitchFamily="34" charset="0"/>
                <a:ea typeface="Calibri" panose="020F0502020204030204" pitchFamily="34" charset="0"/>
              </a:rPr>
              <a:t>-талаптарын </a:t>
            </a:r>
            <a:r>
              <a:rPr lang="ru-RU" sz="1200" dirty="0" smtClean="0">
                <a:latin typeface="Arial Narrow" panose="020B0606020202030204" pitchFamily="34" charset="0"/>
                <a:ea typeface="Calibri" panose="020F0502020204030204" pitchFamily="34" charset="0"/>
              </a:rPr>
              <a:t>аткаруу: </a:t>
            </a:r>
            <a:endParaRPr lang="ru-RU" sz="1200" dirty="0">
              <a:latin typeface="Arial Narrow" panose="020B0606020202030204" pitchFamily="34"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val="2450016834"/>
              </p:ext>
            </p:extLst>
          </p:nvPr>
        </p:nvGraphicFramePr>
        <p:xfrm>
          <a:off x="546157" y="1327102"/>
          <a:ext cx="5907178" cy="1012651"/>
        </p:xfrm>
        <a:graphic>
          <a:graphicData uri="http://schemas.openxmlformats.org/drawingml/2006/table">
            <a:tbl>
              <a:tblPr/>
              <a:tblGrid>
                <a:gridCol w="294435">
                  <a:extLst>
                    <a:ext uri="{9D8B030D-6E8A-4147-A177-3AD203B41FA5}">
                      <a16:colId xmlns:a16="http://schemas.microsoft.com/office/drawing/2014/main" val="2978966547"/>
                    </a:ext>
                  </a:extLst>
                </a:gridCol>
                <a:gridCol w="2282601">
                  <a:extLst>
                    <a:ext uri="{9D8B030D-6E8A-4147-A177-3AD203B41FA5}">
                      <a16:colId xmlns:a16="http://schemas.microsoft.com/office/drawing/2014/main" val="1339432530"/>
                    </a:ext>
                  </a:extLst>
                </a:gridCol>
                <a:gridCol w="670736">
                  <a:extLst>
                    <a:ext uri="{9D8B030D-6E8A-4147-A177-3AD203B41FA5}">
                      <a16:colId xmlns:a16="http://schemas.microsoft.com/office/drawing/2014/main" val="4067860244"/>
                    </a:ext>
                  </a:extLst>
                </a:gridCol>
                <a:gridCol w="564829">
                  <a:extLst>
                    <a:ext uri="{9D8B030D-6E8A-4147-A177-3AD203B41FA5}">
                      <a16:colId xmlns:a16="http://schemas.microsoft.com/office/drawing/2014/main" val="117753658"/>
                    </a:ext>
                  </a:extLst>
                </a:gridCol>
                <a:gridCol w="706037">
                  <a:extLst>
                    <a:ext uri="{9D8B030D-6E8A-4147-A177-3AD203B41FA5}">
                      <a16:colId xmlns:a16="http://schemas.microsoft.com/office/drawing/2014/main" val="2937604950"/>
                    </a:ext>
                  </a:extLst>
                </a:gridCol>
                <a:gridCol w="706037">
                  <a:extLst>
                    <a:ext uri="{9D8B030D-6E8A-4147-A177-3AD203B41FA5}">
                      <a16:colId xmlns:a16="http://schemas.microsoft.com/office/drawing/2014/main" val="2356469759"/>
                    </a:ext>
                  </a:extLst>
                </a:gridCol>
                <a:gridCol w="682503">
                  <a:extLst>
                    <a:ext uri="{9D8B030D-6E8A-4147-A177-3AD203B41FA5}">
                      <a16:colId xmlns:a16="http://schemas.microsoft.com/office/drawing/2014/main" val="2312080163"/>
                    </a:ext>
                  </a:extLst>
                </a:gridCol>
              </a:tblGrid>
              <a:tr h="186624">
                <a:tc rowSpan="2">
                  <a:txBody>
                    <a:bodyPr/>
                    <a:lstStyle/>
                    <a:p>
                      <a:pPr algn="ctr" fontAlgn="ctr"/>
                      <a:r>
                        <a:rPr lang="ru-RU" sz="900" b="1" i="1" u="none" strike="noStrike">
                          <a:solidFill>
                            <a:srgbClr val="000000"/>
                          </a:solidFill>
                          <a:effectLst/>
                          <a:latin typeface="Arial Narrow" panose="020B0606020202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ru-RU" sz="900" b="1" i="1" u="none" strike="noStrike" dirty="0" smtClean="0">
                          <a:solidFill>
                            <a:srgbClr val="000000"/>
                          </a:solidFill>
                          <a:effectLst/>
                          <a:latin typeface="Arial Narrow" panose="020B0606020202030204" pitchFamily="34" charset="0"/>
                        </a:rPr>
                        <a:t>Документтин түрү</a:t>
                      </a:r>
                      <a:endParaRPr lang="ru-RU" sz="900" b="1" i="1" u="none" strike="noStrike" dirty="0">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ru-RU" sz="900" b="1" i="1" u="none" strike="noStrike" dirty="0" smtClean="0">
                          <a:solidFill>
                            <a:srgbClr val="000000"/>
                          </a:solidFill>
                          <a:effectLst/>
                          <a:latin typeface="Arial Narrow" panose="020B0606020202030204" pitchFamily="34" charset="0"/>
                        </a:rPr>
                        <a:t>Бардыгы</a:t>
                      </a:r>
                      <a:endParaRPr lang="ru-RU" sz="900" b="1" i="1" u="none" strike="noStrike" dirty="0">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ru-RU" sz="900" b="1" i="1" u="none" strike="noStrike" dirty="0" smtClean="0">
                          <a:solidFill>
                            <a:srgbClr val="000000"/>
                          </a:solidFill>
                          <a:effectLst/>
                          <a:latin typeface="Arial Narrow" panose="020B0606020202030204" pitchFamily="34" charset="0"/>
                        </a:rPr>
                        <a:t>Контролдо</a:t>
                      </a:r>
                      <a:endParaRPr lang="ru-RU" sz="900" b="1" i="1" u="none" strike="noStrike" dirty="0">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ru-RU" sz="900" b="1" i="1" u="none" strike="noStrike" dirty="0" smtClean="0">
                          <a:solidFill>
                            <a:srgbClr val="000000"/>
                          </a:solidFill>
                          <a:effectLst/>
                          <a:latin typeface="Arial Narrow" panose="020B0606020202030204" pitchFamily="34" charset="0"/>
                        </a:rPr>
                        <a:t>Аткарылды </a:t>
                      </a:r>
                      <a:endParaRPr lang="ru-RU" sz="900" b="1" i="1" u="none" strike="noStrike" dirty="0">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ru-RU"/>
                    </a:p>
                  </a:txBody>
                  <a:tcPr/>
                </a:tc>
                <a:tc rowSpan="2">
                  <a:txBody>
                    <a:bodyPr/>
                    <a:lstStyle/>
                    <a:p>
                      <a:pPr algn="ctr" fontAlgn="ctr"/>
                      <a:r>
                        <a:rPr lang="ru-RU" sz="900" b="1" i="1" u="none" strike="noStrike" dirty="0" smtClean="0">
                          <a:solidFill>
                            <a:srgbClr val="000000"/>
                          </a:solidFill>
                          <a:effectLst/>
                          <a:latin typeface="Arial Narrow" panose="020B0606020202030204" pitchFamily="34" charset="0"/>
                        </a:rPr>
                        <a:t>Аткарылууда</a:t>
                      </a:r>
                      <a:endParaRPr lang="ru-RU" sz="900" b="1" i="1" u="none" strike="noStrike" dirty="0">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32077746"/>
                  </a:ext>
                </a:extLst>
              </a:tr>
              <a:tr h="452779">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900" b="1" i="1" u="none" strike="noStrike" dirty="0" smtClean="0">
                          <a:solidFill>
                            <a:srgbClr val="000000"/>
                          </a:solidFill>
                          <a:effectLst/>
                          <a:latin typeface="Arial Narrow" panose="020B0606020202030204" pitchFamily="34" charset="0"/>
                        </a:rPr>
                        <a:t>Бардыгы</a:t>
                      </a:r>
                      <a:endParaRPr lang="ru-RU" sz="900" b="1" i="1" u="none" strike="noStrike" dirty="0">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1" u="none" strike="noStrike" dirty="0" smtClean="0">
                          <a:solidFill>
                            <a:srgbClr val="000000"/>
                          </a:solidFill>
                          <a:effectLst/>
                          <a:latin typeface="Arial Narrow" panose="020B0606020202030204" pitchFamily="34" charset="0"/>
                        </a:rPr>
                        <a:t>Анын ичинде мөөнөтүн бузуу менен</a:t>
                      </a:r>
                      <a:endParaRPr lang="ru-RU" sz="900" b="1" i="1" u="none" strike="noStrike" dirty="0">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2831979462"/>
                  </a:ext>
                </a:extLst>
              </a:tr>
              <a:tr h="186624">
                <a:tc>
                  <a:txBody>
                    <a:bodyPr/>
                    <a:lstStyle/>
                    <a:p>
                      <a:pPr algn="ctr" fontAlgn="ctr"/>
                      <a:r>
                        <a:rPr lang="ru-RU" sz="900" b="0" i="0" u="none" strike="noStrike">
                          <a:solidFill>
                            <a:srgbClr val="000000"/>
                          </a:solidFill>
                          <a:effectLst/>
                          <a:latin typeface="Arial Narrow" panose="020B0606020202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900" b="0" i="0" u="none" strike="noStrike" dirty="0" smtClean="0">
                          <a:solidFill>
                            <a:srgbClr val="000000"/>
                          </a:solidFill>
                          <a:effectLst/>
                          <a:latin typeface="Arial Narrow" panose="020B0606020202030204" pitchFamily="34" charset="0"/>
                        </a:rPr>
                        <a:t>Комитеттердин</a:t>
                      </a:r>
                      <a:r>
                        <a:rPr lang="ru-RU" sz="900" b="0" i="0" u="none" strike="noStrike" baseline="0" dirty="0" smtClean="0">
                          <a:solidFill>
                            <a:srgbClr val="000000"/>
                          </a:solidFill>
                          <a:effectLst/>
                          <a:latin typeface="Arial Narrow" panose="020B0606020202030204" pitchFamily="34" charset="0"/>
                        </a:rPr>
                        <a:t> суроо-талаптары</a:t>
                      </a:r>
                      <a:endParaRPr lang="ru-RU" sz="900" b="0" i="0" u="none" strike="noStrike" dirty="0">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Arial Narrow" panose="020B0606020202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4097962"/>
                  </a:ext>
                </a:extLst>
              </a:tr>
              <a:tr h="186624">
                <a:tc gridSpan="2">
                  <a:txBody>
                    <a:bodyPr/>
                    <a:lstStyle/>
                    <a:p>
                      <a:pPr algn="ctr" fontAlgn="ctr"/>
                      <a:r>
                        <a:rPr lang="ru-RU" sz="900" b="1" i="0" u="none" strike="noStrike" dirty="0" smtClean="0">
                          <a:solidFill>
                            <a:srgbClr val="000000"/>
                          </a:solidFill>
                          <a:effectLst/>
                          <a:latin typeface="Arial Narrow" panose="020B0606020202030204" pitchFamily="34" charset="0"/>
                        </a:rPr>
                        <a:t>БАРДЫГЫ:</a:t>
                      </a:r>
                      <a:endParaRPr lang="ru-RU" sz="900" b="1" i="0" u="none" strike="noStrike" dirty="0">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fontAlgn="ctr"/>
                      <a:r>
                        <a:rPr lang="ru-RU" sz="900" b="1" i="0" u="none" strike="noStrike">
                          <a:solidFill>
                            <a:srgbClr val="000000"/>
                          </a:solidFill>
                          <a:effectLst/>
                          <a:latin typeface="Arial Narrow" panose="020B0606020202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solidFill>
                            <a:srgbClr val="000000"/>
                          </a:solidFill>
                          <a:effectLst/>
                          <a:latin typeface="Arial Narrow" panose="020B0606020202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solidFill>
                            <a:srgbClr val="000000"/>
                          </a:solidFill>
                          <a:effectLst/>
                          <a:latin typeface="Arial Narrow" panose="020B0606020202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solidFill>
                            <a:srgbClr val="000000"/>
                          </a:solidFill>
                          <a:effectLst/>
                          <a:latin typeface="Arial Narrow" panose="020B0606020202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a:solidFill>
                            <a:srgbClr val="000000"/>
                          </a:solidFill>
                          <a:effectLst/>
                          <a:latin typeface="Arial Narrow" panose="020B0606020202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6100016"/>
                  </a:ext>
                </a:extLst>
              </a:tr>
            </a:tbl>
          </a:graphicData>
        </a:graphic>
      </p:graphicFrame>
    </p:spTree>
    <p:extLst>
      <p:ext uri="{BB962C8B-B14F-4D97-AF65-F5344CB8AC3E}">
        <p14:creationId xmlns:p14="http://schemas.microsoft.com/office/powerpoint/2010/main" val="4026496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4" y="6920100"/>
            <a:ext cx="6858000" cy="197237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5119" y="107504"/>
            <a:ext cx="360938" cy="360040"/>
          </a:xfrm>
          <a:prstGeom prst="rect">
            <a:avLst/>
          </a:prstGeom>
        </p:spPr>
      </p:pic>
      <p:sp>
        <p:nvSpPr>
          <p:cNvPr id="9" name="TextBox 8"/>
          <p:cNvSpPr txBox="1"/>
          <p:nvPr/>
        </p:nvSpPr>
        <p:spPr>
          <a:xfrm>
            <a:off x="337583" y="755576"/>
            <a:ext cx="5318187" cy="307777"/>
          </a:xfrm>
          <a:prstGeom prst="rect">
            <a:avLst/>
          </a:prstGeom>
          <a:noFill/>
        </p:spPr>
        <p:txBody>
          <a:bodyPr wrap="none" rtlCol="0">
            <a:spAutoFit/>
          </a:bodyPr>
          <a:lstStyle/>
          <a:p>
            <a:r>
              <a:rPr lang="ru-RU" sz="1400" b="1" dirty="0" smtClean="0">
                <a:solidFill>
                  <a:schemeClr val="tx1">
                    <a:lumMod val="65000"/>
                    <a:lumOff val="35000"/>
                  </a:schemeClr>
                </a:solidFill>
                <a:latin typeface="Arial" pitchFamily="34" charset="0"/>
                <a:cs typeface="Arial" pitchFamily="34" charset="0"/>
              </a:rPr>
              <a:t>Маалымат берүүчү жактардын билдирүүлөрүнүн агымы:</a:t>
            </a:r>
            <a:endParaRPr lang="ru-RU" sz="1400" b="1" dirty="0">
              <a:solidFill>
                <a:schemeClr val="tx1">
                  <a:lumMod val="65000"/>
                  <a:lumOff val="35000"/>
                </a:schemeClr>
              </a:solidFill>
              <a:latin typeface="Arial" pitchFamily="34" charset="0"/>
              <a:cs typeface="Arial" pitchFamily="34" charset="0"/>
            </a:endParaRPr>
          </a:p>
        </p:txBody>
      </p:sp>
      <p:graphicFrame>
        <p:nvGraphicFramePr>
          <p:cNvPr id="13" name="Таблица 12"/>
          <p:cNvGraphicFramePr>
            <a:graphicFrameLocks noGrp="1"/>
          </p:cNvGraphicFramePr>
          <p:nvPr>
            <p:extLst>
              <p:ext uri="{D42A27DB-BD31-4B8C-83A1-F6EECF244321}">
                <p14:modId xmlns:p14="http://schemas.microsoft.com/office/powerpoint/2010/main" val="643070738"/>
              </p:ext>
            </p:extLst>
          </p:nvPr>
        </p:nvGraphicFramePr>
        <p:xfrm>
          <a:off x="355807" y="1259633"/>
          <a:ext cx="6165491" cy="5288607"/>
        </p:xfrm>
        <a:graphic>
          <a:graphicData uri="http://schemas.openxmlformats.org/drawingml/2006/table">
            <a:tbl>
              <a:tblPr/>
              <a:tblGrid>
                <a:gridCol w="3000639">
                  <a:extLst>
                    <a:ext uri="{9D8B030D-6E8A-4147-A177-3AD203B41FA5}">
                      <a16:colId xmlns:a16="http://schemas.microsoft.com/office/drawing/2014/main" val="20000"/>
                    </a:ext>
                  </a:extLst>
                </a:gridCol>
                <a:gridCol w="791213">
                  <a:extLst>
                    <a:ext uri="{9D8B030D-6E8A-4147-A177-3AD203B41FA5}">
                      <a16:colId xmlns:a16="http://schemas.microsoft.com/office/drawing/2014/main" val="20001"/>
                    </a:ext>
                  </a:extLst>
                </a:gridCol>
                <a:gridCol w="791213">
                  <a:extLst>
                    <a:ext uri="{9D8B030D-6E8A-4147-A177-3AD203B41FA5}">
                      <a16:colId xmlns:a16="http://schemas.microsoft.com/office/drawing/2014/main" val="20002"/>
                    </a:ext>
                  </a:extLst>
                </a:gridCol>
                <a:gridCol w="791213">
                  <a:extLst>
                    <a:ext uri="{9D8B030D-6E8A-4147-A177-3AD203B41FA5}">
                      <a16:colId xmlns:a16="http://schemas.microsoft.com/office/drawing/2014/main" val="20003"/>
                    </a:ext>
                  </a:extLst>
                </a:gridCol>
                <a:gridCol w="791213">
                  <a:extLst>
                    <a:ext uri="{9D8B030D-6E8A-4147-A177-3AD203B41FA5}">
                      <a16:colId xmlns:a16="http://schemas.microsoft.com/office/drawing/2014/main" val="20004"/>
                    </a:ext>
                  </a:extLst>
                </a:gridCol>
              </a:tblGrid>
              <a:tr h="161857">
                <a:tc>
                  <a:txBody>
                    <a:bodyPr/>
                    <a:lstStyle/>
                    <a:p>
                      <a:pPr algn="l" fontAlgn="ctr"/>
                      <a:r>
                        <a:rPr lang="ru-RU" sz="1100" b="1" i="0" u="none" strike="noStrike" dirty="0">
                          <a:solidFill>
                            <a:schemeClr val="tx1">
                              <a:lumMod val="85000"/>
                              <a:lumOff val="15000"/>
                            </a:schemeClr>
                          </a:solidFill>
                          <a:effectLst/>
                          <a:latin typeface="Arial Narrow" pitchFamily="34" charset="0"/>
                        </a:rPr>
                        <a:t> </a:t>
                      </a:r>
                    </a:p>
                  </a:txBody>
                  <a:tcPr marL="9006" marR="9006" marT="9006" marB="0" anchor="ctr">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ctr"/>
                      <a:r>
                        <a:rPr lang="ru-RU" sz="1100" b="1" i="0" u="none" strike="noStrike" dirty="0">
                          <a:solidFill>
                            <a:schemeClr val="tx1">
                              <a:lumMod val="85000"/>
                              <a:lumOff val="15000"/>
                            </a:schemeClr>
                          </a:solidFill>
                          <a:effectLst/>
                          <a:latin typeface="Arial Narrow" pitchFamily="34" charset="0"/>
                        </a:rPr>
                        <a:t> </a:t>
                      </a:r>
                      <a:r>
                        <a:rPr lang="ru-RU" sz="1100" b="1" i="0" u="none" strike="noStrike" dirty="0" smtClean="0">
                          <a:solidFill>
                            <a:schemeClr val="tx1">
                              <a:lumMod val="85000"/>
                              <a:lumOff val="15000"/>
                            </a:schemeClr>
                          </a:solidFill>
                          <a:effectLst/>
                          <a:latin typeface="Arial Narrow" pitchFamily="34" charset="0"/>
                        </a:rPr>
                        <a:t>2016-ж. </a:t>
                      </a:r>
                      <a:endParaRPr lang="ru-RU" sz="1100" b="1" i="0" u="none" strike="noStrike" dirty="0">
                        <a:solidFill>
                          <a:schemeClr val="tx1">
                            <a:lumMod val="85000"/>
                            <a:lumOff val="15000"/>
                          </a:schemeClr>
                        </a:solidFill>
                        <a:effectLst/>
                        <a:latin typeface="Arial Narrow" pitchFamily="34" charset="0"/>
                      </a:endParaRPr>
                    </a:p>
                  </a:txBody>
                  <a:tcPr marL="9006" marR="9006" marT="900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ctr"/>
                      <a:r>
                        <a:rPr lang="ru-RU" sz="1100" b="1" i="0" u="none" strike="noStrike" dirty="0">
                          <a:solidFill>
                            <a:schemeClr val="tx1">
                              <a:lumMod val="85000"/>
                              <a:lumOff val="15000"/>
                            </a:schemeClr>
                          </a:solidFill>
                          <a:effectLst/>
                          <a:latin typeface="Arial Narrow" pitchFamily="34" charset="0"/>
                        </a:rPr>
                        <a:t> </a:t>
                      </a:r>
                      <a:r>
                        <a:rPr lang="ru-RU" sz="1100" b="1" i="0" u="none" strike="noStrike" dirty="0" smtClean="0">
                          <a:solidFill>
                            <a:schemeClr val="tx1">
                              <a:lumMod val="85000"/>
                              <a:lumOff val="15000"/>
                            </a:schemeClr>
                          </a:solidFill>
                          <a:effectLst/>
                          <a:latin typeface="Arial Narrow" pitchFamily="34" charset="0"/>
                        </a:rPr>
                        <a:t>2017-ж. </a:t>
                      </a:r>
                      <a:endParaRPr lang="ru-RU" sz="1100" b="1" i="0" u="none" strike="noStrike" dirty="0">
                        <a:solidFill>
                          <a:schemeClr val="tx1">
                            <a:lumMod val="85000"/>
                            <a:lumOff val="15000"/>
                          </a:schemeClr>
                        </a:solidFill>
                        <a:effectLst/>
                        <a:latin typeface="Arial Narrow" pitchFamily="34" charset="0"/>
                      </a:endParaRPr>
                    </a:p>
                  </a:txBody>
                  <a:tcPr marL="9006" marR="9006" marT="900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0"/>
                  </a:ext>
                </a:extLst>
              </a:tr>
              <a:tr h="216673">
                <a:tc>
                  <a:txBody>
                    <a:bodyPr/>
                    <a:lstStyle/>
                    <a:p>
                      <a:pPr algn="l" fontAlgn="ctr"/>
                      <a:r>
                        <a:rPr lang="ru-RU" sz="1100" b="1" i="0" u="none" strike="noStrike" dirty="0">
                          <a:solidFill>
                            <a:schemeClr val="tx1">
                              <a:lumMod val="85000"/>
                              <a:lumOff val="15000"/>
                            </a:schemeClr>
                          </a:solidFill>
                          <a:effectLst/>
                          <a:latin typeface="Arial Narrow" pitchFamily="34" charset="0"/>
                        </a:rPr>
                        <a:t> </a:t>
                      </a:r>
                    </a:p>
                  </a:txBody>
                  <a:tcPr marL="9006" marR="9006" marT="900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t"/>
                      <a:r>
                        <a:rPr lang="ru-RU" sz="1100" b="0" i="0" u="none" strike="noStrike" dirty="0">
                          <a:solidFill>
                            <a:schemeClr val="tx1">
                              <a:lumMod val="85000"/>
                              <a:lumOff val="15000"/>
                            </a:schemeClr>
                          </a:solidFill>
                          <a:effectLst/>
                          <a:latin typeface="Arial Narrow" pitchFamily="34" charset="0"/>
                        </a:rPr>
                        <a:t> </a:t>
                      </a:r>
                      <a:r>
                        <a:rPr lang="ru-RU" sz="1100" b="0" i="0" u="none" strike="noStrike" dirty="0" smtClean="0">
                          <a:solidFill>
                            <a:schemeClr val="tx1">
                              <a:lumMod val="85000"/>
                              <a:lumOff val="15000"/>
                            </a:schemeClr>
                          </a:solidFill>
                          <a:effectLst/>
                          <a:latin typeface="Arial Narrow" pitchFamily="34" charset="0"/>
                        </a:rPr>
                        <a:t>ШОБ </a:t>
                      </a:r>
                      <a:endParaRPr lang="ru-RU" sz="1100" b="0" i="0" u="none" strike="noStrike" dirty="0">
                        <a:solidFill>
                          <a:schemeClr val="tx1">
                            <a:lumMod val="85000"/>
                            <a:lumOff val="15000"/>
                          </a:schemeClr>
                        </a:solidFill>
                        <a:effectLst/>
                        <a:latin typeface="Arial Narrow" pitchFamily="34" charset="0"/>
                      </a:endParaRPr>
                    </a:p>
                  </a:txBody>
                  <a:tcPr marL="9006" marR="9006" marT="9006"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100" b="0" i="0" u="none" strike="noStrike" dirty="0">
                          <a:solidFill>
                            <a:schemeClr val="tx1">
                              <a:lumMod val="85000"/>
                              <a:lumOff val="15000"/>
                            </a:schemeClr>
                          </a:solidFill>
                          <a:effectLst/>
                          <a:latin typeface="Arial Narrow" pitchFamily="34" charset="0"/>
                        </a:rPr>
                        <a:t> </a:t>
                      </a:r>
                      <a:r>
                        <a:rPr lang="ru-RU" sz="1100" b="0" i="0" u="none" strike="noStrike" dirty="0" smtClean="0">
                          <a:solidFill>
                            <a:schemeClr val="tx1">
                              <a:lumMod val="85000"/>
                              <a:lumOff val="15000"/>
                            </a:schemeClr>
                          </a:solidFill>
                          <a:effectLst/>
                          <a:latin typeface="Arial Narrow" pitchFamily="34" charset="0"/>
                        </a:rPr>
                        <a:t>МКА </a:t>
                      </a:r>
                      <a:endParaRPr lang="ru-RU" sz="1100" b="0" i="0" u="none" strike="noStrike" dirty="0">
                        <a:solidFill>
                          <a:schemeClr val="tx1">
                            <a:lumMod val="85000"/>
                            <a:lumOff val="15000"/>
                          </a:schemeClr>
                        </a:solidFill>
                        <a:effectLst/>
                        <a:latin typeface="Arial Narrow" pitchFamily="34" charset="0"/>
                      </a:endParaRPr>
                    </a:p>
                  </a:txBody>
                  <a:tcPr marL="9006" marR="9006" marT="9006"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100" b="0" i="0" u="none" strike="noStrike" dirty="0">
                          <a:solidFill>
                            <a:schemeClr val="tx1">
                              <a:lumMod val="85000"/>
                              <a:lumOff val="15000"/>
                            </a:schemeClr>
                          </a:solidFill>
                          <a:effectLst/>
                          <a:latin typeface="Arial Narrow" pitchFamily="34" charset="0"/>
                        </a:rPr>
                        <a:t> </a:t>
                      </a:r>
                      <a:r>
                        <a:rPr lang="ru-RU" sz="1100" b="0" i="0" u="none" strike="noStrike" dirty="0" smtClean="0">
                          <a:solidFill>
                            <a:schemeClr val="tx1">
                              <a:lumMod val="85000"/>
                              <a:lumOff val="15000"/>
                            </a:schemeClr>
                          </a:solidFill>
                          <a:effectLst/>
                          <a:latin typeface="Arial Narrow" pitchFamily="34" charset="0"/>
                        </a:rPr>
                        <a:t>ШОБ </a:t>
                      </a:r>
                      <a:endParaRPr lang="ru-RU" sz="1100" b="0" i="0" u="none" strike="noStrike" dirty="0">
                        <a:solidFill>
                          <a:schemeClr val="tx1">
                            <a:lumMod val="85000"/>
                            <a:lumOff val="15000"/>
                          </a:schemeClr>
                        </a:solidFill>
                        <a:effectLst/>
                        <a:latin typeface="Arial Narrow" pitchFamily="34" charset="0"/>
                      </a:endParaRPr>
                    </a:p>
                  </a:txBody>
                  <a:tcPr marL="9006" marR="9006" marT="9006"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100" b="0" i="0" u="none" strike="noStrike" dirty="0">
                          <a:solidFill>
                            <a:schemeClr val="tx1">
                              <a:lumMod val="85000"/>
                              <a:lumOff val="15000"/>
                            </a:schemeClr>
                          </a:solidFill>
                          <a:effectLst/>
                          <a:latin typeface="Arial Narrow" pitchFamily="34" charset="0"/>
                        </a:rPr>
                        <a:t> </a:t>
                      </a:r>
                      <a:r>
                        <a:rPr lang="ru-RU" sz="1100" b="0" i="0" u="none" strike="noStrike" dirty="0" smtClean="0">
                          <a:solidFill>
                            <a:schemeClr val="tx1">
                              <a:lumMod val="85000"/>
                              <a:lumOff val="15000"/>
                            </a:schemeClr>
                          </a:solidFill>
                          <a:effectLst/>
                          <a:latin typeface="Arial Narrow" pitchFamily="34" charset="0"/>
                        </a:rPr>
                        <a:t>МКА </a:t>
                      </a:r>
                      <a:endParaRPr lang="ru-RU" sz="1100" b="0" i="0" u="none" strike="noStrike" dirty="0">
                        <a:solidFill>
                          <a:schemeClr val="tx1">
                            <a:lumMod val="85000"/>
                            <a:lumOff val="15000"/>
                          </a:schemeClr>
                        </a:solidFill>
                        <a:effectLst/>
                        <a:latin typeface="Arial Narrow" pitchFamily="34" charset="0"/>
                      </a:endParaRPr>
                    </a:p>
                  </a:txBody>
                  <a:tcPr marL="9006" marR="9006" marT="9006"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1857">
                <a:tc>
                  <a:txBody>
                    <a:bodyPr/>
                    <a:lstStyle/>
                    <a:p>
                      <a:pPr algn="l" fontAlgn="ctr"/>
                      <a:r>
                        <a:rPr lang="ru-RU" sz="1100" b="1" i="0" u="none" strike="noStrike" dirty="0">
                          <a:solidFill>
                            <a:schemeClr val="tx1">
                              <a:lumMod val="85000"/>
                              <a:lumOff val="15000"/>
                            </a:schemeClr>
                          </a:solidFill>
                          <a:effectLst/>
                          <a:latin typeface="Arial Narrow" pitchFamily="34" charset="0"/>
                        </a:rPr>
                        <a:t> </a:t>
                      </a:r>
                      <a:r>
                        <a:rPr lang="ru-RU" sz="1100" b="1" i="0" u="none" strike="noStrike" dirty="0" smtClean="0">
                          <a:solidFill>
                            <a:schemeClr val="tx1">
                              <a:lumMod val="85000"/>
                              <a:lumOff val="15000"/>
                            </a:schemeClr>
                          </a:solidFill>
                          <a:effectLst/>
                          <a:latin typeface="Arial Narrow" pitchFamily="34" charset="0"/>
                        </a:rPr>
                        <a:t>Бардыгы</a:t>
                      </a:r>
                      <a:endParaRPr lang="ru-RU" sz="1100" b="1" i="0" u="none" strike="noStrike" dirty="0">
                        <a:solidFill>
                          <a:schemeClr val="tx1">
                            <a:lumMod val="85000"/>
                            <a:lumOff val="15000"/>
                          </a:schemeClr>
                        </a:solidFill>
                        <a:effectLst/>
                        <a:latin typeface="Arial Narrow" pitchFamily="34" charset="0"/>
                      </a:endParaRPr>
                    </a:p>
                  </a:txBody>
                  <a:tcPr marL="9006" marR="9006" marT="900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ru-RU" sz="1100" b="1" i="0" u="none" strike="noStrike" dirty="0">
                          <a:solidFill>
                            <a:schemeClr val="tx1">
                              <a:lumMod val="85000"/>
                              <a:lumOff val="15000"/>
                            </a:schemeClr>
                          </a:solidFill>
                          <a:effectLst/>
                          <a:latin typeface="Arial Narrow" pitchFamily="34" charset="0"/>
                        </a:rPr>
                        <a:t>   110 300   </a:t>
                      </a:r>
                    </a:p>
                  </a:txBody>
                  <a:tcPr marL="9006" marR="9006" marT="900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ru-RU" sz="1100" b="1" i="0" u="none" strike="noStrike" dirty="0">
                          <a:solidFill>
                            <a:schemeClr val="tx1">
                              <a:lumMod val="85000"/>
                              <a:lumOff val="15000"/>
                            </a:schemeClr>
                          </a:solidFill>
                          <a:effectLst/>
                          <a:latin typeface="Arial Narrow" pitchFamily="34" charset="0"/>
                        </a:rPr>
                        <a:t>   808 481   </a:t>
                      </a:r>
                    </a:p>
                  </a:txBody>
                  <a:tcPr marL="9006" marR="9006" marT="900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ru-RU" sz="1100" b="1" i="0" u="none" strike="noStrike" dirty="0">
                          <a:solidFill>
                            <a:schemeClr val="tx1">
                              <a:lumMod val="85000"/>
                              <a:lumOff val="15000"/>
                            </a:schemeClr>
                          </a:solidFill>
                          <a:effectLst/>
                          <a:latin typeface="Arial Narrow" pitchFamily="34" charset="0"/>
                        </a:rPr>
                        <a:t>   192 090   </a:t>
                      </a:r>
                    </a:p>
                  </a:txBody>
                  <a:tcPr marL="9006" marR="9006" marT="900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ru-RU" sz="1100" b="1" i="0" u="none" strike="noStrike" dirty="0">
                          <a:solidFill>
                            <a:schemeClr val="tx1">
                              <a:lumMod val="85000"/>
                              <a:lumOff val="15000"/>
                            </a:schemeClr>
                          </a:solidFill>
                          <a:effectLst/>
                          <a:latin typeface="Arial Narrow" pitchFamily="34" charset="0"/>
                        </a:rPr>
                        <a:t>   930 272   </a:t>
                      </a:r>
                    </a:p>
                  </a:txBody>
                  <a:tcPr marL="9006" marR="9006" marT="9006"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61857">
                <a:tc>
                  <a:txBody>
                    <a:bodyPr/>
                    <a:lstStyle/>
                    <a:p>
                      <a:pPr algn="just" fontAlgn="ctr"/>
                      <a:r>
                        <a:rPr lang="ru-RU" sz="1100" b="0" i="0" u="none" strike="noStrike" dirty="0">
                          <a:solidFill>
                            <a:schemeClr val="tx1">
                              <a:lumMod val="85000"/>
                              <a:lumOff val="15000"/>
                            </a:schemeClr>
                          </a:solidFill>
                          <a:effectLst/>
                          <a:latin typeface="Arial Narrow" pitchFamily="34" charset="0"/>
                        </a:rPr>
                        <a:t> </a:t>
                      </a:r>
                      <a:r>
                        <a:rPr lang="ru-RU" sz="1100" b="0" i="0" u="none" strike="noStrike" dirty="0" smtClean="0">
                          <a:solidFill>
                            <a:schemeClr val="tx1">
                              <a:lumMod val="85000"/>
                              <a:lumOff val="15000"/>
                            </a:schemeClr>
                          </a:solidFill>
                          <a:effectLst/>
                          <a:latin typeface="Arial Narrow" pitchFamily="34" charset="0"/>
                        </a:rPr>
                        <a:t>Коммерциялык банктар </a:t>
                      </a:r>
                      <a:endParaRPr lang="ru-RU" sz="1100" b="0" i="0" u="none" strike="noStrike" dirty="0">
                        <a:solidFill>
                          <a:schemeClr val="tx1">
                            <a:lumMod val="85000"/>
                            <a:lumOff val="15000"/>
                          </a:schemeClr>
                        </a:solidFill>
                        <a:effectLst/>
                        <a:latin typeface="Arial Narrow" pitchFamily="34" charset="0"/>
                      </a:endParaRP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109 639   </a:t>
                      </a: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805 016   </a:t>
                      </a: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191 408   </a:t>
                      </a: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761 923   </a:t>
                      </a:r>
                    </a:p>
                  </a:txBody>
                  <a:tcPr marL="9006" marR="9006" marT="9006" marB="0" anchor="ctr">
                    <a:lnL>
                      <a:noFill/>
                    </a:lnL>
                    <a:lnR>
                      <a:noFill/>
                    </a:lnR>
                    <a:lnT>
                      <a:noFill/>
                    </a:lnT>
                    <a:lnB>
                      <a:noFill/>
                    </a:lnB>
                  </a:tcPr>
                </a:tc>
                <a:extLst>
                  <a:ext uri="{0D108BD9-81ED-4DB2-BD59-A6C34878D82A}">
                    <a16:rowId xmlns:a16="http://schemas.microsoft.com/office/drawing/2014/main" val="10003"/>
                  </a:ext>
                </a:extLst>
              </a:tr>
              <a:tr h="265599">
                <a:tc>
                  <a:txBody>
                    <a:bodyPr/>
                    <a:lstStyle/>
                    <a:p>
                      <a:pPr algn="just" fontAlgn="ctr"/>
                      <a:r>
                        <a:rPr lang="ru-RU" sz="1100" b="0" i="0" u="none" strike="noStrike" dirty="0">
                          <a:solidFill>
                            <a:schemeClr val="tx1">
                              <a:lumMod val="85000"/>
                              <a:lumOff val="15000"/>
                            </a:schemeClr>
                          </a:solidFill>
                          <a:effectLst/>
                          <a:latin typeface="Arial Narrow" pitchFamily="34" charset="0"/>
                        </a:rPr>
                        <a:t> Микро </a:t>
                      </a:r>
                      <a:r>
                        <a:rPr lang="ru-RU" sz="1100" b="0" i="0" u="none" strike="noStrike" dirty="0" smtClean="0">
                          <a:solidFill>
                            <a:schemeClr val="tx1">
                              <a:lumMod val="85000"/>
                              <a:lumOff val="15000"/>
                            </a:schemeClr>
                          </a:solidFill>
                          <a:effectLst/>
                          <a:latin typeface="Arial Narrow" pitchFamily="34" charset="0"/>
                        </a:rPr>
                        <a:t>финансылык уюмдар жана кредиттик кошуундар </a:t>
                      </a:r>
                      <a:endParaRPr lang="ru-RU" sz="1100" b="0" i="0" u="none" strike="noStrike" dirty="0">
                        <a:solidFill>
                          <a:schemeClr val="tx1">
                            <a:lumMod val="85000"/>
                            <a:lumOff val="15000"/>
                          </a:schemeClr>
                        </a:solidFill>
                        <a:effectLst/>
                        <a:latin typeface="Arial Narrow" pitchFamily="34" charset="0"/>
                      </a:endParaRP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121   </a:t>
                      </a: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2 762   </a:t>
                      </a: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99   </a:t>
                      </a: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5 810   </a:t>
                      </a:r>
                    </a:p>
                  </a:txBody>
                  <a:tcPr marL="9006" marR="9006" marT="9006" marB="0" anchor="ctr">
                    <a:lnL>
                      <a:noFill/>
                    </a:lnL>
                    <a:lnR>
                      <a:noFill/>
                    </a:lnR>
                    <a:lnT>
                      <a:noFill/>
                    </a:lnT>
                    <a:lnB>
                      <a:noFill/>
                    </a:lnB>
                  </a:tcPr>
                </a:tc>
                <a:extLst>
                  <a:ext uri="{0D108BD9-81ED-4DB2-BD59-A6C34878D82A}">
                    <a16:rowId xmlns:a16="http://schemas.microsoft.com/office/drawing/2014/main" val="10004"/>
                  </a:ext>
                </a:extLst>
              </a:tr>
              <a:tr h="161857">
                <a:tc>
                  <a:txBody>
                    <a:bodyPr/>
                    <a:lstStyle/>
                    <a:p>
                      <a:pPr algn="just" fontAlgn="ctr"/>
                      <a:r>
                        <a:rPr lang="ru-RU" sz="1100" b="0" i="0" u="none" strike="noStrike" dirty="0">
                          <a:solidFill>
                            <a:schemeClr val="tx1">
                              <a:lumMod val="85000"/>
                              <a:lumOff val="15000"/>
                            </a:schemeClr>
                          </a:solidFill>
                          <a:effectLst/>
                          <a:latin typeface="Arial Narrow" pitchFamily="34" charset="0"/>
                        </a:rPr>
                        <a:t> </a:t>
                      </a:r>
                      <a:r>
                        <a:rPr lang="ru-RU" sz="1100" b="0" i="0" u="none" strike="noStrike" dirty="0" smtClean="0">
                          <a:solidFill>
                            <a:schemeClr val="tx1">
                              <a:lumMod val="85000"/>
                              <a:lumOff val="15000"/>
                            </a:schemeClr>
                          </a:solidFill>
                          <a:effectLst/>
                          <a:latin typeface="Arial Narrow" pitchFamily="34" charset="0"/>
                        </a:rPr>
                        <a:t>Депозитарийлер  </a:t>
                      </a:r>
                      <a:endParaRPr lang="ru-RU" sz="1100" b="0" i="0" u="none" strike="noStrike" dirty="0">
                        <a:solidFill>
                          <a:schemeClr val="tx1">
                            <a:lumMod val="85000"/>
                            <a:lumOff val="15000"/>
                          </a:schemeClr>
                        </a:solidFill>
                        <a:effectLst/>
                        <a:latin typeface="Arial Narrow" pitchFamily="34" charset="0"/>
                      </a:endParaRP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219   </a:t>
                      </a: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219   </a:t>
                      </a: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199   </a:t>
                      </a: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51   </a:t>
                      </a:r>
                    </a:p>
                  </a:txBody>
                  <a:tcPr marL="9006" marR="9006" marT="9006" marB="0" anchor="ctr">
                    <a:lnL>
                      <a:noFill/>
                    </a:lnL>
                    <a:lnR>
                      <a:noFill/>
                    </a:lnR>
                    <a:lnT>
                      <a:noFill/>
                    </a:lnT>
                    <a:lnB>
                      <a:noFill/>
                    </a:lnB>
                  </a:tcPr>
                </a:tc>
                <a:extLst>
                  <a:ext uri="{0D108BD9-81ED-4DB2-BD59-A6C34878D82A}">
                    <a16:rowId xmlns:a16="http://schemas.microsoft.com/office/drawing/2014/main" val="10005"/>
                  </a:ext>
                </a:extLst>
              </a:tr>
              <a:tr h="161857">
                <a:tc>
                  <a:txBody>
                    <a:bodyPr/>
                    <a:lstStyle/>
                    <a:p>
                      <a:pPr algn="just" fontAlgn="ctr"/>
                      <a:r>
                        <a:rPr lang="ru-RU" sz="1100" b="0" i="0" u="none" strike="noStrike" dirty="0">
                          <a:solidFill>
                            <a:schemeClr val="tx1">
                              <a:lumMod val="85000"/>
                              <a:lumOff val="15000"/>
                            </a:schemeClr>
                          </a:solidFill>
                          <a:effectLst/>
                          <a:latin typeface="Arial Narrow" pitchFamily="34" charset="0"/>
                        </a:rPr>
                        <a:t> </a:t>
                      </a:r>
                      <a:r>
                        <a:rPr lang="ru-RU" sz="1100" b="0" i="0" u="none" strike="noStrike" dirty="0" smtClean="0">
                          <a:solidFill>
                            <a:schemeClr val="tx1">
                              <a:lumMod val="85000"/>
                              <a:lumOff val="15000"/>
                            </a:schemeClr>
                          </a:solidFill>
                          <a:effectLst/>
                          <a:latin typeface="Arial Narrow" pitchFamily="34" charset="0"/>
                        </a:rPr>
                        <a:t>Фондулук биржалар </a:t>
                      </a:r>
                      <a:endParaRPr lang="ru-RU" sz="1100" b="0" i="0" u="none" strike="noStrike" dirty="0">
                        <a:solidFill>
                          <a:schemeClr val="tx1">
                            <a:lumMod val="85000"/>
                            <a:lumOff val="15000"/>
                          </a:schemeClr>
                        </a:solidFill>
                        <a:effectLst/>
                        <a:latin typeface="Arial Narrow" pitchFamily="34" charset="0"/>
                      </a:endParaRP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161   </a:t>
                      </a: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221   </a:t>
                      </a: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156   </a:t>
                      </a: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109   </a:t>
                      </a:r>
                    </a:p>
                  </a:txBody>
                  <a:tcPr marL="9006" marR="9006" marT="9006" marB="0" anchor="ctr">
                    <a:lnL>
                      <a:noFill/>
                    </a:lnL>
                    <a:lnR>
                      <a:noFill/>
                    </a:lnR>
                    <a:lnT>
                      <a:noFill/>
                    </a:lnT>
                    <a:lnB>
                      <a:noFill/>
                    </a:lnB>
                  </a:tcPr>
                </a:tc>
                <a:extLst>
                  <a:ext uri="{0D108BD9-81ED-4DB2-BD59-A6C34878D82A}">
                    <a16:rowId xmlns:a16="http://schemas.microsoft.com/office/drawing/2014/main" val="10006"/>
                  </a:ext>
                </a:extLst>
              </a:tr>
              <a:tr h="398399">
                <a:tc>
                  <a:txBody>
                    <a:bodyPr/>
                    <a:lstStyle/>
                    <a:p>
                      <a:pPr algn="just" fontAlgn="ctr"/>
                      <a:r>
                        <a:rPr lang="ru-RU" sz="1100" b="0" i="0" u="none" strike="noStrike" dirty="0">
                          <a:solidFill>
                            <a:schemeClr val="tx1">
                              <a:lumMod val="85000"/>
                              <a:lumOff val="15000"/>
                            </a:schemeClr>
                          </a:solidFill>
                          <a:effectLst/>
                          <a:latin typeface="Arial Narrow" pitchFamily="34" charset="0"/>
                        </a:rPr>
                        <a:t> </a:t>
                      </a:r>
                      <a:r>
                        <a:rPr lang="ru-RU" sz="1100" b="0" i="0" u="none" strike="noStrike" dirty="0" smtClean="0">
                          <a:solidFill>
                            <a:schemeClr val="tx1">
                              <a:lumMod val="85000"/>
                              <a:lumOff val="15000"/>
                            </a:schemeClr>
                          </a:solidFill>
                          <a:effectLst/>
                          <a:latin typeface="Arial Narrow" pitchFamily="34" charset="0"/>
                        </a:rPr>
                        <a:t>Брокерлер жана дилерлер (баалуу кагаздар рыногунун кесипкөй катышуучулары) </a:t>
                      </a:r>
                      <a:endParaRPr lang="ru-RU" sz="1100" b="0" i="0" u="none" strike="noStrike" dirty="0">
                        <a:solidFill>
                          <a:schemeClr val="tx1">
                            <a:lumMod val="85000"/>
                            <a:lumOff val="15000"/>
                          </a:schemeClr>
                        </a:solidFill>
                        <a:effectLst/>
                        <a:latin typeface="Arial Narrow" pitchFamily="34" charset="0"/>
                      </a:endParaRPr>
                    </a:p>
                  </a:txBody>
                  <a:tcPr marL="9006" marR="9006" marT="9006" marB="0" anchor="ctr">
                    <a:lnL>
                      <a:noFill/>
                    </a:lnL>
                    <a:lnR>
                      <a:noFill/>
                    </a:lnR>
                    <a:lnT>
                      <a:noFill/>
                    </a:lnT>
                    <a:lnB>
                      <a:noFill/>
                    </a:lnB>
                  </a:tcPr>
                </a:tc>
                <a:tc>
                  <a:txBody>
                    <a:bodyPr/>
                    <a:lstStyle/>
                    <a:p>
                      <a:pPr algn="l" fontAlgn="ctr"/>
                      <a:r>
                        <a:rPr lang="ru-RU" sz="1100" b="0" i="0" u="none" strike="noStrike" dirty="0">
                          <a:solidFill>
                            <a:schemeClr val="tx1">
                              <a:lumMod val="85000"/>
                              <a:lumOff val="15000"/>
                            </a:schemeClr>
                          </a:solidFill>
                          <a:effectLst/>
                          <a:latin typeface="Arial Narrow" pitchFamily="34" charset="0"/>
                        </a:rPr>
                        <a:t>           120   </a:t>
                      </a: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50   </a:t>
                      </a: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199   </a:t>
                      </a: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61   </a:t>
                      </a:r>
                    </a:p>
                  </a:txBody>
                  <a:tcPr marL="9006" marR="9006" marT="9006" marB="0" anchor="ctr">
                    <a:lnL>
                      <a:noFill/>
                    </a:lnL>
                    <a:lnR>
                      <a:noFill/>
                    </a:lnR>
                    <a:lnT>
                      <a:noFill/>
                    </a:lnT>
                    <a:lnB>
                      <a:noFill/>
                    </a:lnB>
                  </a:tcPr>
                </a:tc>
                <a:extLst>
                  <a:ext uri="{0D108BD9-81ED-4DB2-BD59-A6C34878D82A}">
                    <a16:rowId xmlns:a16="http://schemas.microsoft.com/office/drawing/2014/main" val="10007"/>
                  </a:ext>
                </a:extLst>
              </a:tr>
              <a:tr h="531199">
                <a:tc>
                  <a:txBody>
                    <a:bodyPr/>
                    <a:lstStyle/>
                    <a:p>
                      <a:pPr algn="just" fontAlgn="ctr"/>
                      <a:r>
                        <a:rPr lang="ru-RU" sz="1100" b="0" i="0" u="none" strike="noStrike" dirty="0">
                          <a:solidFill>
                            <a:schemeClr val="tx1">
                              <a:lumMod val="85000"/>
                              <a:lumOff val="15000"/>
                            </a:schemeClr>
                          </a:solidFill>
                          <a:effectLst/>
                          <a:latin typeface="Arial Narrow" pitchFamily="34" charset="0"/>
                        </a:rPr>
                        <a:t> </a:t>
                      </a:r>
                      <a:r>
                        <a:rPr lang="ru-RU" sz="1100" b="0" i="0" u="none" strike="noStrike" dirty="0" smtClean="0">
                          <a:solidFill>
                            <a:schemeClr val="tx1">
                              <a:lumMod val="85000"/>
                              <a:lumOff val="15000"/>
                            </a:schemeClr>
                          </a:solidFill>
                          <a:effectLst/>
                          <a:latin typeface="Arial Narrow" pitchFamily="34" charset="0"/>
                        </a:rPr>
                        <a:t>Акча каражаттарын которууну жүзөгө ашыруучу почталык жана телеграфтык байланыш уюмдары</a:t>
                      </a:r>
                      <a:endParaRPr lang="ru-RU" sz="1100" b="0" i="0" u="none" strike="noStrike" dirty="0">
                        <a:solidFill>
                          <a:schemeClr val="tx1">
                            <a:lumMod val="85000"/>
                            <a:lumOff val="15000"/>
                          </a:schemeClr>
                        </a:solidFill>
                        <a:effectLst/>
                        <a:latin typeface="Arial Narrow" pitchFamily="34" charset="0"/>
                      </a:endParaRP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     </a:t>
                      </a: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     </a:t>
                      </a: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     </a:t>
                      </a: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28   </a:t>
                      </a:r>
                    </a:p>
                  </a:txBody>
                  <a:tcPr marL="9006" marR="9006" marT="9006" marB="0" anchor="ctr">
                    <a:lnL>
                      <a:noFill/>
                    </a:lnL>
                    <a:lnR>
                      <a:noFill/>
                    </a:lnR>
                    <a:lnT>
                      <a:noFill/>
                    </a:lnT>
                    <a:lnB>
                      <a:noFill/>
                    </a:lnB>
                  </a:tcPr>
                </a:tc>
                <a:extLst>
                  <a:ext uri="{0D108BD9-81ED-4DB2-BD59-A6C34878D82A}">
                    <a16:rowId xmlns:a16="http://schemas.microsoft.com/office/drawing/2014/main" val="10008"/>
                  </a:ext>
                </a:extLst>
              </a:tr>
              <a:tr h="265599">
                <a:tc>
                  <a:txBody>
                    <a:bodyPr/>
                    <a:lstStyle/>
                    <a:p>
                      <a:pPr algn="just" fontAlgn="ctr"/>
                      <a:r>
                        <a:rPr lang="ru-RU" sz="1100" b="0" i="0" u="none" strike="noStrike" dirty="0">
                          <a:solidFill>
                            <a:schemeClr val="tx1">
                              <a:lumMod val="85000"/>
                              <a:lumOff val="15000"/>
                            </a:schemeClr>
                          </a:solidFill>
                          <a:effectLst/>
                          <a:latin typeface="Arial Narrow" pitchFamily="34" charset="0"/>
                        </a:rPr>
                        <a:t> </a:t>
                      </a:r>
                      <a:r>
                        <a:rPr lang="ru-RU" sz="1100" b="0" i="0" u="none" strike="noStrike" dirty="0" smtClean="0">
                          <a:solidFill>
                            <a:schemeClr val="tx1">
                              <a:lumMod val="85000"/>
                              <a:lumOff val="15000"/>
                            </a:schemeClr>
                          </a:solidFill>
                          <a:effectLst/>
                          <a:latin typeface="Arial Narrow" pitchFamily="34" charset="0"/>
                        </a:rPr>
                        <a:t>Баалуу кагаздардын көзкарандысыз реестркармоочулары  </a:t>
                      </a:r>
                      <a:endParaRPr lang="ru-RU" sz="1100" b="0" i="0" u="none" strike="noStrike" dirty="0">
                        <a:solidFill>
                          <a:schemeClr val="tx1">
                            <a:lumMod val="85000"/>
                            <a:lumOff val="15000"/>
                          </a:schemeClr>
                        </a:solidFill>
                        <a:effectLst/>
                        <a:latin typeface="Arial Narrow" pitchFamily="34" charset="0"/>
                      </a:endParaRPr>
                    </a:p>
                  </a:txBody>
                  <a:tcPr marL="9006" marR="9006" marT="9006" marB="0" anchor="ctr">
                    <a:lnL>
                      <a:noFill/>
                    </a:lnL>
                    <a:lnR>
                      <a:noFill/>
                    </a:lnR>
                    <a:lnT>
                      <a:noFill/>
                    </a:lnT>
                    <a:lnB>
                      <a:noFill/>
                    </a:lnB>
                  </a:tcPr>
                </a:tc>
                <a:tc>
                  <a:txBody>
                    <a:bodyPr/>
                    <a:lstStyle/>
                    <a:p>
                      <a:pPr algn="l" fontAlgn="ctr"/>
                      <a:r>
                        <a:rPr lang="ru-RU" sz="1100" b="0" i="0" u="none" strike="noStrike" dirty="0">
                          <a:solidFill>
                            <a:schemeClr val="tx1">
                              <a:lumMod val="85000"/>
                              <a:lumOff val="15000"/>
                            </a:schemeClr>
                          </a:solidFill>
                          <a:effectLst/>
                          <a:latin typeface="Arial Narrow" pitchFamily="34" charset="0"/>
                        </a:rPr>
                        <a:t>              30   </a:t>
                      </a: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47   </a:t>
                      </a: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23   </a:t>
                      </a:r>
                    </a:p>
                  </a:txBody>
                  <a:tcPr marL="9006" marR="9006" marT="9006" marB="0" anchor="ctr">
                    <a:lnL>
                      <a:noFill/>
                    </a:lnL>
                    <a:lnR>
                      <a:noFill/>
                    </a:lnR>
                    <a:lnT>
                      <a:noFill/>
                    </a:lnT>
                    <a:lnB>
                      <a:noFill/>
                    </a:lnB>
                  </a:tcPr>
                </a:tc>
                <a:tc>
                  <a:txBody>
                    <a:bodyPr/>
                    <a:lstStyle/>
                    <a:p>
                      <a:pPr algn="l" fontAlgn="ctr"/>
                      <a:r>
                        <a:rPr lang="ru-RU" sz="1100" b="0" i="0" u="none" strike="noStrike" dirty="0">
                          <a:solidFill>
                            <a:schemeClr val="tx1">
                              <a:lumMod val="85000"/>
                              <a:lumOff val="15000"/>
                            </a:schemeClr>
                          </a:solidFill>
                          <a:effectLst/>
                          <a:latin typeface="Arial Narrow" pitchFamily="34" charset="0"/>
                        </a:rPr>
                        <a:t>              59   </a:t>
                      </a:r>
                    </a:p>
                  </a:txBody>
                  <a:tcPr marL="9006" marR="9006" marT="9006" marB="0" anchor="ctr">
                    <a:lnL>
                      <a:noFill/>
                    </a:lnL>
                    <a:lnR>
                      <a:noFill/>
                    </a:lnR>
                    <a:lnT>
                      <a:noFill/>
                    </a:lnT>
                    <a:lnB>
                      <a:noFill/>
                    </a:lnB>
                  </a:tcPr>
                </a:tc>
                <a:extLst>
                  <a:ext uri="{0D108BD9-81ED-4DB2-BD59-A6C34878D82A}">
                    <a16:rowId xmlns:a16="http://schemas.microsoft.com/office/drawing/2014/main" val="10009"/>
                  </a:ext>
                </a:extLst>
              </a:tr>
              <a:tr h="161857">
                <a:tc>
                  <a:txBody>
                    <a:bodyPr/>
                    <a:lstStyle/>
                    <a:p>
                      <a:pPr algn="just" fontAlgn="ctr"/>
                      <a:r>
                        <a:rPr lang="ru-RU" sz="1100" b="0" i="0" u="none" strike="noStrike" dirty="0">
                          <a:solidFill>
                            <a:schemeClr val="tx1">
                              <a:lumMod val="85000"/>
                              <a:lumOff val="15000"/>
                            </a:schemeClr>
                          </a:solidFill>
                          <a:effectLst/>
                          <a:latin typeface="Arial Narrow" pitchFamily="34" charset="0"/>
                        </a:rPr>
                        <a:t> </a:t>
                      </a:r>
                      <a:r>
                        <a:rPr lang="ru-RU" sz="1100" b="0" i="0" u="none" strike="noStrike" dirty="0" smtClean="0">
                          <a:solidFill>
                            <a:schemeClr val="tx1">
                              <a:lumMod val="85000"/>
                              <a:lumOff val="15000"/>
                            </a:schemeClr>
                          </a:solidFill>
                          <a:effectLst/>
                          <a:latin typeface="Arial Narrow" pitchFamily="34" charset="0"/>
                        </a:rPr>
                        <a:t>Кредиттик кошуундар </a:t>
                      </a:r>
                      <a:endParaRPr lang="ru-RU" sz="1100" b="0" i="0" u="none" strike="noStrike" dirty="0">
                        <a:solidFill>
                          <a:schemeClr val="tx1">
                            <a:lumMod val="85000"/>
                            <a:lumOff val="15000"/>
                          </a:schemeClr>
                        </a:solidFill>
                        <a:effectLst/>
                        <a:latin typeface="Arial Narrow" pitchFamily="34" charset="0"/>
                      </a:endParaRP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     </a:t>
                      </a: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42   </a:t>
                      </a: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1   </a:t>
                      </a: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59   </a:t>
                      </a:r>
                    </a:p>
                  </a:txBody>
                  <a:tcPr marL="9006" marR="9006" marT="9006" marB="0" anchor="ctr">
                    <a:lnL>
                      <a:noFill/>
                    </a:lnL>
                    <a:lnR>
                      <a:noFill/>
                    </a:lnR>
                    <a:lnT>
                      <a:noFill/>
                    </a:lnT>
                    <a:lnB>
                      <a:noFill/>
                    </a:lnB>
                  </a:tcPr>
                </a:tc>
                <a:extLst>
                  <a:ext uri="{0D108BD9-81ED-4DB2-BD59-A6C34878D82A}">
                    <a16:rowId xmlns:a16="http://schemas.microsoft.com/office/drawing/2014/main" val="10010"/>
                  </a:ext>
                </a:extLst>
              </a:tr>
              <a:tr h="161857">
                <a:tc>
                  <a:txBody>
                    <a:bodyPr/>
                    <a:lstStyle/>
                    <a:p>
                      <a:pPr algn="just" fontAlgn="ctr"/>
                      <a:r>
                        <a:rPr lang="ru-RU" sz="1100" b="0" i="0" u="none" strike="noStrike" dirty="0">
                          <a:solidFill>
                            <a:schemeClr val="tx1">
                              <a:lumMod val="85000"/>
                              <a:lumOff val="15000"/>
                            </a:schemeClr>
                          </a:solidFill>
                          <a:effectLst/>
                          <a:latin typeface="Arial Narrow" pitchFamily="34" charset="0"/>
                        </a:rPr>
                        <a:t> </a:t>
                      </a:r>
                      <a:r>
                        <a:rPr lang="ru-RU" sz="1100" b="0" i="0" u="none" strike="noStrike" dirty="0" smtClean="0">
                          <a:solidFill>
                            <a:schemeClr val="tx1">
                              <a:lumMod val="85000"/>
                              <a:lumOff val="15000"/>
                            </a:schemeClr>
                          </a:solidFill>
                          <a:effectLst/>
                          <a:latin typeface="Arial Narrow" pitchFamily="34" charset="0"/>
                        </a:rPr>
                        <a:t>Камсыздандыруу уюмдары</a:t>
                      </a:r>
                      <a:endParaRPr lang="ru-RU" sz="1100" b="0" i="0" u="none" strike="noStrike" dirty="0">
                        <a:solidFill>
                          <a:schemeClr val="tx1">
                            <a:lumMod val="85000"/>
                            <a:lumOff val="15000"/>
                          </a:schemeClr>
                        </a:solidFill>
                        <a:effectLst/>
                        <a:latin typeface="Arial Narrow" pitchFamily="34" charset="0"/>
                      </a:endParaRP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1   </a:t>
                      </a: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87   </a:t>
                      </a: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4   </a:t>
                      </a: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24   </a:t>
                      </a:r>
                    </a:p>
                  </a:txBody>
                  <a:tcPr marL="9006" marR="9006" marT="9006" marB="0" anchor="ctr">
                    <a:lnL>
                      <a:noFill/>
                    </a:lnL>
                    <a:lnR>
                      <a:noFill/>
                    </a:lnR>
                    <a:lnT>
                      <a:noFill/>
                    </a:lnT>
                    <a:lnB>
                      <a:noFill/>
                    </a:lnB>
                  </a:tcPr>
                </a:tc>
                <a:extLst>
                  <a:ext uri="{0D108BD9-81ED-4DB2-BD59-A6C34878D82A}">
                    <a16:rowId xmlns:a16="http://schemas.microsoft.com/office/drawing/2014/main" val="10011"/>
                  </a:ext>
                </a:extLst>
              </a:tr>
              <a:tr h="161857">
                <a:tc>
                  <a:txBody>
                    <a:bodyPr/>
                    <a:lstStyle/>
                    <a:p>
                      <a:pPr algn="just" fontAlgn="ctr"/>
                      <a:r>
                        <a:rPr lang="ru-RU" sz="1100" b="0" i="0" u="none" strike="noStrike" dirty="0">
                          <a:solidFill>
                            <a:schemeClr val="tx1">
                              <a:lumMod val="85000"/>
                              <a:lumOff val="15000"/>
                            </a:schemeClr>
                          </a:solidFill>
                          <a:effectLst/>
                          <a:latin typeface="Arial Narrow" pitchFamily="34" charset="0"/>
                        </a:rPr>
                        <a:t> </a:t>
                      </a:r>
                      <a:r>
                        <a:rPr lang="ru-RU" sz="1100" b="0" i="0" u="none" strike="noStrike" dirty="0" smtClean="0">
                          <a:solidFill>
                            <a:schemeClr val="tx1">
                              <a:lumMod val="85000"/>
                              <a:lumOff val="15000"/>
                            </a:schemeClr>
                          </a:solidFill>
                          <a:effectLst/>
                          <a:latin typeface="Arial Narrow" pitchFamily="34" charset="0"/>
                        </a:rPr>
                        <a:t>Лизингдик компаниялар </a:t>
                      </a:r>
                      <a:r>
                        <a:rPr lang="ru-RU" sz="1100" b="0" i="0" u="none" strike="noStrike" dirty="0">
                          <a:solidFill>
                            <a:schemeClr val="tx1">
                              <a:lumMod val="85000"/>
                              <a:lumOff val="15000"/>
                            </a:schemeClr>
                          </a:solidFill>
                          <a:effectLst/>
                          <a:latin typeface="Arial Narrow" pitchFamily="34" charset="0"/>
                        </a:rPr>
                        <a:t>(</a:t>
                      </a:r>
                      <a:r>
                        <a:rPr lang="ru-RU" sz="1100" b="0" i="0" u="none" strike="noStrike" dirty="0" smtClean="0">
                          <a:solidFill>
                            <a:schemeClr val="tx1">
                              <a:lumMod val="85000"/>
                              <a:lumOff val="15000"/>
                            </a:schemeClr>
                          </a:solidFill>
                          <a:effectLst/>
                          <a:latin typeface="Arial Narrow" pitchFamily="34" charset="0"/>
                        </a:rPr>
                        <a:t>финансылык) </a:t>
                      </a:r>
                      <a:endParaRPr lang="ru-RU" sz="1100" b="0" i="0" u="none" strike="noStrike" dirty="0">
                        <a:solidFill>
                          <a:schemeClr val="tx1">
                            <a:lumMod val="85000"/>
                            <a:lumOff val="15000"/>
                          </a:schemeClr>
                        </a:solidFill>
                        <a:effectLst/>
                        <a:latin typeface="Arial Narrow" pitchFamily="34" charset="0"/>
                      </a:endParaRP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9   </a:t>
                      </a: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12   </a:t>
                      </a: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1   </a:t>
                      </a: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614   </a:t>
                      </a:r>
                    </a:p>
                  </a:txBody>
                  <a:tcPr marL="9006" marR="9006" marT="9006" marB="0" anchor="ctr">
                    <a:lnL>
                      <a:noFill/>
                    </a:lnL>
                    <a:lnR>
                      <a:noFill/>
                    </a:lnR>
                    <a:lnT>
                      <a:noFill/>
                    </a:lnT>
                    <a:lnB>
                      <a:noFill/>
                    </a:lnB>
                  </a:tcPr>
                </a:tc>
                <a:extLst>
                  <a:ext uri="{0D108BD9-81ED-4DB2-BD59-A6C34878D82A}">
                    <a16:rowId xmlns:a16="http://schemas.microsoft.com/office/drawing/2014/main" val="10012"/>
                  </a:ext>
                </a:extLst>
              </a:tr>
              <a:tr h="265599">
                <a:tc>
                  <a:txBody>
                    <a:bodyPr/>
                    <a:lstStyle/>
                    <a:p>
                      <a:pPr algn="just" fontAlgn="ctr"/>
                      <a:r>
                        <a:rPr lang="ru-RU" sz="1100" b="0" i="0" u="none" strike="noStrike" dirty="0">
                          <a:solidFill>
                            <a:schemeClr val="tx1">
                              <a:lumMod val="85000"/>
                              <a:lumOff val="15000"/>
                            </a:schemeClr>
                          </a:solidFill>
                          <a:effectLst/>
                          <a:latin typeface="Arial Narrow" pitchFamily="34" charset="0"/>
                        </a:rPr>
                        <a:t> </a:t>
                      </a:r>
                      <a:r>
                        <a:rPr lang="ru-RU" sz="1100" b="0" i="0" u="none" strike="noStrike" dirty="0" smtClean="0">
                          <a:solidFill>
                            <a:schemeClr val="tx1">
                              <a:lumMod val="85000"/>
                              <a:lumOff val="15000"/>
                            </a:schemeClr>
                          </a:solidFill>
                          <a:effectLst/>
                          <a:latin typeface="Arial Narrow" pitchFamily="34" charset="0"/>
                        </a:rPr>
                        <a:t>Лотереяларды уюштуруучу жана өткөрүүчү жактар </a:t>
                      </a:r>
                      <a:endParaRPr lang="ru-RU" sz="1100" b="0" i="0" u="none" strike="noStrike" dirty="0">
                        <a:solidFill>
                          <a:schemeClr val="tx1">
                            <a:lumMod val="85000"/>
                            <a:lumOff val="15000"/>
                          </a:schemeClr>
                        </a:solidFill>
                        <a:effectLst/>
                        <a:latin typeface="Arial Narrow" pitchFamily="34" charset="0"/>
                      </a:endParaRP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     </a:t>
                      </a: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3   </a:t>
                      </a: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     </a:t>
                      </a: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     </a:t>
                      </a:r>
                    </a:p>
                  </a:txBody>
                  <a:tcPr marL="9006" marR="9006" marT="9006" marB="0" anchor="ctr">
                    <a:lnL>
                      <a:noFill/>
                    </a:lnL>
                    <a:lnR>
                      <a:noFill/>
                    </a:lnR>
                    <a:lnT>
                      <a:noFill/>
                    </a:lnT>
                    <a:lnB>
                      <a:noFill/>
                    </a:lnB>
                  </a:tcPr>
                </a:tc>
                <a:extLst>
                  <a:ext uri="{0D108BD9-81ED-4DB2-BD59-A6C34878D82A}">
                    <a16:rowId xmlns:a16="http://schemas.microsoft.com/office/drawing/2014/main" val="10013"/>
                  </a:ext>
                </a:extLst>
              </a:tr>
              <a:tr h="161857">
                <a:tc>
                  <a:txBody>
                    <a:bodyPr/>
                    <a:lstStyle/>
                    <a:p>
                      <a:pPr algn="just" fontAlgn="ctr"/>
                      <a:r>
                        <a:rPr lang="ru-RU" sz="1100" b="0" i="0" u="none" strike="noStrike" dirty="0">
                          <a:solidFill>
                            <a:schemeClr val="tx1">
                              <a:lumMod val="85000"/>
                              <a:lumOff val="15000"/>
                            </a:schemeClr>
                          </a:solidFill>
                          <a:effectLst/>
                          <a:latin typeface="Arial Narrow" pitchFamily="34" charset="0"/>
                        </a:rPr>
                        <a:t> </a:t>
                      </a:r>
                      <a:r>
                        <a:rPr lang="ru-RU" sz="1100" b="0" i="0" u="none" strike="noStrike" dirty="0" smtClean="0">
                          <a:solidFill>
                            <a:schemeClr val="tx1">
                              <a:lumMod val="85000"/>
                              <a:lumOff val="15000"/>
                            </a:schemeClr>
                          </a:solidFill>
                          <a:effectLst/>
                          <a:latin typeface="Arial Narrow" pitchFamily="34" charset="0"/>
                        </a:rPr>
                        <a:t>Алмаштыруу бюролору </a:t>
                      </a:r>
                      <a:r>
                        <a:rPr lang="ru-RU" sz="1100" b="0" i="0" u="none" strike="noStrike" dirty="0">
                          <a:solidFill>
                            <a:schemeClr val="tx1">
                              <a:lumMod val="85000"/>
                              <a:lumOff val="15000"/>
                            </a:schemeClr>
                          </a:solidFill>
                          <a:effectLst/>
                          <a:latin typeface="Arial Narrow" pitchFamily="34" charset="0"/>
                        </a:rPr>
                        <a:t>(</a:t>
                      </a:r>
                      <a:r>
                        <a:rPr lang="ru-RU" sz="1100" b="0" i="0" u="none" strike="noStrike" dirty="0" smtClean="0">
                          <a:solidFill>
                            <a:schemeClr val="tx1">
                              <a:lumMod val="85000"/>
                              <a:lumOff val="15000"/>
                            </a:schemeClr>
                          </a:solidFill>
                          <a:effectLst/>
                          <a:latin typeface="Arial Narrow" pitchFamily="34" charset="0"/>
                        </a:rPr>
                        <a:t>пункттары</a:t>
                      </a:r>
                      <a:r>
                        <a:rPr lang="ru-RU" sz="1100" b="0" i="0" u="none" strike="noStrike" dirty="0">
                          <a:solidFill>
                            <a:schemeClr val="tx1">
                              <a:lumMod val="85000"/>
                              <a:lumOff val="15000"/>
                            </a:schemeClr>
                          </a:solidFill>
                          <a:effectLst/>
                          <a:latin typeface="Arial Narrow" pitchFamily="34" charset="0"/>
                        </a:rPr>
                        <a:t>) </a:t>
                      </a:r>
                    </a:p>
                  </a:txBody>
                  <a:tcPr marL="9006" marR="9006" marT="9006" marB="0" anchor="ctr">
                    <a:lnL>
                      <a:noFill/>
                    </a:lnL>
                    <a:lnR>
                      <a:noFill/>
                    </a:lnR>
                    <a:lnT>
                      <a:noFill/>
                    </a:lnT>
                    <a:lnB>
                      <a:noFill/>
                    </a:lnB>
                  </a:tcPr>
                </a:tc>
                <a:tc>
                  <a:txBody>
                    <a:bodyPr/>
                    <a:lstStyle/>
                    <a:p>
                      <a:pPr algn="l" fontAlgn="ctr"/>
                      <a:r>
                        <a:rPr lang="ru-RU" sz="1100" b="0" i="0" u="none" strike="noStrike" dirty="0">
                          <a:solidFill>
                            <a:schemeClr val="tx1">
                              <a:lumMod val="85000"/>
                              <a:lumOff val="15000"/>
                            </a:schemeClr>
                          </a:solidFill>
                          <a:effectLst/>
                          <a:latin typeface="Arial Narrow" pitchFamily="34" charset="0"/>
                        </a:rPr>
                        <a:t>               -     </a:t>
                      </a: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8   </a:t>
                      </a: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     </a:t>
                      </a: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17   </a:t>
                      </a:r>
                    </a:p>
                  </a:txBody>
                  <a:tcPr marL="9006" marR="9006" marT="9006" marB="0" anchor="ctr">
                    <a:lnL>
                      <a:noFill/>
                    </a:lnL>
                    <a:lnR>
                      <a:noFill/>
                    </a:lnR>
                    <a:lnT>
                      <a:noFill/>
                    </a:lnT>
                    <a:lnB>
                      <a:noFill/>
                    </a:lnB>
                  </a:tcPr>
                </a:tc>
                <a:extLst>
                  <a:ext uri="{0D108BD9-81ED-4DB2-BD59-A6C34878D82A}">
                    <a16:rowId xmlns:a16="http://schemas.microsoft.com/office/drawing/2014/main" val="10014"/>
                  </a:ext>
                </a:extLst>
              </a:tr>
              <a:tr h="531199">
                <a:tc>
                  <a:txBody>
                    <a:bodyPr/>
                    <a:lstStyle/>
                    <a:p>
                      <a:pPr algn="just" fontAlgn="ctr"/>
                      <a:r>
                        <a:rPr lang="ru-RU" sz="1100" b="0" i="0" u="none" strike="noStrike" dirty="0">
                          <a:solidFill>
                            <a:schemeClr val="tx1">
                              <a:lumMod val="85000"/>
                              <a:lumOff val="15000"/>
                            </a:schemeClr>
                          </a:solidFill>
                          <a:effectLst/>
                          <a:latin typeface="Arial Narrow" pitchFamily="34" charset="0"/>
                        </a:rPr>
                        <a:t> </a:t>
                      </a:r>
                      <a:r>
                        <a:rPr lang="ru-RU" sz="1100" b="0" i="0" u="none" strike="noStrike" dirty="0" smtClean="0">
                          <a:solidFill>
                            <a:schemeClr val="tx1">
                              <a:lumMod val="85000"/>
                              <a:lumOff val="15000"/>
                            </a:schemeClr>
                          </a:solidFill>
                          <a:effectLst/>
                          <a:latin typeface="Arial Narrow" pitchFamily="34" charset="0"/>
                        </a:rPr>
                        <a:t>Кыймылсыз жана кыймылдуу мүлккө болгон укукту документ түрүндө күбөлөндүрүүчү же каттоочу  уюмдар</a:t>
                      </a:r>
                      <a:endParaRPr lang="ru-RU" sz="1100" b="0" i="0" u="none" strike="noStrike" dirty="0">
                        <a:solidFill>
                          <a:schemeClr val="tx1">
                            <a:lumMod val="85000"/>
                            <a:lumOff val="15000"/>
                          </a:schemeClr>
                        </a:solidFill>
                        <a:effectLst/>
                        <a:latin typeface="Arial Narrow" pitchFamily="34" charset="0"/>
                      </a:endParaRP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     </a:t>
                      </a: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14   </a:t>
                      </a: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     </a:t>
                      </a: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1   </a:t>
                      </a:r>
                    </a:p>
                  </a:txBody>
                  <a:tcPr marL="9006" marR="9006" marT="9006" marB="0" anchor="ctr">
                    <a:lnL>
                      <a:noFill/>
                    </a:lnL>
                    <a:lnR>
                      <a:noFill/>
                    </a:lnR>
                    <a:lnT>
                      <a:noFill/>
                    </a:lnT>
                    <a:lnB>
                      <a:noFill/>
                    </a:lnB>
                  </a:tcPr>
                </a:tc>
                <a:extLst>
                  <a:ext uri="{0D108BD9-81ED-4DB2-BD59-A6C34878D82A}">
                    <a16:rowId xmlns:a16="http://schemas.microsoft.com/office/drawing/2014/main" val="10015"/>
                  </a:ext>
                </a:extLst>
              </a:tr>
              <a:tr h="398399">
                <a:tc>
                  <a:txBody>
                    <a:bodyPr/>
                    <a:lstStyle/>
                    <a:p>
                      <a:pPr algn="just" fontAlgn="ctr"/>
                      <a:r>
                        <a:rPr lang="ru-RU" sz="1100" b="0" i="0" u="none" strike="noStrike" dirty="0" smtClean="0">
                          <a:solidFill>
                            <a:schemeClr val="tx1">
                              <a:lumMod val="85000"/>
                              <a:lumOff val="15000"/>
                            </a:schemeClr>
                          </a:solidFill>
                          <a:effectLst/>
                          <a:latin typeface="Arial Narrow" pitchFamily="34" charset="0"/>
                        </a:rPr>
                        <a:t>Акча которуулардын эсепти ачпастан адистештирилген системалары  </a:t>
                      </a:r>
                      <a:endParaRPr lang="ru-RU" sz="1100" b="0" i="0" u="none" strike="noStrike" dirty="0">
                        <a:solidFill>
                          <a:schemeClr val="tx1">
                            <a:lumMod val="85000"/>
                            <a:lumOff val="15000"/>
                          </a:schemeClr>
                        </a:solidFill>
                        <a:effectLst/>
                        <a:latin typeface="Arial Narrow" pitchFamily="34" charset="0"/>
                      </a:endParaRP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     </a:t>
                      </a: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     </a:t>
                      </a: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     </a:t>
                      </a: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77   </a:t>
                      </a:r>
                    </a:p>
                  </a:txBody>
                  <a:tcPr marL="9006" marR="9006" marT="9006" marB="0" anchor="ctr">
                    <a:lnL>
                      <a:noFill/>
                    </a:lnL>
                    <a:lnR>
                      <a:noFill/>
                    </a:lnR>
                    <a:lnT>
                      <a:noFill/>
                    </a:lnT>
                    <a:lnB>
                      <a:noFill/>
                    </a:lnB>
                  </a:tcPr>
                </a:tc>
                <a:extLst>
                  <a:ext uri="{0D108BD9-81ED-4DB2-BD59-A6C34878D82A}">
                    <a16:rowId xmlns:a16="http://schemas.microsoft.com/office/drawing/2014/main" val="10016"/>
                  </a:ext>
                </a:extLst>
              </a:tr>
              <a:tr h="161857">
                <a:tc>
                  <a:txBody>
                    <a:bodyPr/>
                    <a:lstStyle/>
                    <a:p>
                      <a:pPr algn="just" fontAlgn="ctr"/>
                      <a:r>
                        <a:rPr lang="ru-RU" sz="1100" b="0" i="0" u="none" strike="noStrike" dirty="0">
                          <a:solidFill>
                            <a:schemeClr val="tx1">
                              <a:lumMod val="85000"/>
                              <a:lumOff val="15000"/>
                            </a:schemeClr>
                          </a:solidFill>
                          <a:effectLst/>
                          <a:latin typeface="Arial Narrow" pitchFamily="34" charset="0"/>
                        </a:rPr>
                        <a:t> </a:t>
                      </a:r>
                      <a:r>
                        <a:rPr lang="ru-RU" sz="1100" b="0" i="0" u="none" strike="noStrike" dirty="0" smtClean="0">
                          <a:solidFill>
                            <a:schemeClr val="tx1">
                              <a:lumMod val="85000"/>
                              <a:lumOff val="15000"/>
                            </a:schemeClr>
                          </a:solidFill>
                          <a:effectLst/>
                          <a:latin typeface="Arial Narrow" pitchFamily="34" charset="0"/>
                        </a:rPr>
                        <a:t>Инвестициялык фонддор  </a:t>
                      </a:r>
                      <a:endParaRPr lang="ru-RU" sz="1100" b="0" i="0" u="none" strike="noStrike" dirty="0">
                        <a:solidFill>
                          <a:schemeClr val="tx1">
                            <a:lumMod val="85000"/>
                            <a:lumOff val="15000"/>
                          </a:schemeClr>
                        </a:solidFill>
                        <a:effectLst/>
                        <a:latin typeface="Arial Narrow" pitchFamily="34" charset="0"/>
                      </a:endParaRP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     </a:t>
                      </a: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     </a:t>
                      </a: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     </a:t>
                      </a: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51   </a:t>
                      </a:r>
                    </a:p>
                  </a:txBody>
                  <a:tcPr marL="9006" marR="9006" marT="9006" marB="0" anchor="ctr">
                    <a:lnL>
                      <a:noFill/>
                    </a:lnL>
                    <a:lnR>
                      <a:noFill/>
                    </a:lnR>
                    <a:lnT>
                      <a:noFill/>
                    </a:lnT>
                    <a:lnB>
                      <a:noFill/>
                    </a:lnB>
                  </a:tcPr>
                </a:tc>
                <a:extLst>
                  <a:ext uri="{0D108BD9-81ED-4DB2-BD59-A6C34878D82A}">
                    <a16:rowId xmlns:a16="http://schemas.microsoft.com/office/drawing/2014/main" val="10017"/>
                  </a:ext>
                </a:extLst>
              </a:tr>
              <a:tr h="161857">
                <a:tc>
                  <a:txBody>
                    <a:bodyPr/>
                    <a:lstStyle/>
                    <a:p>
                      <a:pPr algn="just" fontAlgn="ctr"/>
                      <a:r>
                        <a:rPr lang="ru-RU" sz="1100" b="0" i="0" u="none" strike="noStrike" dirty="0">
                          <a:solidFill>
                            <a:schemeClr val="tx1">
                              <a:lumMod val="85000"/>
                              <a:lumOff val="15000"/>
                            </a:schemeClr>
                          </a:solidFill>
                          <a:effectLst/>
                          <a:latin typeface="Arial Narrow" pitchFamily="34" charset="0"/>
                        </a:rPr>
                        <a:t> </a:t>
                      </a:r>
                      <a:r>
                        <a:rPr lang="ru-RU" sz="1100" b="0" i="0" u="none" strike="noStrike" dirty="0" smtClean="0">
                          <a:solidFill>
                            <a:schemeClr val="tx1">
                              <a:lumMod val="85000"/>
                              <a:lumOff val="15000"/>
                            </a:schemeClr>
                          </a:solidFill>
                          <a:effectLst/>
                          <a:latin typeface="Arial Narrow" pitchFamily="34" charset="0"/>
                        </a:rPr>
                        <a:t>Ипотекалык компаниялар </a:t>
                      </a:r>
                      <a:endParaRPr lang="ru-RU" sz="1100" b="0" i="0" u="none" strike="noStrike" dirty="0">
                        <a:solidFill>
                          <a:schemeClr val="tx1">
                            <a:lumMod val="85000"/>
                            <a:lumOff val="15000"/>
                          </a:schemeClr>
                        </a:solidFill>
                        <a:effectLst/>
                        <a:latin typeface="Arial Narrow" pitchFamily="34" charset="0"/>
                      </a:endParaRP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     </a:t>
                      </a: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     </a:t>
                      </a: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     </a:t>
                      </a: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6   </a:t>
                      </a:r>
                    </a:p>
                  </a:txBody>
                  <a:tcPr marL="9006" marR="9006" marT="9006" marB="0" anchor="ctr">
                    <a:lnL>
                      <a:noFill/>
                    </a:lnL>
                    <a:lnR>
                      <a:noFill/>
                    </a:lnR>
                    <a:lnT>
                      <a:noFill/>
                    </a:lnT>
                    <a:lnB>
                      <a:noFill/>
                    </a:lnB>
                  </a:tcPr>
                </a:tc>
                <a:extLst>
                  <a:ext uri="{0D108BD9-81ED-4DB2-BD59-A6C34878D82A}">
                    <a16:rowId xmlns:a16="http://schemas.microsoft.com/office/drawing/2014/main" val="10018"/>
                  </a:ext>
                </a:extLst>
              </a:tr>
              <a:tr h="315461">
                <a:tc>
                  <a:txBody>
                    <a:bodyPr/>
                    <a:lstStyle/>
                    <a:p>
                      <a:pPr algn="just" fontAlgn="ctr"/>
                      <a:r>
                        <a:rPr lang="ru-RU" sz="1100" b="0" i="0" u="none" strike="noStrike" dirty="0">
                          <a:solidFill>
                            <a:schemeClr val="tx1">
                              <a:lumMod val="85000"/>
                              <a:lumOff val="15000"/>
                            </a:schemeClr>
                          </a:solidFill>
                          <a:effectLst/>
                          <a:latin typeface="Arial Narrow" pitchFamily="34" charset="0"/>
                        </a:rPr>
                        <a:t> </a:t>
                      </a:r>
                      <a:r>
                        <a:rPr lang="ru-RU" sz="1100" b="0" i="0" u="none" strike="noStrike" dirty="0" smtClean="0">
                          <a:solidFill>
                            <a:schemeClr val="tx1">
                              <a:lumMod val="85000"/>
                              <a:lumOff val="15000"/>
                            </a:schemeClr>
                          </a:solidFill>
                          <a:effectLst/>
                          <a:latin typeface="Arial Narrow" pitchFamily="34" charset="0"/>
                        </a:rPr>
                        <a:t>Риэлторлор</a:t>
                      </a:r>
                      <a:endParaRPr lang="ru-RU" sz="1100" b="0" i="0" u="none" strike="noStrike" dirty="0">
                        <a:solidFill>
                          <a:schemeClr val="tx1">
                            <a:lumMod val="85000"/>
                            <a:lumOff val="15000"/>
                          </a:schemeClr>
                        </a:solidFill>
                        <a:effectLst/>
                        <a:latin typeface="Arial Narrow" pitchFamily="34" charset="0"/>
                      </a:endParaRPr>
                    </a:p>
                  </a:txBody>
                  <a:tcPr marL="9006" marR="9006" marT="9006" marB="0" anchor="ctr">
                    <a:lnL>
                      <a:noFill/>
                    </a:lnL>
                    <a:lnR>
                      <a:noFill/>
                    </a:lnR>
                    <a:lnT>
                      <a:noFill/>
                    </a:lnT>
                    <a:lnB>
                      <a:noFill/>
                    </a:lnB>
                  </a:tcPr>
                </a:tc>
                <a:tc>
                  <a:txBody>
                    <a:bodyPr/>
                    <a:lstStyle/>
                    <a:p>
                      <a:pPr algn="l" fontAlgn="ctr"/>
                      <a:r>
                        <a:rPr lang="ru-RU" sz="1100" b="0" i="0" u="none" strike="noStrike" dirty="0">
                          <a:solidFill>
                            <a:schemeClr val="tx1">
                              <a:lumMod val="85000"/>
                              <a:lumOff val="15000"/>
                            </a:schemeClr>
                          </a:solidFill>
                          <a:effectLst/>
                          <a:latin typeface="Arial Narrow" pitchFamily="34" charset="0"/>
                        </a:rPr>
                        <a:t>               -     </a:t>
                      </a: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     </a:t>
                      </a:r>
                    </a:p>
                  </a:txBody>
                  <a:tcPr marL="9006" marR="9006" marT="9006"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     </a:t>
                      </a:r>
                    </a:p>
                  </a:txBody>
                  <a:tcPr marL="9006" marR="9006" marT="9006" marB="0" anchor="ctr">
                    <a:lnL>
                      <a:noFill/>
                    </a:lnL>
                    <a:lnR>
                      <a:noFill/>
                    </a:lnR>
                    <a:lnT>
                      <a:noFill/>
                    </a:lnT>
                    <a:lnB>
                      <a:noFill/>
                    </a:lnB>
                  </a:tcPr>
                </a:tc>
                <a:tc>
                  <a:txBody>
                    <a:bodyPr/>
                    <a:lstStyle/>
                    <a:p>
                      <a:pPr algn="l" fontAlgn="ctr"/>
                      <a:r>
                        <a:rPr lang="ru-RU" sz="1100" b="0" i="0" u="none" strike="noStrike" dirty="0">
                          <a:solidFill>
                            <a:schemeClr val="tx1">
                              <a:lumMod val="85000"/>
                              <a:lumOff val="15000"/>
                            </a:schemeClr>
                          </a:solidFill>
                          <a:effectLst/>
                          <a:latin typeface="Arial Narrow" pitchFamily="34" charset="0"/>
                        </a:rPr>
                        <a:t>                1   </a:t>
                      </a:r>
                    </a:p>
                  </a:txBody>
                  <a:tcPr marL="9006" marR="9006" marT="9006" marB="0" anchor="ctr">
                    <a:lnL>
                      <a:noFill/>
                    </a:lnL>
                    <a:lnR>
                      <a:noFill/>
                    </a:lnR>
                    <a:lnT>
                      <a:noFill/>
                    </a:lnT>
                    <a:lnB>
                      <a:noFill/>
                    </a:lnB>
                  </a:tcPr>
                </a:tc>
                <a:extLst>
                  <a:ext uri="{0D108BD9-81ED-4DB2-BD59-A6C34878D82A}">
                    <a16:rowId xmlns:a16="http://schemas.microsoft.com/office/drawing/2014/main" val="10019"/>
                  </a:ext>
                </a:extLst>
              </a:tr>
            </a:tbl>
          </a:graphicData>
        </a:graphic>
      </p:graphicFrame>
      <p:sp>
        <p:nvSpPr>
          <p:cNvPr id="14" name="TextBox 13"/>
          <p:cNvSpPr txBox="1"/>
          <p:nvPr/>
        </p:nvSpPr>
        <p:spPr>
          <a:xfrm>
            <a:off x="265651" y="7205430"/>
            <a:ext cx="6351654" cy="1184940"/>
          </a:xfrm>
          <a:prstGeom prst="rect">
            <a:avLst/>
          </a:prstGeom>
          <a:noFill/>
        </p:spPr>
        <p:txBody>
          <a:bodyPr wrap="square" rtlCol="0">
            <a:spAutoFit/>
          </a:bodyPr>
          <a:lstStyle/>
          <a:p>
            <a:r>
              <a:rPr lang="ru-RU" sz="1100" b="1" dirty="0" smtClean="0">
                <a:latin typeface="Arial Narrow" pitchFamily="34" charset="0"/>
                <a:cs typeface="Arial" pitchFamily="34" charset="0"/>
              </a:rPr>
              <a:t>*</a:t>
            </a:r>
            <a:r>
              <a:rPr lang="ru-RU" sz="1100" b="1" dirty="0" smtClean="0">
                <a:solidFill>
                  <a:schemeClr val="accent6">
                    <a:lumMod val="50000"/>
                  </a:schemeClr>
                </a:solidFill>
                <a:latin typeface="Arial Narrow" pitchFamily="34" charset="0"/>
                <a:cs typeface="Arial" pitchFamily="34" charset="0"/>
              </a:rPr>
              <a:t>Түшүндүрүү</a:t>
            </a:r>
            <a:r>
              <a:rPr lang="ru-RU" sz="1100" b="1" dirty="0" smtClean="0">
                <a:latin typeface="Arial Narrow" pitchFamily="34" charset="0"/>
                <a:cs typeface="Arial" pitchFamily="34" charset="0"/>
              </a:rPr>
              <a:t>:</a:t>
            </a:r>
          </a:p>
          <a:p>
            <a:endParaRPr lang="en-US" sz="1100" dirty="0" smtClean="0">
              <a:latin typeface="Arial Narrow" pitchFamily="34" charset="0"/>
              <a:cs typeface="Arial" pitchFamily="34" charset="0"/>
            </a:endParaRPr>
          </a:p>
          <a:p>
            <a:pPr>
              <a:spcAft>
                <a:spcPts val="600"/>
              </a:spcAft>
            </a:pPr>
            <a:r>
              <a:rPr lang="ru-RU" sz="1100" dirty="0" smtClean="0">
                <a:latin typeface="Arial Narrow" pitchFamily="34" charset="0"/>
                <a:cs typeface="Arial" pitchFamily="34" charset="0"/>
              </a:rPr>
              <a:t>ШОБ – ФЧМК тарабынан иштелип чыккан, шектүү операциялардын (бүтүмдөрдүн) ченөлчөмдөр тизмесине ылайык шектүү операция (бүтүм) жөнүндө билдирүүлөр</a:t>
            </a:r>
            <a:r>
              <a:rPr lang="ru-RU" sz="1100" dirty="0" smtClean="0">
                <a:latin typeface="Arial Narrow" panose="020B0606020202030204" pitchFamily="34" charset="0"/>
              </a:rPr>
              <a:t> </a:t>
            </a:r>
          </a:p>
          <a:p>
            <a:pPr>
              <a:spcAft>
                <a:spcPts val="600"/>
              </a:spcAft>
            </a:pPr>
            <a:r>
              <a:rPr lang="ru-RU" sz="1100" dirty="0" smtClean="0">
                <a:latin typeface="Arial Narrow" pitchFamily="34" charset="0"/>
                <a:cs typeface="Arial" pitchFamily="34" charset="0"/>
              </a:rPr>
              <a:t>МКА – ченөлчөмдөр тизмесине ылайык милдеттүү контролго алынууга жаткан акча каражаттары же мүлк менен операциялар (бүтүмдөр) жөнүндө маалымат (чектик суммалардан жогору операциялар </a:t>
            </a:r>
            <a:r>
              <a:rPr lang="en-US" sz="1100" dirty="0" smtClean="0">
                <a:latin typeface="Arial Narrow" pitchFamily="34" charset="0"/>
                <a:cs typeface="Arial" pitchFamily="34" charset="0"/>
              </a:rPr>
              <a:t>&lt;</a:t>
            </a:r>
            <a:r>
              <a:rPr lang="ru-RU" sz="1100" dirty="0" smtClean="0">
                <a:latin typeface="Arial Narrow" pitchFamily="34" charset="0"/>
                <a:cs typeface="Arial" pitchFamily="34" charset="0"/>
              </a:rPr>
              <a:t>1 жана 4,5 млн сом)</a:t>
            </a:r>
            <a:endParaRPr lang="ru-RU" sz="1100" dirty="0">
              <a:latin typeface="Arial Narrow" pitchFamily="34" charset="0"/>
              <a:cs typeface="Arial" pitchFamily="34" charset="0"/>
            </a:endParaRPr>
          </a:p>
        </p:txBody>
      </p:sp>
      <p:sp>
        <p:nvSpPr>
          <p:cNvPr id="19" name="Прямоугольник 18"/>
          <p:cNvSpPr/>
          <p:nvPr/>
        </p:nvSpPr>
        <p:spPr>
          <a:xfrm>
            <a:off x="324377" y="0"/>
            <a:ext cx="45719" cy="4983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p:cNvSpPr txBox="1"/>
          <p:nvPr/>
        </p:nvSpPr>
        <p:spPr>
          <a:xfrm>
            <a:off x="5188" y="115337"/>
            <a:ext cx="284052" cy="307777"/>
          </a:xfrm>
          <a:prstGeom prst="rect">
            <a:avLst/>
          </a:prstGeom>
          <a:noFill/>
        </p:spPr>
        <p:txBody>
          <a:bodyPr wrap="none" rtlCol="0">
            <a:spAutoFit/>
          </a:bodyPr>
          <a:lstStyle/>
          <a:p>
            <a:r>
              <a:rPr lang="ru-RU" sz="1400" dirty="0" smtClean="0">
                <a:solidFill>
                  <a:schemeClr val="accent1">
                    <a:lumMod val="75000"/>
                  </a:schemeClr>
                </a:solidFill>
                <a:latin typeface="Arial" pitchFamily="34" charset="0"/>
                <a:cs typeface="Arial" pitchFamily="34" charset="0"/>
              </a:rPr>
              <a:t>5</a:t>
            </a:r>
            <a:endParaRPr lang="ru-RU" sz="1400" dirty="0">
              <a:solidFill>
                <a:schemeClr val="accent1">
                  <a:lumMod val="75000"/>
                </a:schemeClr>
              </a:solidFill>
              <a:latin typeface="Arial" pitchFamily="34" charset="0"/>
              <a:cs typeface="Arial" pitchFamily="34" charset="0"/>
            </a:endParaRPr>
          </a:p>
        </p:txBody>
      </p:sp>
      <p:sp>
        <p:nvSpPr>
          <p:cNvPr id="21" name="TextBox 20"/>
          <p:cNvSpPr txBox="1"/>
          <p:nvPr/>
        </p:nvSpPr>
        <p:spPr>
          <a:xfrm>
            <a:off x="434344" y="85582"/>
            <a:ext cx="2564007" cy="453970"/>
          </a:xfrm>
          <a:prstGeom prst="rect">
            <a:avLst/>
          </a:prstGeom>
          <a:noFill/>
        </p:spPr>
        <p:txBody>
          <a:bodyPr wrap="square" rtlCol="0">
            <a:spAutoFit/>
          </a:bodyPr>
          <a:lstStyle/>
          <a:p>
            <a:pPr>
              <a:spcAft>
                <a:spcPts val="300"/>
              </a:spcAft>
            </a:pPr>
            <a:r>
              <a:rPr lang="ru-RU" sz="700" b="1" dirty="0" smtClean="0">
                <a:solidFill>
                  <a:schemeClr val="accent1">
                    <a:lumMod val="75000"/>
                  </a:schemeClr>
                </a:solidFill>
                <a:latin typeface="Arial" pitchFamily="34" charset="0"/>
                <a:cs typeface="Arial" pitchFamily="34" charset="0"/>
              </a:rPr>
              <a:t>ИШ ЖӨНҮНДӨ ЖЫЛДЫК ОТЧЕТ – 2017</a:t>
            </a:r>
          </a:p>
          <a:p>
            <a:r>
              <a:rPr lang="ru-RU" sz="700" dirty="0">
                <a:solidFill>
                  <a:schemeClr val="accent1">
                    <a:lumMod val="75000"/>
                  </a:schemeClr>
                </a:solidFill>
                <a:latin typeface="Arial" pitchFamily="34" charset="0"/>
                <a:cs typeface="Arial" pitchFamily="34" charset="0"/>
              </a:rPr>
              <a:t>Кыргыз Республикасынын Өкмөтүнө караштуу </a:t>
            </a:r>
          </a:p>
          <a:p>
            <a:r>
              <a:rPr lang="ky-KG" sz="700" dirty="0">
                <a:solidFill>
                  <a:schemeClr val="accent1">
                    <a:lumMod val="75000"/>
                  </a:schemeClr>
                </a:solidFill>
                <a:latin typeface="Arial" pitchFamily="34" charset="0"/>
                <a:cs typeface="Arial" pitchFamily="34" charset="0"/>
              </a:rPr>
              <a:t>Финансылык </a:t>
            </a:r>
            <a:r>
              <a:rPr lang="ky-KG" sz="700" dirty="0" smtClean="0">
                <a:solidFill>
                  <a:schemeClr val="accent1">
                    <a:lumMod val="75000"/>
                  </a:schemeClr>
                </a:solidFill>
                <a:latin typeface="Arial" pitchFamily="34" charset="0"/>
                <a:cs typeface="Arial" pitchFamily="34" charset="0"/>
              </a:rPr>
              <a:t>чалгындоо </a:t>
            </a:r>
            <a:r>
              <a:rPr lang="ky-KG" sz="700" dirty="0">
                <a:solidFill>
                  <a:schemeClr val="accent1">
                    <a:lumMod val="75000"/>
                  </a:schemeClr>
                </a:solidFill>
                <a:latin typeface="Arial" pitchFamily="34" charset="0"/>
                <a:cs typeface="Arial" pitchFamily="34" charset="0"/>
              </a:rPr>
              <a:t>мамлекеттик </a:t>
            </a:r>
            <a:r>
              <a:rPr lang="ky-KG" sz="700" dirty="0" smtClean="0">
                <a:solidFill>
                  <a:schemeClr val="accent1">
                    <a:lumMod val="75000"/>
                  </a:schemeClr>
                </a:solidFill>
                <a:latin typeface="Arial" pitchFamily="34" charset="0"/>
                <a:cs typeface="Arial" pitchFamily="34" charset="0"/>
              </a:rPr>
              <a:t>кызматы</a:t>
            </a:r>
            <a:endParaRPr lang="ru-RU" sz="700" dirty="0">
              <a:solidFill>
                <a:schemeClr val="accent1">
                  <a:lumMod val="75000"/>
                </a:schemeClr>
              </a:solidFill>
              <a:latin typeface="Arial" pitchFamily="34" charset="0"/>
              <a:cs typeface="Arial" pitchFamily="34" charset="0"/>
            </a:endParaRPr>
          </a:p>
        </p:txBody>
      </p:sp>
      <p:cxnSp>
        <p:nvCxnSpPr>
          <p:cNvPr id="3" name="Прямая соединительная линия 2"/>
          <p:cNvCxnSpPr/>
          <p:nvPr/>
        </p:nvCxnSpPr>
        <p:spPr>
          <a:xfrm>
            <a:off x="352424" y="7064117"/>
            <a:ext cx="6322124"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83752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4377" y="0"/>
            <a:ext cx="45719" cy="4983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5188" y="115337"/>
            <a:ext cx="383438" cy="307777"/>
          </a:xfrm>
          <a:prstGeom prst="rect">
            <a:avLst/>
          </a:prstGeom>
          <a:noFill/>
        </p:spPr>
        <p:txBody>
          <a:bodyPr wrap="none" rtlCol="0">
            <a:spAutoFit/>
          </a:bodyPr>
          <a:lstStyle/>
          <a:p>
            <a:r>
              <a:rPr lang="ru-RU" sz="1400" dirty="0" smtClean="0">
                <a:solidFill>
                  <a:schemeClr val="accent1">
                    <a:lumMod val="75000"/>
                  </a:schemeClr>
                </a:solidFill>
                <a:latin typeface="Arial" pitchFamily="34" charset="0"/>
                <a:cs typeface="Arial" pitchFamily="34" charset="0"/>
              </a:rPr>
              <a:t>50</a:t>
            </a:r>
            <a:endParaRPr lang="ru-RU" sz="1400" dirty="0">
              <a:solidFill>
                <a:schemeClr val="accent1">
                  <a:lumMod val="75000"/>
                </a:schemeClr>
              </a:solidFill>
              <a:latin typeface="Arial" pitchFamily="34" charset="0"/>
              <a:cs typeface="Arial" pitchFamily="34" charset="0"/>
            </a:endParaRPr>
          </a:p>
        </p:txBody>
      </p:sp>
      <p:sp>
        <p:nvSpPr>
          <p:cNvPr id="6" name="TextBox 5"/>
          <p:cNvSpPr txBox="1"/>
          <p:nvPr/>
        </p:nvSpPr>
        <p:spPr>
          <a:xfrm>
            <a:off x="434344" y="85582"/>
            <a:ext cx="2564007" cy="453970"/>
          </a:xfrm>
          <a:prstGeom prst="rect">
            <a:avLst/>
          </a:prstGeom>
          <a:noFill/>
        </p:spPr>
        <p:txBody>
          <a:bodyPr wrap="square" rtlCol="0">
            <a:spAutoFit/>
          </a:bodyPr>
          <a:lstStyle/>
          <a:p>
            <a:pPr>
              <a:spcAft>
                <a:spcPts val="300"/>
              </a:spcAft>
            </a:pPr>
            <a:r>
              <a:rPr lang="ru-RU" sz="700" b="1" dirty="0" smtClean="0">
                <a:solidFill>
                  <a:schemeClr val="accent1">
                    <a:lumMod val="75000"/>
                  </a:schemeClr>
                </a:solidFill>
                <a:latin typeface="Arial" pitchFamily="34" charset="0"/>
                <a:cs typeface="Arial" pitchFamily="34" charset="0"/>
              </a:rPr>
              <a:t>ИШ ЖӨНҮНДӨ ЖЫЛДЫК ОТЧЕТ – 2017</a:t>
            </a:r>
          </a:p>
          <a:p>
            <a:r>
              <a:rPr lang="ru-RU" sz="700" dirty="0">
                <a:solidFill>
                  <a:schemeClr val="accent1">
                    <a:lumMod val="75000"/>
                  </a:schemeClr>
                </a:solidFill>
                <a:latin typeface="Arial" pitchFamily="34" charset="0"/>
                <a:cs typeface="Arial" pitchFamily="34" charset="0"/>
              </a:rPr>
              <a:t>Кыргыз Республикасынын Өкмөтүнө караштуу </a:t>
            </a:r>
          </a:p>
          <a:p>
            <a:r>
              <a:rPr lang="ky-KG" sz="700" dirty="0">
                <a:solidFill>
                  <a:schemeClr val="accent1">
                    <a:lumMod val="75000"/>
                  </a:schemeClr>
                </a:solidFill>
                <a:latin typeface="Arial" pitchFamily="34" charset="0"/>
                <a:cs typeface="Arial" pitchFamily="34" charset="0"/>
              </a:rPr>
              <a:t>Финансылык </a:t>
            </a:r>
            <a:r>
              <a:rPr lang="ky-KG" sz="700" dirty="0" smtClean="0">
                <a:solidFill>
                  <a:schemeClr val="accent1">
                    <a:lumMod val="75000"/>
                  </a:schemeClr>
                </a:solidFill>
                <a:latin typeface="Arial" pitchFamily="34" charset="0"/>
                <a:cs typeface="Arial" pitchFamily="34" charset="0"/>
              </a:rPr>
              <a:t>чалгындоо </a:t>
            </a:r>
            <a:r>
              <a:rPr lang="ky-KG" sz="700" dirty="0">
                <a:solidFill>
                  <a:schemeClr val="accent1">
                    <a:lumMod val="75000"/>
                  </a:schemeClr>
                </a:solidFill>
                <a:latin typeface="Arial" pitchFamily="34" charset="0"/>
                <a:cs typeface="Arial" pitchFamily="34" charset="0"/>
              </a:rPr>
              <a:t>мамлекеттик </a:t>
            </a:r>
            <a:r>
              <a:rPr lang="ky-KG" sz="700" dirty="0" smtClean="0">
                <a:solidFill>
                  <a:schemeClr val="accent1">
                    <a:lumMod val="75000"/>
                  </a:schemeClr>
                </a:solidFill>
                <a:latin typeface="Arial" pitchFamily="34" charset="0"/>
                <a:cs typeface="Arial" pitchFamily="34" charset="0"/>
              </a:rPr>
              <a:t>кызматы</a:t>
            </a:r>
            <a:endParaRPr lang="ru-RU" sz="700" dirty="0">
              <a:solidFill>
                <a:schemeClr val="accent1">
                  <a:lumMod val="75000"/>
                </a:schemeClr>
              </a:solidFill>
              <a:latin typeface="Arial" pitchFamily="34" charset="0"/>
              <a:cs typeface="Arial" pitchFamily="34"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5119" y="107504"/>
            <a:ext cx="360938" cy="360040"/>
          </a:xfrm>
          <a:prstGeom prst="rect">
            <a:avLst/>
          </a:prstGeom>
        </p:spPr>
      </p:pic>
      <p:sp>
        <p:nvSpPr>
          <p:cNvPr id="8" name="TextBox 7"/>
          <p:cNvSpPr txBox="1"/>
          <p:nvPr/>
        </p:nvSpPr>
        <p:spPr>
          <a:xfrm>
            <a:off x="243454" y="738770"/>
            <a:ext cx="6622254" cy="430887"/>
          </a:xfrm>
          <a:prstGeom prst="rect">
            <a:avLst/>
          </a:prstGeom>
          <a:noFill/>
        </p:spPr>
        <p:txBody>
          <a:bodyPr wrap="square" rtlCol="0">
            <a:spAutoFit/>
          </a:bodyPr>
          <a:lstStyle/>
          <a:p>
            <a:r>
              <a:rPr lang="ru-RU" sz="2200" b="1" dirty="0" smtClean="0">
                <a:solidFill>
                  <a:schemeClr val="accent1">
                    <a:lumMod val="50000"/>
                  </a:schemeClr>
                </a:solidFill>
                <a:latin typeface="Arial" pitchFamily="34" charset="0"/>
                <a:cs typeface="Arial" pitchFamily="34" charset="0"/>
              </a:rPr>
              <a:t>10</a:t>
            </a:r>
            <a:r>
              <a:rPr lang="en-US" sz="2200" b="1" dirty="0" smtClean="0">
                <a:solidFill>
                  <a:schemeClr val="accent1">
                    <a:lumMod val="50000"/>
                  </a:schemeClr>
                </a:solidFill>
                <a:latin typeface="Arial" pitchFamily="34" charset="0"/>
                <a:cs typeface="Arial" pitchFamily="34" charset="0"/>
              </a:rPr>
              <a:t>. </a:t>
            </a:r>
            <a:r>
              <a:rPr lang="ky-KG" sz="2200" b="1" dirty="0" smtClean="0">
                <a:solidFill>
                  <a:schemeClr val="accent1">
                    <a:lumMod val="50000"/>
                  </a:schemeClr>
                </a:solidFill>
                <a:latin typeface="Arial" pitchFamily="34" charset="0"/>
                <a:cs typeface="Arial" pitchFamily="34" charset="0"/>
              </a:rPr>
              <a:t>2018-2020-жылдарга ФЧМКнын максаты</a:t>
            </a:r>
            <a:endParaRPr lang="ru-RU" sz="2200" b="1" dirty="0">
              <a:solidFill>
                <a:schemeClr val="accent1">
                  <a:lumMod val="50000"/>
                </a:schemeClr>
              </a:solidFill>
              <a:latin typeface="Arial" pitchFamily="34" charset="0"/>
              <a:cs typeface="Arial" pitchFamily="34" charset="0"/>
            </a:endParaRPr>
          </a:p>
        </p:txBody>
      </p:sp>
      <p:sp>
        <p:nvSpPr>
          <p:cNvPr id="13" name="TextBox 12"/>
          <p:cNvSpPr txBox="1"/>
          <p:nvPr/>
        </p:nvSpPr>
        <p:spPr>
          <a:xfrm>
            <a:off x="243454" y="1232315"/>
            <a:ext cx="6473584" cy="1423467"/>
          </a:xfrm>
          <a:prstGeom prst="rect">
            <a:avLst/>
          </a:prstGeom>
          <a:noFill/>
        </p:spPr>
        <p:txBody>
          <a:bodyPr wrap="square" rtlCol="0">
            <a:spAutoFit/>
          </a:bodyPr>
          <a:lstStyle/>
          <a:p>
            <a:pPr algn="just"/>
            <a:r>
              <a:rPr lang="ru-RU" sz="1200" dirty="0" smtClean="0">
                <a:latin typeface="Arial Narrow" panose="020B0606020202030204" pitchFamily="34" charset="0"/>
                <a:cs typeface="Arial" pitchFamily="34" charset="0"/>
              </a:rPr>
              <a:t>2017-жылдын август айынан октябрь айына чейинки мезгилде ФЧМКда 2018-2020-жылдар мезгилине стратегиялык максаттар иштелип чыкты. </a:t>
            </a:r>
          </a:p>
          <a:p>
            <a:pPr algn="just">
              <a:spcBef>
                <a:spcPts val="300"/>
              </a:spcBef>
            </a:pPr>
            <a:r>
              <a:rPr lang="ru-RU" sz="1200" b="1" dirty="0" smtClean="0">
                <a:solidFill>
                  <a:schemeClr val="accent1">
                    <a:lumMod val="50000"/>
                  </a:schemeClr>
                </a:solidFill>
                <a:latin typeface="Arial Narrow" pitchFamily="34" charset="0"/>
                <a:cs typeface="Arial" pitchFamily="34" charset="0"/>
              </a:rPr>
              <a:t>ФЧМКнын глобалдык максаты. </a:t>
            </a:r>
            <a:r>
              <a:rPr lang="ru-RU" sz="1200" dirty="0" smtClean="0">
                <a:latin typeface="Arial Narrow" pitchFamily="34" charset="0"/>
                <a:cs typeface="Arial" pitchFamily="34" charset="0"/>
              </a:rPr>
              <a:t>ККЛ/ТЭИКК чөйрөсүндө улуттук юрисдикцияны</a:t>
            </a:r>
            <a:r>
              <a:rPr lang="ru-RU" sz="1200" dirty="0">
                <a:latin typeface="Arial Narrow" pitchFamily="34" charset="0"/>
                <a:cs typeface="Arial" pitchFamily="34" charset="0"/>
              </a:rPr>
              <a:t> </a:t>
            </a:r>
            <a:r>
              <a:rPr lang="ru-RU" sz="1200" dirty="0" smtClean="0">
                <a:latin typeface="Arial Narrow" pitchFamily="34" charset="0"/>
                <a:cs typeface="Arial" pitchFamily="34" charset="0"/>
              </a:rPr>
              <a:t>жакшыртуу - иш </a:t>
            </a:r>
            <a:r>
              <a:rPr lang="ru-RU" sz="1200" dirty="0">
                <a:latin typeface="Arial Narrow" pitchFamily="34" charset="0"/>
                <a:cs typeface="Arial" pitchFamily="34" charset="0"/>
              </a:rPr>
              <a:t>процесстерин трансформациялоонун эсебинен </a:t>
            </a:r>
            <a:r>
              <a:rPr lang="ru-RU" sz="1200" dirty="0" smtClean="0">
                <a:latin typeface="Arial Narrow" pitchFamily="34" charset="0"/>
                <a:cs typeface="Arial" pitchFamily="34" charset="0"/>
              </a:rPr>
              <a:t>«бар болгону» </a:t>
            </a:r>
            <a:r>
              <a:rPr lang="ru-RU" sz="1200" dirty="0">
                <a:latin typeface="Arial Narrow" pitchFamily="34" charset="0"/>
                <a:cs typeface="Arial" pitchFamily="34" charset="0"/>
              </a:rPr>
              <a:t>моделин </a:t>
            </a:r>
            <a:r>
              <a:rPr lang="ru-RU" sz="1200" dirty="0" smtClean="0">
                <a:latin typeface="Arial Narrow" pitchFamily="34" charset="0"/>
                <a:cs typeface="Arial" pitchFamily="34" charset="0"/>
              </a:rPr>
              <a:t>«кандай болуш керек» моделине айландыруу, ФАТФтын эл аралык стандарттарынын талаптарына </a:t>
            </a:r>
            <a:r>
              <a:rPr lang="ru-RU" sz="1200" dirty="0">
                <a:latin typeface="Arial Narrow" pitchFamily="34" charset="0"/>
                <a:cs typeface="Arial" pitchFamily="34" charset="0"/>
              </a:rPr>
              <a:t>ылайык ченемдик укуктук базаны </a:t>
            </a:r>
            <a:r>
              <a:rPr lang="ru-RU" sz="1200" dirty="0" smtClean="0">
                <a:latin typeface="Arial Narrow" pitchFamily="34" charset="0"/>
                <a:cs typeface="Arial" pitchFamily="34" charset="0"/>
              </a:rPr>
              <a:t>жакшыртуу, ошондой эле инфратүзүмдү жаңылоо жана ФЧМКнын ишиндеги баалуулуктарды «кайра жүктөө».</a:t>
            </a:r>
            <a:endParaRPr lang="ru-RU" sz="1200" dirty="0">
              <a:latin typeface="Arial Narrow" pitchFamily="34" charset="0"/>
              <a:cs typeface="Arial" pitchFamily="34" charset="0"/>
            </a:endParaRPr>
          </a:p>
        </p:txBody>
      </p:sp>
      <p:sp>
        <p:nvSpPr>
          <p:cNvPr id="14" name="TextBox 13"/>
          <p:cNvSpPr txBox="1"/>
          <p:nvPr/>
        </p:nvSpPr>
        <p:spPr>
          <a:xfrm>
            <a:off x="5229200" y="3491880"/>
            <a:ext cx="1000867" cy="646331"/>
          </a:xfrm>
          <a:prstGeom prst="rect">
            <a:avLst/>
          </a:prstGeom>
          <a:noFill/>
        </p:spPr>
        <p:txBody>
          <a:bodyPr wrap="square" rtlCol="0">
            <a:spAutoFit/>
          </a:bodyPr>
          <a:lstStyle/>
          <a:p>
            <a:pPr algn="ctr"/>
            <a:r>
              <a:rPr lang="ru-RU" sz="1200" b="1" dirty="0" smtClean="0">
                <a:solidFill>
                  <a:schemeClr val="accent2">
                    <a:lumMod val="50000"/>
                  </a:schemeClr>
                </a:solidFill>
                <a:latin typeface="Arial Narrow" pitchFamily="34" charset="0"/>
                <a:cs typeface="Arial" pitchFamily="34" charset="0"/>
              </a:rPr>
              <a:t>«Бар болгону» модели</a:t>
            </a:r>
            <a:endParaRPr lang="ru-RU" sz="1200" dirty="0">
              <a:solidFill>
                <a:schemeClr val="accent2">
                  <a:lumMod val="50000"/>
                </a:schemeClr>
              </a:solidFill>
              <a:latin typeface="Arial Narrow" pitchFamily="34" charset="0"/>
              <a:cs typeface="Arial" pitchFamily="34" charset="0"/>
            </a:endParaRPr>
          </a:p>
        </p:txBody>
      </p:sp>
      <p:sp>
        <p:nvSpPr>
          <p:cNvPr id="15" name="TextBox 14"/>
          <p:cNvSpPr txBox="1"/>
          <p:nvPr/>
        </p:nvSpPr>
        <p:spPr>
          <a:xfrm>
            <a:off x="5226254" y="6660232"/>
            <a:ext cx="1128865" cy="646331"/>
          </a:xfrm>
          <a:prstGeom prst="rect">
            <a:avLst/>
          </a:prstGeom>
          <a:noFill/>
        </p:spPr>
        <p:txBody>
          <a:bodyPr wrap="square" rtlCol="0">
            <a:spAutoFit/>
          </a:bodyPr>
          <a:lstStyle/>
          <a:p>
            <a:pPr algn="ctr"/>
            <a:r>
              <a:rPr lang="ru-RU" sz="1200" b="1" dirty="0" smtClean="0">
                <a:solidFill>
                  <a:schemeClr val="accent1">
                    <a:lumMod val="50000"/>
                  </a:schemeClr>
                </a:solidFill>
                <a:latin typeface="Arial Narrow" pitchFamily="34" charset="0"/>
                <a:cs typeface="Arial" pitchFamily="34" charset="0"/>
              </a:rPr>
              <a:t>«Кандай болуш керек» модели</a:t>
            </a:r>
            <a:endParaRPr lang="ru-RU" sz="1200" dirty="0">
              <a:latin typeface="Arial Narrow" pitchFamily="34" charset="0"/>
              <a:cs typeface="Arial" pitchFamily="34"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818" y="2655782"/>
            <a:ext cx="4489334" cy="2852322"/>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818" y="5652120"/>
            <a:ext cx="4489334" cy="2852322"/>
          </a:xfrm>
          <a:prstGeom prst="rect">
            <a:avLst/>
          </a:prstGeom>
        </p:spPr>
      </p:pic>
    </p:spTree>
    <p:extLst>
      <p:ext uri="{BB962C8B-B14F-4D97-AF65-F5344CB8AC3E}">
        <p14:creationId xmlns:p14="http://schemas.microsoft.com/office/powerpoint/2010/main" val="26789965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4377" y="0"/>
            <a:ext cx="45719" cy="4983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5188" y="115337"/>
            <a:ext cx="383438" cy="307777"/>
          </a:xfrm>
          <a:prstGeom prst="rect">
            <a:avLst/>
          </a:prstGeom>
          <a:noFill/>
        </p:spPr>
        <p:txBody>
          <a:bodyPr wrap="none" rtlCol="0">
            <a:spAutoFit/>
          </a:bodyPr>
          <a:lstStyle/>
          <a:p>
            <a:r>
              <a:rPr lang="ru-RU" sz="1400" dirty="0" smtClean="0">
                <a:solidFill>
                  <a:schemeClr val="accent1">
                    <a:lumMod val="75000"/>
                  </a:schemeClr>
                </a:solidFill>
                <a:latin typeface="Arial" pitchFamily="34" charset="0"/>
                <a:cs typeface="Arial" pitchFamily="34" charset="0"/>
              </a:rPr>
              <a:t>51</a:t>
            </a:r>
            <a:endParaRPr lang="ru-RU" sz="1400" dirty="0">
              <a:solidFill>
                <a:schemeClr val="accent1">
                  <a:lumMod val="75000"/>
                </a:schemeClr>
              </a:solidFill>
              <a:latin typeface="Arial" pitchFamily="34" charset="0"/>
              <a:cs typeface="Arial" pitchFamily="34" charset="0"/>
            </a:endParaRPr>
          </a:p>
        </p:txBody>
      </p:sp>
      <p:sp>
        <p:nvSpPr>
          <p:cNvPr id="6" name="TextBox 5"/>
          <p:cNvSpPr txBox="1"/>
          <p:nvPr/>
        </p:nvSpPr>
        <p:spPr>
          <a:xfrm>
            <a:off x="434344" y="85582"/>
            <a:ext cx="2564007" cy="453970"/>
          </a:xfrm>
          <a:prstGeom prst="rect">
            <a:avLst/>
          </a:prstGeom>
          <a:noFill/>
        </p:spPr>
        <p:txBody>
          <a:bodyPr wrap="square" rtlCol="0">
            <a:spAutoFit/>
          </a:bodyPr>
          <a:lstStyle/>
          <a:p>
            <a:pPr>
              <a:spcAft>
                <a:spcPts val="300"/>
              </a:spcAft>
            </a:pPr>
            <a:r>
              <a:rPr lang="ru-RU" sz="700" b="1" dirty="0" smtClean="0">
                <a:solidFill>
                  <a:schemeClr val="accent1">
                    <a:lumMod val="75000"/>
                  </a:schemeClr>
                </a:solidFill>
                <a:latin typeface="Arial" pitchFamily="34" charset="0"/>
                <a:cs typeface="Arial" pitchFamily="34" charset="0"/>
              </a:rPr>
              <a:t>ИШ ЖӨНҮНДӨ ЖЫЛДЫК ОТЧЕТ – 2017</a:t>
            </a:r>
          </a:p>
          <a:p>
            <a:r>
              <a:rPr lang="ru-RU" sz="700" dirty="0">
                <a:solidFill>
                  <a:schemeClr val="accent1">
                    <a:lumMod val="75000"/>
                  </a:schemeClr>
                </a:solidFill>
                <a:latin typeface="Arial" pitchFamily="34" charset="0"/>
                <a:cs typeface="Arial" pitchFamily="34" charset="0"/>
              </a:rPr>
              <a:t>Кыргыз Республикасынын Өкмөтүнө караштуу </a:t>
            </a:r>
          </a:p>
          <a:p>
            <a:r>
              <a:rPr lang="ky-KG" sz="700" dirty="0">
                <a:solidFill>
                  <a:schemeClr val="accent1">
                    <a:lumMod val="75000"/>
                  </a:schemeClr>
                </a:solidFill>
                <a:latin typeface="Arial" pitchFamily="34" charset="0"/>
                <a:cs typeface="Arial" pitchFamily="34" charset="0"/>
              </a:rPr>
              <a:t>Финансылык </a:t>
            </a:r>
            <a:r>
              <a:rPr lang="ky-KG" sz="700" dirty="0" smtClean="0">
                <a:solidFill>
                  <a:schemeClr val="accent1">
                    <a:lumMod val="75000"/>
                  </a:schemeClr>
                </a:solidFill>
                <a:latin typeface="Arial" pitchFamily="34" charset="0"/>
                <a:cs typeface="Arial" pitchFamily="34" charset="0"/>
              </a:rPr>
              <a:t>чалгындоо </a:t>
            </a:r>
            <a:r>
              <a:rPr lang="ky-KG" sz="700" dirty="0">
                <a:solidFill>
                  <a:schemeClr val="accent1">
                    <a:lumMod val="75000"/>
                  </a:schemeClr>
                </a:solidFill>
                <a:latin typeface="Arial" pitchFamily="34" charset="0"/>
                <a:cs typeface="Arial" pitchFamily="34" charset="0"/>
              </a:rPr>
              <a:t>мамлекеттик </a:t>
            </a:r>
            <a:r>
              <a:rPr lang="ky-KG" sz="700" dirty="0" smtClean="0">
                <a:solidFill>
                  <a:schemeClr val="accent1">
                    <a:lumMod val="75000"/>
                  </a:schemeClr>
                </a:solidFill>
                <a:latin typeface="Arial" pitchFamily="34" charset="0"/>
                <a:cs typeface="Arial" pitchFamily="34" charset="0"/>
              </a:rPr>
              <a:t>кызматы</a:t>
            </a:r>
            <a:endParaRPr lang="ru-RU" sz="700" dirty="0">
              <a:solidFill>
                <a:schemeClr val="accent1">
                  <a:lumMod val="75000"/>
                </a:schemeClr>
              </a:solidFill>
              <a:latin typeface="Arial" pitchFamily="34" charset="0"/>
              <a:cs typeface="Arial" pitchFamily="34"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5119" y="107504"/>
            <a:ext cx="360938" cy="360040"/>
          </a:xfrm>
          <a:prstGeom prst="rect">
            <a:avLst/>
          </a:prstGeom>
        </p:spPr>
      </p:pic>
      <p:sp>
        <p:nvSpPr>
          <p:cNvPr id="8" name="Прямоугольник 7"/>
          <p:cNvSpPr/>
          <p:nvPr/>
        </p:nvSpPr>
        <p:spPr>
          <a:xfrm>
            <a:off x="277357" y="868806"/>
            <a:ext cx="6390688" cy="8217634"/>
          </a:xfrm>
          <a:prstGeom prst="rect">
            <a:avLst/>
          </a:prstGeom>
        </p:spPr>
        <p:txBody>
          <a:bodyPr wrap="square">
            <a:spAutoFit/>
          </a:bodyPr>
          <a:lstStyle/>
          <a:p>
            <a:pPr algn="just"/>
            <a:r>
              <a:rPr lang="ru-RU" sz="1200" b="1" dirty="0" smtClean="0">
                <a:solidFill>
                  <a:schemeClr val="accent1">
                    <a:lumMod val="50000"/>
                  </a:schemeClr>
                </a:solidFill>
                <a:latin typeface="Arial Narrow" panose="020B0606020202030204" pitchFamily="34" charset="0"/>
                <a:cs typeface="Times New Roman" panose="02020603050405020304" pitchFamily="18" charset="0"/>
              </a:rPr>
              <a:t>№1 СТРАТЕГИЯЛЫК МАКСАТ:</a:t>
            </a:r>
            <a:r>
              <a:rPr lang="ru-RU" sz="1200" dirty="0" smtClean="0">
                <a:solidFill>
                  <a:schemeClr val="accent1">
                    <a:lumMod val="50000"/>
                  </a:schemeClr>
                </a:solidFill>
                <a:latin typeface="Arial Narrow" panose="020B0606020202030204" pitchFamily="34" charset="0"/>
                <a:cs typeface="Times New Roman" panose="02020603050405020304" pitchFamily="18" charset="0"/>
              </a:rPr>
              <a:t> </a:t>
            </a:r>
            <a:r>
              <a:rPr lang="ru-RU" sz="1200" b="1" dirty="0" smtClean="0">
                <a:solidFill>
                  <a:schemeClr val="accent1">
                    <a:lumMod val="50000"/>
                  </a:schemeClr>
                </a:solidFill>
                <a:latin typeface="Arial Narrow" panose="020B0606020202030204" pitchFamily="34" charset="0"/>
                <a:cs typeface="Times New Roman" panose="02020603050405020304" pitchFamily="18" charset="0"/>
              </a:rPr>
              <a:t>ФЧМКнын ишинде стратегиялык тууралоолорду жүргүзүү</a:t>
            </a:r>
            <a:r>
              <a:rPr lang="ru-RU" sz="1200" dirty="0" smtClean="0">
                <a:solidFill>
                  <a:schemeClr val="accent1">
                    <a:lumMod val="50000"/>
                  </a:schemeClr>
                </a:solidFill>
                <a:latin typeface="Arial Narrow" panose="020B0606020202030204" pitchFamily="34" charset="0"/>
                <a:cs typeface="Times New Roman" panose="02020603050405020304" pitchFamily="18" charset="0"/>
              </a:rPr>
              <a:t> </a:t>
            </a:r>
            <a:r>
              <a:rPr lang="ru-RU" sz="1200" b="1" dirty="0" smtClean="0">
                <a:solidFill>
                  <a:schemeClr val="accent1">
                    <a:lumMod val="50000"/>
                  </a:schemeClr>
                </a:solidFill>
                <a:latin typeface="Arial Narrow" panose="020B0606020202030204" pitchFamily="34" charset="0"/>
                <a:cs typeface="Times New Roman" panose="02020603050405020304" pitchFamily="18" charset="0"/>
              </a:rPr>
              <a:t>(трансформациялоо жана «кайра жүктөө») жана башкаруучулук системасынын процесстерин кайра түзүү</a:t>
            </a:r>
            <a:r>
              <a:rPr lang="ru-RU" sz="1200" dirty="0" smtClean="0">
                <a:solidFill>
                  <a:schemeClr val="accent1">
                    <a:lumMod val="50000"/>
                  </a:schemeClr>
                </a:solidFill>
                <a:latin typeface="Arial Narrow" panose="020B0606020202030204" pitchFamily="34" charset="0"/>
                <a:cs typeface="Times New Roman" panose="02020603050405020304" pitchFamily="18" charset="0"/>
              </a:rPr>
              <a:t>: </a:t>
            </a:r>
            <a:endParaRPr lang="ru-RU" sz="1200" dirty="0">
              <a:solidFill>
                <a:schemeClr val="accent1">
                  <a:lumMod val="50000"/>
                </a:schemeClr>
              </a:solidFill>
              <a:latin typeface="Arial Narrow" panose="020B0606020202030204" pitchFamily="34" charset="0"/>
              <a:cs typeface="Times New Roman" panose="02020603050405020304" pitchFamily="18" charset="0"/>
            </a:endParaRPr>
          </a:p>
          <a:p>
            <a:pPr marL="285750" indent="-285750" algn="just">
              <a:buFont typeface="Wingdings" pitchFamily="2" charset="2"/>
              <a:buChar char="ü"/>
            </a:pPr>
            <a:r>
              <a:rPr lang="ru-RU" sz="1200" dirty="0" smtClean="0">
                <a:latin typeface="Arial Narrow" panose="020B0606020202030204" pitchFamily="34" charset="0"/>
                <a:cs typeface="Times New Roman" panose="02020603050405020304" pitchFamily="18" charset="0"/>
              </a:rPr>
              <a:t>уюштуруу түзүмүн жана маданиятын жолго коюу; </a:t>
            </a:r>
            <a:endParaRPr lang="ru-RU" sz="1200" dirty="0">
              <a:latin typeface="Arial Narrow" panose="020B0606020202030204" pitchFamily="34" charset="0"/>
              <a:cs typeface="Times New Roman" panose="02020603050405020304" pitchFamily="18" charset="0"/>
            </a:endParaRPr>
          </a:p>
          <a:p>
            <a:pPr marL="285750" indent="-285750" algn="just">
              <a:buFont typeface="Wingdings" pitchFamily="2" charset="2"/>
              <a:buChar char="ü"/>
            </a:pPr>
            <a:r>
              <a:rPr lang="ru-RU" sz="1200" dirty="0" smtClean="0">
                <a:latin typeface="Arial Narrow" panose="020B0606020202030204" pitchFamily="34" charset="0"/>
                <a:cs typeface="Times New Roman" panose="02020603050405020304" pitchFamily="18" charset="0"/>
              </a:rPr>
              <a:t>2018-2020-жылдарга кызматтын стратегиялык көрө билүүлөрүн иштеп чыгуу; </a:t>
            </a:r>
            <a:endParaRPr lang="ru-RU" sz="1200" dirty="0">
              <a:latin typeface="Arial Narrow" panose="020B0606020202030204" pitchFamily="34" charset="0"/>
              <a:cs typeface="Times New Roman" panose="02020603050405020304" pitchFamily="18" charset="0"/>
            </a:endParaRPr>
          </a:p>
          <a:p>
            <a:pPr marL="285750" indent="-285750" algn="just">
              <a:buFont typeface="Wingdings" pitchFamily="2" charset="2"/>
              <a:buChar char="ü"/>
            </a:pPr>
            <a:r>
              <a:rPr lang="ru-RU" sz="1200" dirty="0">
                <a:latin typeface="Arial Narrow" panose="020B0606020202030204" pitchFamily="34" charset="0"/>
                <a:cs typeface="Times New Roman" panose="02020603050405020304" pitchFamily="18" charset="0"/>
              </a:rPr>
              <a:t>б</a:t>
            </a:r>
            <a:r>
              <a:rPr lang="ru-RU" sz="1200" dirty="0" smtClean="0">
                <a:latin typeface="Arial Narrow" panose="020B0606020202030204" pitchFamily="34" charset="0"/>
                <a:cs typeface="Times New Roman" panose="02020603050405020304" pitchFamily="18" charset="0"/>
              </a:rPr>
              <a:t>изнес-процесстерин стандартизациялоо жана шайкештөө; </a:t>
            </a:r>
            <a:endParaRPr lang="ru-RU" sz="1200" dirty="0">
              <a:latin typeface="Arial Narrow" panose="020B0606020202030204" pitchFamily="34" charset="0"/>
              <a:cs typeface="Times New Roman" panose="02020603050405020304" pitchFamily="18" charset="0"/>
            </a:endParaRPr>
          </a:p>
          <a:p>
            <a:pPr marL="285750" indent="-285750" algn="just">
              <a:buFont typeface="Wingdings" pitchFamily="2" charset="2"/>
              <a:buChar char="ü"/>
            </a:pPr>
            <a:r>
              <a:rPr lang="ru-RU" sz="1200" dirty="0" smtClean="0">
                <a:latin typeface="Arial Narrow" panose="020B0606020202030204" pitchFamily="34" charset="0"/>
                <a:cs typeface="Times New Roman" panose="02020603050405020304" pitchFamily="18" charset="0"/>
              </a:rPr>
              <a:t>ККЛ/ТЭИКК чөйрөсүндө ФЧМКнын функционалдык ролун өлчөө; </a:t>
            </a:r>
            <a:endParaRPr lang="ru-RU" sz="1200" dirty="0">
              <a:latin typeface="Arial Narrow" panose="020B0606020202030204" pitchFamily="34" charset="0"/>
              <a:cs typeface="Times New Roman" panose="02020603050405020304" pitchFamily="18" charset="0"/>
            </a:endParaRPr>
          </a:p>
          <a:p>
            <a:pPr marL="285750" indent="-285750" algn="just">
              <a:buFont typeface="Wingdings" pitchFamily="2" charset="2"/>
              <a:buChar char="ü"/>
            </a:pPr>
            <a:r>
              <a:rPr lang="ru-RU" sz="1200" dirty="0">
                <a:latin typeface="Arial Narrow" panose="020B0606020202030204" pitchFamily="34" charset="0"/>
                <a:cs typeface="Times New Roman" panose="02020603050405020304" pitchFamily="18" charset="0"/>
              </a:rPr>
              <a:t>у</a:t>
            </a:r>
            <a:r>
              <a:rPr lang="ru-RU" sz="1200" dirty="0" smtClean="0">
                <a:latin typeface="Arial Narrow" panose="020B0606020202030204" pitchFamily="34" charset="0"/>
                <a:cs typeface="Times New Roman" panose="02020603050405020304" pitchFamily="18" charset="0"/>
              </a:rPr>
              <a:t>юштуруу мүмкүнчүлүктөрүн жана финансылык-</a:t>
            </a:r>
            <a:r>
              <a:rPr lang="ru-RU" sz="1200" dirty="0" err="1" smtClean="0">
                <a:latin typeface="Arial Narrow" panose="020B0606020202030204" pitchFamily="34" charset="0"/>
                <a:cs typeface="Times New Roman" panose="02020603050405020304" pitchFamily="18" charset="0"/>
              </a:rPr>
              <a:t>чарбалык</a:t>
            </a:r>
            <a:r>
              <a:rPr lang="ru-RU" sz="1200" dirty="0" smtClean="0">
                <a:latin typeface="Arial Narrow" panose="020B0606020202030204" pitchFamily="34" charset="0"/>
                <a:cs typeface="Times New Roman" panose="02020603050405020304" pitchFamily="18" charset="0"/>
              </a:rPr>
              <a:t> пландаштырууну модификациялоо;</a:t>
            </a:r>
            <a:endParaRPr lang="ru-RU" sz="1200" dirty="0">
              <a:latin typeface="Arial Narrow" panose="020B0606020202030204" pitchFamily="34" charset="0"/>
              <a:cs typeface="Times New Roman" panose="02020603050405020304" pitchFamily="18" charset="0"/>
            </a:endParaRPr>
          </a:p>
          <a:p>
            <a:pPr marL="285750" indent="-285750" algn="just">
              <a:buFont typeface="Wingdings" pitchFamily="2" charset="2"/>
              <a:buChar char="ü"/>
            </a:pPr>
            <a:r>
              <a:rPr lang="ru-RU" sz="1200" dirty="0">
                <a:latin typeface="Arial Narrow" panose="020B0606020202030204" pitchFamily="34" charset="0"/>
                <a:cs typeface="Times New Roman" panose="02020603050405020304" pitchFamily="18" charset="0"/>
              </a:rPr>
              <a:t>к</a:t>
            </a:r>
            <a:r>
              <a:rPr lang="ru-RU" sz="1200" dirty="0" smtClean="0">
                <a:latin typeface="Arial Narrow" panose="020B0606020202030204" pitchFamily="34" charset="0"/>
                <a:cs typeface="Times New Roman" panose="02020603050405020304" pitchFamily="18" charset="0"/>
              </a:rPr>
              <a:t>есиптик компетенцияны жана адамдык ресурстардын квалификациясын жогорулатуу; </a:t>
            </a:r>
            <a:endParaRPr lang="ru-RU" sz="1200" dirty="0">
              <a:latin typeface="Arial Narrow" panose="020B0606020202030204" pitchFamily="34" charset="0"/>
              <a:cs typeface="Times New Roman" panose="02020603050405020304" pitchFamily="18" charset="0"/>
            </a:endParaRPr>
          </a:p>
          <a:p>
            <a:pPr marL="285750" indent="-285750" algn="just">
              <a:buFont typeface="Wingdings" pitchFamily="2" charset="2"/>
              <a:buChar char="ü"/>
            </a:pPr>
            <a:r>
              <a:rPr lang="ru-RU" sz="1200" dirty="0" smtClean="0">
                <a:latin typeface="Arial Narrow" panose="020B0606020202030204" pitchFamily="34" charset="0"/>
                <a:cs typeface="Times New Roman" panose="02020603050405020304" pitchFamily="18" charset="0"/>
              </a:rPr>
              <a:t>материалдык камсыздоо системасынын жана социалдык кепилдиктердин ыңгайлуулугун жогорулатуу; </a:t>
            </a:r>
            <a:endParaRPr lang="ru-RU" sz="1200" dirty="0">
              <a:latin typeface="Arial Narrow" panose="020B0606020202030204" pitchFamily="34" charset="0"/>
              <a:cs typeface="Times New Roman" panose="02020603050405020304" pitchFamily="18" charset="0"/>
            </a:endParaRPr>
          </a:p>
          <a:p>
            <a:pPr marL="285750" indent="-285750" algn="just">
              <a:buFont typeface="Wingdings" pitchFamily="2" charset="2"/>
              <a:buChar char="ü"/>
            </a:pPr>
            <a:r>
              <a:rPr lang="ru-RU" sz="1200" dirty="0">
                <a:latin typeface="Arial Narrow" panose="020B0606020202030204" pitchFamily="34" charset="0"/>
                <a:cs typeface="Times New Roman" panose="02020603050405020304" pitchFamily="18" charset="0"/>
              </a:rPr>
              <a:t>и</a:t>
            </a:r>
            <a:r>
              <a:rPr lang="ru-RU" sz="1200" dirty="0" smtClean="0">
                <a:latin typeface="Arial Narrow" panose="020B0606020202030204" pitchFamily="34" charset="0"/>
                <a:cs typeface="Times New Roman" panose="02020603050405020304" pitchFamily="18" charset="0"/>
              </a:rPr>
              <a:t>шти баалоодо </a:t>
            </a:r>
            <a:r>
              <a:rPr lang="en-US" sz="1200" dirty="0" smtClean="0">
                <a:latin typeface="Arial Narrow" panose="020B0606020202030204" pitchFamily="34" charset="0"/>
                <a:cs typeface="Times New Roman" panose="02020603050405020304" pitchFamily="18" charset="0"/>
              </a:rPr>
              <a:t>KPI</a:t>
            </a:r>
            <a:r>
              <a:rPr lang="ru-RU" sz="1200" dirty="0" smtClean="0">
                <a:latin typeface="Arial Narrow" panose="020B0606020202030204" pitchFamily="34" charset="0"/>
                <a:cs typeface="Times New Roman" panose="02020603050405020304" pitchFamily="18" charset="0"/>
              </a:rPr>
              <a:t> </a:t>
            </a:r>
            <a:r>
              <a:rPr lang="ru-RU" sz="1200" dirty="0">
                <a:latin typeface="Arial Narrow" panose="020B0606020202030204" pitchFamily="34" charset="0"/>
                <a:cs typeface="Times New Roman" panose="02020603050405020304" pitchFamily="18" charset="0"/>
              </a:rPr>
              <a:t>(Key Performance Indicator)</a:t>
            </a:r>
            <a:r>
              <a:rPr lang="en-US" sz="1200" dirty="0">
                <a:latin typeface="Arial Narrow" panose="020B0606020202030204" pitchFamily="34" charset="0"/>
                <a:cs typeface="Times New Roman" panose="02020603050405020304" pitchFamily="18" charset="0"/>
              </a:rPr>
              <a:t> </a:t>
            </a:r>
            <a:r>
              <a:rPr lang="ky-KG" sz="1200" dirty="0" smtClean="0">
                <a:latin typeface="Arial Narrow" panose="020B0606020202030204" pitchFamily="34" charset="0"/>
                <a:cs typeface="Times New Roman" panose="02020603050405020304" pitchFamily="18" charset="0"/>
              </a:rPr>
              <a:t>жана финансылык мониторингдин демилгелүү жыйынтыктарын баалоо боюнча </a:t>
            </a:r>
            <a:r>
              <a:rPr lang="en-US" sz="1200" dirty="0" smtClean="0">
                <a:latin typeface="Arial Narrow" panose="020B0606020202030204" pitchFamily="34" charset="0"/>
                <a:cs typeface="Times New Roman" panose="02020603050405020304" pitchFamily="18" charset="0"/>
              </a:rPr>
              <a:t>BSC </a:t>
            </a:r>
            <a:r>
              <a:rPr lang="en-US" sz="1200" dirty="0">
                <a:latin typeface="Arial Narrow" panose="020B0606020202030204" pitchFamily="34" charset="0"/>
                <a:cs typeface="Times New Roman" panose="02020603050405020304" pitchFamily="18" charset="0"/>
              </a:rPr>
              <a:t>(Balanced Score Card)</a:t>
            </a:r>
            <a:r>
              <a:rPr lang="ru-RU" sz="1200" dirty="0">
                <a:latin typeface="Arial Narrow" panose="020B0606020202030204" pitchFamily="34" charset="0"/>
                <a:cs typeface="Times New Roman" panose="02020603050405020304" pitchFamily="18" charset="0"/>
              </a:rPr>
              <a:t> </a:t>
            </a:r>
            <a:r>
              <a:rPr lang="ru-RU" sz="1200" dirty="0" smtClean="0">
                <a:latin typeface="Arial Narrow" panose="020B0606020202030204" pitchFamily="34" charset="0"/>
                <a:cs typeface="Times New Roman" panose="02020603050405020304" pitchFamily="18" charset="0"/>
              </a:rPr>
              <a:t>коюу; </a:t>
            </a:r>
            <a:endParaRPr lang="ru-RU" sz="1200" dirty="0">
              <a:latin typeface="Arial Narrow" panose="020B0606020202030204" pitchFamily="34" charset="0"/>
              <a:cs typeface="Times New Roman" panose="02020603050405020304" pitchFamily="18" charset="0"/>
            </a:endParaRPr>
          </a:p>
          <a:p>
            <a:pPr marL="285750" indent="-285750" algn="just">
              <a:buFont typeface="Wingdings" pitchFamily="2" charset="2"/>
              <a:buChar char="ü"/>
            </a:pPr>
            <a:r>
              <a:rPr lang="ru-RU" sz="1200" dirty="0" smtClean="0">
                <a:latin typeface="Arial Narrow" panose="020B0606020202030204" pitchFamily="34" charset="0"/>
                <a:cs typeface="Times New Roman" panose="02020603050405020304" pitchFamily="18" charset="0"/>
              </a:rPr>
              <a:t>МТ-</a:t>
            </a:r>
            <a:r>
              <a:rPr lang="ru-RU" sz="1200" dirty="0" err="1" smtClean="0">
                <a:latin typeface="Arial Narrow" panose="020B0606020202030204" pitchFamily="34" charset="0"/>
                <a:cs typeface="Times New Roman" panose="02020603050405020304" pitchFamily="18" charset="0"/>
              </a:rPr>
              <a:t>инфратүзүмү</a:t>
            </a:r>
            <a:r>
              <a:rPr lang="ru-RU" sz="1200" dirty="0" smtClean="0">
                <a:latin typeface="Arial Narrow" panose="020B0606020202030204" pitchFamily="34" charset="0"/>
                <a:cs typeface="Times New Roman" panose="02020603050405020304" pitchFamily="18" charset="0"/>
              </a:rPr>
              <a:t> менен программалык-</a:t>
            </a:r>
            <a:r>
              <a:rPr lang="ru-RU" sz="1200" dirty="0" err="1" smtClean="0">
                <a:latin typeface="Arial Narrow" panose="020B0606020202030204" pitchFamily="34" charset="0"/>
                <a:cs typeface="Times New Roman" panose="02020603050405020304" pitchFamily="18" charset="0"/>
              </a:rPr>
              <a:t>аппараттык</a:t>
            </a:r>
            <a:r>
              <a:rPr lang="ru-RU" sz="1200" dirty="0" smtClean="0">
                <a:latin typeface="Arial Narrow" panose="020B0606020202030204" pitchFamily="34" charset="0"/>
                <a:cs typeface="Times New Roman" panose="02020603050405020304" pitchFamily="18" charset="0"/>
              </a:rPr>
              <a:t> комплексти жаңылоо. </a:t>
            </a:r>
          </a:p>
          <a:p>
            <a:pPr marL="285750" indent="-285750" algn="just">
              <a:buFont typeface="Wingdings" pitchFamily="2" charset="2"/>
              <a:buChar char="ü"/>
            </a:pPr>
            <a:endParaRPr lang="ru-RU" sz="1200" dirty="0">
              <a:latin typeface="Arial Narrow" panose="020B0606020202030204" pitchFamily="34" charset="0"/>
              <a:cs typeface="Times New Roman" panose="02020603050405020304" pitchFamily="18" charset="0"/>
            </a:endParaRPr>
          </a:p>
          <a:p>
            <a:pPr algn="just"/>
            <a:r>
              <a:rPr lang="ru-RU" sz="1200" b="1" dirty="0">
                <a:solidFill>
                  <a:schemeClr val="accent1">
                    <a:lumMod val="50000"/>
                  </a:schemeClr>
                </a:solidFill>
                <a:latin typeface="Arial Narrow" panose="020B0606020202030204" pitchFamily="34" charset="0"/>
                <a:cs typeface="Times New Roman" panose="02020603050405020304" pitchFamily="18" charset="0"/>
              </a:rPr>
              <a:t>№</a:t>
            </a:r>
            <a:r>
              <a:rPr lang="ru-RU" sz="1200" b="1" dirty="0" smtClean="0">
                <a:solidFill>
                  <a:schemeClr val="accent1">
                    <a:lumMod val="50000"/>
                  </a:schemeClr>
                </a:solidFill>
                <a:latin typeface="Arial Narrow" panose="020B0606020202030204" pitchFamily="34" charset="0"/>
                <a:cs typeface="Times New Roman" panose="02020603050405020304" pitchFamily="18" charset="0"/>
              </a:rPr>
              <a:t>2 СТРАТЕГИЯЛЫК МАКСАТ: ККЛТЭИКК жана МККТК чөйрөсүндө Кыргыз Республикасынын мыйзамдарын жакшыртуу жана шайкештөө: </a:t>
            </a:r>
            <a:endParaRPr lang="ru-RU" sz="1200" b="1" dirty="0">
              <a:solidFill>
                <a:schemeClr val="accent1">
                  <a:lumMod val="50000"/>
                </a:schemeClr>
              </a:solidFill>
              <a:latin typeface="Arial Narrow" panose="020B0606020202030204" pitchFamily="34" charset="0"/>
              <a:cs typeface="Times New Roman" panose="02020603050405020304" pitchFamily="18" charset="0"/>
            </a:endParaRPr>
          </a:p>
          <a:p>
            <a:pPr marL="285750" indent="-285750" algn="just">
              <a:buFont typeface="Wingdings" pitchFamily="2" charset="2"/>
              <a:buChar char="ü"/>
            </a:pPr>
            <a:r>
              <a:rPr lang="ru-RU" sz="1200" dirty="0" smtClean="0">
                <a:latin typeface="Arial Narrow" panose="020B0606020202030204" pitchFamily="34" charset="0"/>
                <a:cs typeface="Times New Roman" panose="02020603050405020304" pitchFamily="18" charset="0"/>
              </a:rPr>
              <a:t>ФАТФтын эл аралык стандарттарынын негизги талаптарына шайкеш келтирүү; </a:t>
            </a:r>
            <a:endParaRPr lang="ru-RU" sz="1200" dirty="0">
              <a:latin typeface="Arial Narrow" panose="020B0606020202030204" pitchFamily="34" charset="0"/>
              <a:cs typeface="Times New Roman" panose="02020603050405020304" pitchFamily="18" charset="0"/>
            </a:endParaRPr>
          </a:p>
          <a:p>
            <a:pPr marL="285750" indent="-285750" algn="just">
              <a:buFont typeface="Wingdings" pitchFamily="2" charset="2"/>
              <a:buChar char="ü"/>
            </a:pPr>
            <a:r>
              <a:rPr lang="ru-RU" sz="1200" dirty="0" smtClean="0">
                <a:latin typeface="Arial Narrow" panose="020B0606020202030204" pitchFamily="34" charset="0"/>
                <a:cs typeface="Times New Roman" panose="02020603050405020304" pitchFamily="18" charset="0"/>
              </a:rPr>
              <a:t>ЕАТтын өз ара баалоосунун жыйынтыктары боюнча кабыл алынган сунуштамаларга шайкеш келтирүү; </a:t>
            </a:r>
            <a:endParaRPr lang="ru-RU" sz="1200" dirty="0">
              <a:latin typeface="Arial Narrow" panose="020B0606020202030204" pitchFamily="34" charset="0"/>
              <a:cs typeface="Times New Roman" panose="02020603050405020304" pitchFamily="18" charset="0"/>
            </a:endParaRPr>
          </a:p>
          <a:p>
            <a:pPr marL="285750" indent="-285750" algn="just">
              <a:buFont typeface="Wingdings" pitchFamily="2" charset="2"/>
              <a:buChar char="ü"/>
            </a:pPr>
            <a:r>
              <a:rPr lang="ru-RU" sz="1200" dirty="0" smtClean="0">
                <a:latin typeface="Arial Narrow" panose="020B0606020202030204" pitchFamily="34" charset="0"/>
                <a:cs typeface="Times New Roman" panose="02020603050405020304" pitchFamily="18" charset="0"/>
              </a:rPr>
              <a:t>«Кылмыштуу кирешелерди легализациялоого (адалдоого), террористтик ишти каржылоого каршы аракеттенүү жөнүндө» Кыргыз Республикасынын Мыйзамынын жаңы редакциясын кабыл алуу;</a:t>
            </a:r>
            <a:endParaRPr lang="ru-RU" sz="1200" dirty="0">
              <a:latin typeface="Arial Narrow" panose="020B0606020202030204" pitchFamily="34" charset="0"/>
              <a:cs typeface="Times New Roman" panose="02020603050405020304" pitchFamily="18" charset="0"/>
            </a:endParaRPr>
          </a:p>
          <a:p>
            <a:pPr marL="285750" indent="-285750" algn="just">
              <a:buFont typeface="Wingdings" pitchFamily="2" charset="2"/>
              <a:buChar char="ü"/>
            </a:pPr>
            <a:r>
              <a:rPr lang="ru-RU" sz="1200" dirty="0" smtClean="0">
                <a:latin typeface="Arial Narrow" panose="020B0606020202030204" pitchFamily="34" charset="0"/>
                <a:cs typeface="Times New Roman" panose="02020603050405020304" pitchFamily="18" charset="0"/>
              </a:rPr>
              <a:t>ушул чөйрөдөгү мыйзамдык акттарды шайкештөө. </a:t>
            </a:r>
          </a:p>
          <a:p>
            <a:pPr marL="285750" indent="-285750" algn="just">
              <a:buFont typeface="Wingdings" pitchFamily="2" charset="2"/>
              <a:buChar char="ü"/>
            </a:pPr>
            <a:endParaRPr lang="ru-RU" sz="1200" dirty="0" smtClean="0">
              <a:latin typeface="Arial Narrow" panose="020B0606020202030204" pitchFamily="34" charset="0"/>
              <a:cs typeface="Times New Roman" panose="02020603050405020304" pitchFamily="18" charset="0"/>
            </a:endParaRPr>
          </a:p>
          <a:p>
            <a:pPr algn="just"/>
            <a:r>
              <a:rPr lang="ru-RU" sz="1200" b="1" dirty="0">
                <a:solidFill>
                  <a:schemeClr val="accent1">
                    <a:lumMod val="50000"/>
                  </a:schemeClr>
                </a:solidFill>
                <a:latin typeface="Arial Narrow" panose="020B0606020202030204" pitchFamily="34" charset="0"/>
                <a:cs typeface="Times New Roman" panose="02020603050405020304" pitchFamily="18" charset="0"/>
              </a:rPr>
              <a:t>№</a:t>
            </a:r>
            <a:r>
              <a:rPr lang="ru-RU" sz="1200" b="1" dirty="0" smtClean="0">
                <a:solidFill>
                  <a:schemeClr val="accent1">
                    <a:lumMod val="50000"/>
                  </a:schemeClr>
                </a:solidFill>
                <a:latin typeface="Arial Narrow" panose="020B0606020202030204" pitchFamily="34" charset="0"/>
                <a:cs typeface="Times New Roman" panose="02020603050405020304" pitchFamily="18" charset="0"/>
              </a:rPr>
              <a:t>3 СТРАТЕГИЯЛЫК МАКСАТ: ККЛ/ТЭИКК жана МККТК чөйрөсүндө кызыкдар жактардын (мамлекеттик органдар жана отчет берүүчү жактар) маалыматка ээ болуусун, түшүнүгүн жана жоопкерчилигин жогорулатуу:</a:t>
            </a:r>
            <a:r>
              <a:rPr lang="ru-RU" sz="1200" b="1" dirty="0">
                <a:latin typeface="Arial Narrow" panose="020B0606020202030204" pitchFamily="34" charset="0"/>
                <a:cs typeface="Times New Roman" panose="02020603050405020304" pitchFamily="18" charset="0"/>
              </a:rPr>
              <a:t>	</a:t>
            </a:r>
          </a:p>
          <a:p>
            <a:pPr marL="285750" indent="-285750" algn="just">
              <a:buFont typeface="Wingdings" pitchFamily="2" charset="2"/>
              <a:buChar char="ü"/>
            </a:pPr>
            <a:r>
              <a:rPr lang="ru-RU" sz="1200" dirty="0" smtClean="0">
                <a:latin typeface="Arial Narrow" panose="020B0606020202030204" pitchFamily="34" charset="0"/>
                <a:cs typeface="Times New Roman" panose="02020603050405020304" pitchFamily="18" charset="0"/>
              </a:rPr>
              <a:t>класстык жана алыстан окутуунун жогорку технологиялык ыкмаларынын базасында билим берүүчү мейкиндикти жаңылоо (материалдардын электрондук китепканасы); </a:t>
            </a:r>
            <a:endParaRPr lang="ru-RU" sz="1200" dirty="0">
              <a:latin typeface="Arial Narrow" panose="020B0606020202030204" pitchFamily="34" charset="0"/>
              <a:cs typeface="Times New Roman" panose="02020603050405020304" pitchFamily="18" charset="0"/>
            </a:endParaRPr>
          </a:p>
          <a:p>
            <a:pPr marL="285750" indent="-285750" algn="just">
              <a:buFont typeface="Wingdings" pitchFamily="2" charset="2"/>
              <a:buChar char="ü"/>
            </a:pPr>
            <a:r>
              <a:rPr lang="ru-RU" sz="1200" dirty="0" smtClean="0">
                <a:latin typeface="Arial Narrow" panose="020B0606020202030204" pitchFamily="34" charset="0"/>
                <a:cs typeface="Times New Roman" panose="02020603050405020304" pitchFamily="18" charset="0"/>
              </a:rPr>
              <a:t>кайра байланыштын жана маалымат алмашуунун заманбап системасы;</a:t>
            </a:r>
            <a:endParaRPr lang="ru-RU" sz="1200" dirty="0">
              <a:latin typeface="Arial Narrow" panose="020B0606020202030204" pitchFamily="34" charset="0"/>
              <a:cs typeface="Times New Roman" panose="02020603050405020304" pitchFamily="18" charset="0"/>
            </a:endParaRPr>
          </a:p>
          <a:p>
            <a:pPr marL="285750" indent="-285750" algn="just">
              <a:buFont typeface="Wingdings" pitchFamily="2" charset="2"/>
              <a:buChar char="ü"/>
            </a:pPr>
            <a:r>
              <a:rPr lang="ru-RU" sz="1200" dirty="0" smtClean="0">
                <a:latin typeface="Arial Narrow" panose="020B0606020202030204" pitchFamily="34" charset="0"/>
                <a:cs typeface="Times New Roman" panose="02020603050405020304" pitchFamily="18" charset="0"/>
              </a:rPr>
              <a:t>банк, салык жана бажы операциялары чөйрөсүндө тобокелдиктерди алдын алуу боюнча профилактикалык иш-чаралар программалары  программы;</a:t>
            </a:r>
            <a:endParaRPr lang="ru-RU" sz="1200" dirty="0">
              <a:latin typeface="Arial Narrow" panose="020B0606020202030204" pitchFamily="34" charset="0"/>
              <a:cs typeface="Times New Roman" panose="02020603050405020304" pitchFamily="18" charset="0"/>
            </a:endParaRPr>
          </a:p>
          <a:p>
            <a:pPr marL="285750" indent="-285750" algn="just">
              <a:buFont typeface="Wingdings" pitchFamily="2" charset="2"/>
              <a:buChar char="ü"/>
            </a:pPr>
            <a:r>
              <a:rPr lang="ru-RU" sz="1200" dirty="0">
                <a:latin typeface="Arial Narrow" panose="020B0606020202030204" pitchFamily="34" charset="0"/>
                <a:cs typeface="Times New Roman" panose="02020603050405020304" pitchFamily="18" charset="0"/>
              </a:rPr>
              <a:t>ч</a:t>
            </a:r>
            <a:r>
              <a:rPr lang="ru-RU" sz="1200" dirty="0" smtClean="0">
                <a:latin typeface="Arial Narrow" panose="020B0606020202030204" pitchFamily="34" charset="0"/>
                <a:cs typeface="Times New Roman" panose="02020603050405020304" pitchFamily="18" charset="0"/>
              </a:rPr>
              <a:t>ет өлкөлүк </a:t>
            </a:r>
            <a:r>
              <a:rPr lang="ru-RU" sz="1200" dirty="0">
                <a:latin typeface="Arial Narrow" panose="020B0606020202030204" pitchFamily="34" charset="0"/>
                <a:cs typeface="Times New Roman" panose="02020603050405020304" pitchFamily="18" charset="0"/>
              </a:rPr>
              <a:t>юрисдикцияларга </a:t>
            </a:r>
            <a:r>
              <a:rPr lang="ru-RU" sz="1200" dirty="0" smtClean="0">
                <a:latin typeface="Arial Narrow" panose="020B0606020202030204" pitchFamily="34" charset="0"/>
                <a:cs typeface="Times New Roman" panose="02020603050405020304" pitchFamily="18" charset="0"/>
              </a:rPr>
              <a:t>«капиталдын агып кетүүсүн» алдын алуу чаралары. </a:t>
            </a:r>
          </a:p>
          <a:p>
            <a:pPr marL="285750" indent="-285750" algn="just">
              <a:buFont typeface="Wingdings" pitchFamily="2" charset="2"/>
              <a:buChar char="ü"/>
            </a:pPr>
            <a:endParaRPr lang="ru-RU" sz="1200" dirty="0">
              <a:latin typeface="Arial Narrow" panose="020B0606020202030204" pitchFamily="34" charset="0"/>
              <a:cs typeface="Times New Roman" panose="02020603050405020304" pitchFamily="18" charset="0"/>
            </a:endParaRPr>
          </a:p>
          <a:p>
            <a:pPr algn="just"/>
            <a:r>
              <a:rPr lang="ru-RU" sz="1200" b="1" dirty="0">
                <a:solidFill>
                  <a:schemeClr val="accent1">
                    <a:lumMod val="50000"/>
                  </a:schemeClr>
                </a:solidFill>
                <a:latin typeface="Arial Narrow" panose="020B0606020202030204" pitchFamily="34" charset="0"/>
                <a:cs typeface="Times New Roman" panose="02020603050405020304" pitchFamily="18" charset="0"/>
              </a:rPr>
              <a:t>№</a:t>
            </a:r>
            <a:r>
              <a:rPr lang="ru-RU" sz="1200" b="1" dirty="0" smtClean="0">
                <a:solidFill>
                  <a:schemeClr val="accent1">
                    <a:lumMod val="50000"/>
                  </a:schemeClr>
                </a:solidFill>
                <a:latin typeface="Arial Narrow" panose="020B0606020202030204" pitchFamily="34" charset="0"/>
                <a:cs typeface="Times New Roman" panose="02020603050405020304" pitchFamily="18" charset="0"/>
              </a:rPr>
              <a:t>4 СТРАТЕГИЯЛЫК МАКСАТ: ФЧМКнын кызыкдар тараптар (мамлекеттик органдар, отчет берүүчү жактар) менен маалымат алмашуусун жана өз ара аракеттенүү системасын шайкештөө, жогорулатуу, анын ичинде: </a:t>
            </a:r>
            <a:endParaRPr lang="ru-RU" sz="1200" b="1" dirty="0">
              <a:solidFill>
                <a:schemeClr val="accent1">
                  <a:lumMod val="50000"/>
                </a:schemeClr>
              </a:solidFill>
              <a:latin typeface="Arial Narrow" panose="020B0606020202030204" pitchFamily="34" charset="0"/>
              <a:cs typeface="Times New Roman" panose="02020603050405020304" pitchFamily="18" charset="0"/>
            </a:endParaRPr>
          </a:p>
          <a:p>
            <a:pPr marL="285750" indent="-285750" algn="just">
              <a:buFont typeface="Wingdings" pitchFamily="2" charset="2"/>
              <a:buChar char="ü"/>
            </a:pPr>
            <a:r>
              <a:rPr lang="ru-RU" sz="1200" dirty="0" smtClean="0">
                <a:latin typeface="Arial Narrow" panose="020B0606020202030204" pitchFamily="34" charset="0"/>
                <a:cs typeface="Times New Roman" panose="02020603050405020304" pitchFamily="18" charset="0"/>
              </a:rPr>
              <a:t>ККЛ/ТЭИКК чөйрөсүндөгү тобокелдиктерге мезгилдүү улуттук баалоо жүргүзүү; </a:t>
            </a:r>
            <a:endParaRPr lang="ru-RU" sz="1200" dirty="0">
              <a:latin typeface="Arial Narrow" panose="020B0606020202030204" pitchFamily="34" charset="0"/>
              <a:cs typeface="Times New Roman" panose="02020603050405020304" pitchFamily="18" charset="0"/>
            </a:endParaRPr>
          </a:p>
          <a:p>
            <a:pPr marL="285750" indent="-285750" algn="just">
              <a:buFont typeface="Wingdings" pitchFamily="2" charset="2"/>
              <a:buChar char="ü"/>
            </a:pPr>
            <a:r>
              <a:rPr lang="ru-RU" sz="1200" dirty="0" smtClean="0">
                <a:latin typeface="Arial Narrow" panose="020B0606020202030204" pitchFamily="34" charset="0"/>
                <a:cs typeface="Times New Roman" panose="02020603050405020304" pitchFamily="18" charset="0"/>
              </a:rPr>
              <a:t>предикаттык кылмыштарга көзөмөлдү жана  </a:t>
            </a:r>
            <a:r>
              <a:rPr lang="ru-RU" sz="1200" dirty="0" err="1" smtClean="0">
                <a:latin typeface="Arial Narrow" panose="020B0606020202030204" pitchFamily="34" charset="0"/>
                <a:cs typeface="Times New Roman" panose="02020603050405020304" pitchFamily="18" charset="0"/>
              </a:rPr>
              <a:t>жазык</a:t>
            </a:r>
            <a:r>
              <a:rPr lang="ru-RU" sz="1200" dirty="0" smtClean="0">
                <a:latin typeface="Arial Narrow" panose="020B0606020202030204" pitchFamily="34" charset="0"/>
                <a:cs typeface="Times New Roman" panose="02020603050405020304" pitchFamily="18" charset="0"/>
              </a:rPr>
              <a:t>-укуктук баалоону камсыздоодо заманбап жана чечкиндүү иш-аракеттерди жасоо;</a:t>
            </a:r>
            <a:endParaRPr lang="ru-RU" sz="1200" dirty="0">
              <a:latin typeface="Arial Narrow" panose="020B0606020202030204" pitchFamily="34" charset="0"/>
              <a:cs typeface="Times New Roman" panose="02020603050405020304" pitchFamily="18" charset="0"/>
            </a:endParaRPr>
          </a:p>
          <a:p>
            <a:pPr marL="285750" indent="-285750" algn="just">
              <a:buFont typeface="Wingdings" pitchFamily="2" charset="2"/>
              <a:buChar char="ü"/>
            </a:pPr>
            <a:r>
              <a:rPr lang="ru-RU" sz="1200" dirty="0">
                <a:latin typeface="Arial Narrow" panose="020B0606020202030204" pitchFamily="34" charset="0"/>
                <a:cs typeface="Times New Roman" panose="02020603050405020304" pitchFamily="18" charset="0"/>
              </a:rPr>
              <a:t>а</a:t>
            </a:r>
            <a:r>
              <a:rPr lang="ru-RU" sz="1200" dirty="0" smtClean="0">
                <a:latin typeface="Arial Narrow" panose="020B0606020202030204" pitchFamily="34" charset="0"/>
                <a:cs typeface="Times New Roman" panose="02020603050405020304" pitchFamily="18" charset="0"/>
              </a:rPr>
              <a:t>к ниетсиз ишкердиктин жана ортомчулуктун натыйжасында мамлекеттик бюджетке келтирилген чыгымдардын ордун толтуруу боюнча тийиштүү процесстерди өзүнчө иште коштоп жүрүү (салыктарды, жыйымдарды, милдеттүү төлөмдөрдү ж.б. төлөөдөн качуу).   </a:t>
            </a:r>
            <a:endParaRPr lang="ru-RU" sz="1200" dirty="0">
              <a:latin typeface="Arial Narrow" panose="020B0606020202030204" pitchFamily="34" charset="0"/>
              <a:cs typeface="Times New Roman" panose="02020603050405020304" pitchFamily="18" charset="0"/>
            </a:endParaRPr>
          </a:p>
        </p:txBody>
      </p:sp>
    </p:spTree>
    <p:extLst>
      <p:ext uri="{BB962C8B-B14F-4D97-AF65-F5344CB8AC3E}">
        <p14:creationId xmlns:p14="http://schemas.microsoft.com/office/powerpoint/2010/main" val="3213573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4377" y="0"/>
            <a:ext cx="45719" cy="4983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5188" y="115337"/>
            <a:ext cx="383438" cy="307777"/>
          </a:xfrm>
          <a:prstGeom prst="rect">
            <a:avLst/>
          </a:prstGeom>
          <a:noFill/>
        </p:spPr>
        <p:txBody>
          <a:bodyPr wrap="none" rtlCol="0">
            <a:spAutoFit/>
          </a:bodyPr>
          <a:lstStyle/>
          <a:p>
            <a:r>
              <a:rPr lang="ru-RU" sz="1400" dirty="0" smtClean="0">
                <a:solidFill>
                  <a:schemeClr val="accent1">
                    <a:lumMod val="75000"/>
                  </a:schemeClr>
                </a:solidFill>
                <a:latin typeface="Arial" pitchFamily="34" charset="0"/>
                <a:cs typeface="Arial" pitchFamily="34" charset="0"/>
              </a:rPr>
              <a:t>52</a:t>
            </a:r>
            <a:endParaRPr lang="ru-RU" sz="1400" dirty="0">
              <a:solidFill>
                <a:schemeClr val="accent1">
                  <a:lumMod val="75000"/>
                </a:schemeClr>
              </a:solidFill>
              <a:latin typeface="Arial" pitchFamily="34" charset="0"/>
              <a:cs typeface="Arial" pitchFamily="34" charset="0"/>
            </a:endParaRPr>
          </a:p>
        </p:txBody>
      </p:sp>
      <p:sp>
        <p:nvSpPr>
          <p:cNvPr id="6" name="TextBox 5"/>
          <p:cNvSpPr txBox="1"/>
          <p:nvPr/>
        </p:nvSpPr>
        <p:spPr>
          <a:xfrm>
            <a:off x="434344" y="85582"/>
            <a:ext cx="2564007" cy="453970"/>
          </a:xfrm>
          <a:prstGeom prst="rect">
            <a:avLst/>
          </a:prstGeom>
          <a:noFill/>
        </p:spPr>
        <p:txBody>
          <a:bodyPr wrap="square" rtlCol="0">
            <a:spAutoFit/>
          </a:bodyPr>
          <a:lstStyle/>
          <a:p>
            <a:pPr>
              <a:spcAft>
                <a:spcPts val="300"/>
              </a:spcAft>
            </a:pPr>
            <a:r>
              <a:rPr lang="ru-RU" sz="700" b="1" dirty="0" smtClean="0">
                <a:solidFill>
                  <a:schemeClr val="accent1">
                    <a:lumMod val="75000"/>
                  </a:schemeClr>
                </a:solidFill>
                <a:latin typeface="Arial" pitchFamily="34" charset="0"/>
                <a:cs typeface="Arial" pitchFamily="34" charset="0"/>
              </a:rPr>
              <a:t>ИШ ЖӨНҮНДӨ ЖЫЛДЫК ОТЧЕТ – 2017</a:t>
            </a:r>
          </a:p>
          <a:p>
            <a:r>
              <a:rPr lang="ru-RU" sz="700" dirty="0">
                <a:solidFill>
                  <a:schemeClr val="accent1">
                    <a:lumMod val="75000"/>
                  </a:schemeClr>
                </a:solidFill>
                <a:latin typeface="Arial" pitchFamily="34" charset="0"/>
                <a:cs typeface="Arial" pitchFamily="34" charset="0"/>
              </a:rPr>
              <a:t>Кыргыз Республикасынын Өкмөтүнө караштуу </a:t>
            </a:r>
          </a:p>
          <a:p>
            <a:r>
              <a:rPr lang="ky-KG" sz="700" dirty="0">
                <a:solidFill>
                  <a:schemeClr val="accent1">
                    <a:lumMod val="75000"/>
                  </a:schemeClr>
                </a:solidFill>
                <a:latin typeface="Arial" pitchFamily="34" charset="0"/>
                <a:cs typeface="Arial" pitchFamily="34" charset="0"/>
              </a:rPr>
              <a:t>Финансылык </a:t>
            </a:r>
            <a:r>
              <a:rPr lang="ky-KG" sz="700" dirty="0" smtClean="0">
                <a:solidFill>
                  <a:schemeClr val="accent1">
                    <a:lumMod val="75000"/>
                  </a:schemeClr>
                </a:solidFill>
                <a:latin typeface="Arial" pitchFamily="34" charset="0"/>
                <a:cs typeface="Arial" pitchFamily="34" charset="0"/>
              </a:rPr>
              <a:t>чалгындоо </a:t>
            </a:r>
            <a:r>
              <a:rPr lang="ky-KG" sz="700" dirty="0">
                <a:solidFill>
                  <a:schemeClr val="accent1">
                    <a:lumMod val="75000"/>
                  </a:schemeClr>
                </a:solidFill>
                <a:latin typeface="Arial" pitchFamily="34" charset="0"/>
                <a:cs typeface="Arial" pitchFamily="34" charset="0"/>
              </a:rPr>
              <a:t>мамлекеттик </a:t>
            </a:r>
            <a:r>
              <a:rPr lang="ky-KG" sz="700" dirty="0" smtClean="0">
                <a:solidFill>
                  <a:schemeClr val="accent1">
                    <a:lumMod val="75000"/>
                  </a:schemeClr>
                </a:solidFill>
                <a:latin typeface="Arial" pitchFamily="34" charset="0"/>
                <a:cs typeface="Arial" pitchFamily="34" charset="0"/>
              </a:rPr>
              <a:t>кызматы</a:t>
            </a:r>
            <a:endParaRPr lang="ru-RU" sz="700" dirty="0">
              <a:solidFill>
                <a:schemeClr val="accent1">
                  <a:lumMod val="75000"/>
                </a:schemeClr>
              </a:solidFill>
              <a:latin typeface="Arial" pitchFamily="34" charset="0"/>
              <a:cs typeface="Arial" pitchFamily="34"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5119" y="107504"/>
            <a:ext cx="360938" cy="360040"/>
          </a:xfrm>
          <a:prstGeom prst="rect">
            <a:avLst/>
          </a:prstGeom>
        </p:spPr>
      </p:pic>
      <p:sp>
        <p:nvSpPr>
          <p:cNvPr id="8" name="Прямоугольник 7"/>
          <p:cNvSpPr/>
          <p:nvPr/>
        </p:nvSpPr>
        <p:spPr>
          <a:xfrm>
            <a:off x="316088" y="747743"/>
            <a:ext cx="6399969" cy="1569660"/>
          </a:xfrm>
          <a:prstGeom prst="rect">
            <a:avLst/>
          </a:prstGeom>
        </p:spPr>
        <p:txBody>
          <a:bodyPr wrap="square">
            <a:spAutoFit/>
          </a:bodyPr>
          <a:lstStyle/>
          <a:p>
            <a:pPr algn="just"/>
            <a:r>
              <a:rPr lang="ru-RU" sz="1200" b="1" dirty="0" smtClean="0">
                <a:solidFill>
                  <a:schemeClr val="accent1">
                    <a:lumMod val="50000"/>
                  </a:schemeClr>
                </a:solidFill>
                <a:latin typeface="Arial Narrow" panose="020B0606020202030204" pitchFamily="34" charset="0"/>
                <a:cs typeface="Times New Roman" panose="02020603050405020304" pitchFamily="18" charset="0"/>
              </a:rPr>
              <a:t>№5 СТРАТЕГИЯЛЫК МАКСАТ : ККЛ/ТЭИК жана МККТКК чөйрөсүндө жергиликтүү жана глобалдык программалардын алкагында чет өлкөлүк өнөктөр менен эки тарапка тең пайдалуу кызматташтыктын артыкчылыктуу багыттарынын ар бир чөйрөсүндө түз жана тике драйверлерди аныктоо : </a:t>
            </a:r>
            <a:endParaRPr lang="ru-RU" sz="1200" b="1" dirty="0">
              <a:solidFill>
                <a:schemeClr val="accent1">
                  <a:lumMod val="50000"/>
                </a:schemeClr>
              </a:solidFill>
              <a:latin typeface="Arial Narrow" panose="020B0606020202030204" pitchFamily="34" charset="0"/>
              <a:cs typeface="Times New Roman" panose="02020603050405020304" pitchFamily="18" charset="0"/>
            </a:endParaRPr>
          </a:p>
          <a:p>
            <a:pPr marL="266700" indent="-266700" algn="just">
              <a:buFont typeface="Wingdings" pitchFamily="2" charset="2"/>
              <a:buChar char="ü"/>
            </a:pPr>
            <a:r>
              <a:rPr lang="ru-RU" sz="1200" dirty="0" smtClean="0">
                <a:latin typeface="Arial Narrow" panose="020B0606020202030204" pitchFamily="34" charset="0"/>
                <a:cs typeface="Times New Roman" panose="02020603050405020304" pitchFamily="18" charset="0"/>
              </a:rPr>
              <a:t>ФЧМКнын демилгеси боюнча мыйзамсыз чыгарылып кеткен активдерди кайтаруу; </a:t>
            </a:r>
            <a:endParaRPr lang="ru-RU" sz="1200" dirty="0">
              <a:latin typeface="Arial Narrow" panose="020B0606020202030204" pitchFamily="34" charset="0"/>
              <a:cs typeface="Times New Roman" panose="02020603050405020304" pitchFamily="18" charset="0"/>
            </a:endParaRPr>
          </a:p>
          <a:p>
            <a:pPr marL="266700" indent="-266700" algn="just">
              <a:buFont typeface="Wingdings" pitchFamily="2" charset="2"/>
              <a:buChar char="ü"/>
            </a:pPr>
            <a:r>
              <a:rPr lang="ru-RU" sz="1200" dirty="0" smtClean="0">
                <a:latin typeface="Arial Narrow" panose="020B0606020202030204" pitchFamily="34" charset="0"/>
                <a:cs typeface="Times New Roman" panose="02020603050405020304" pitchFamily="18" charset="0"/>
              </a:rPr>
              <a:t>өнүгүү боюнча өнөктөрдүн демилгеси менен эл аралык активдерди кайтаруу;  </a:t>
            </a:r>
            <a:endParaRPr lang="ru-RU" sz="1200" dirty="0">
              <a:latin typeface="Arial Narrow" panose="020B0606020202030204" pitchFamily="34" charset="0"/>
              <a:cs typeface="Times New Roman" panose="02020603050405020304" pitchFamily="18" charset="0"/>
            </a:endParaRPr>
          </a:p>
          <a:p>
            <a:pPr marL="266700" indent="-266700" algn="just">
              <a:buFont typeface="Wingdings" pitchFamily="2" charset="2"/>
              <a:buChar char="ü"/>
            </a:pPr>
            <a:r>
              <a:rPr lang="ru-RU" sz="1200" dirty="0">
                <a:latin typeface="Arial Narrow" panose="020B0606020202030204" pitchFamily="34" charset="0"/>
                <a:cs typeface="Times New Roman" panose="02020603050405020304" pitchFamily="18" charset="0"/>
              </a:rPr>
              <a:t>б</a:t>
            </a:r>
            <a:r>
              <a:rPr lang="ru-RU" sz="1200" dirty="0" smtClean="0">
                <a:latin typeface="Arial Narrow" panose="020B0606020202030204" pitchFamily="34" charset="0"/>
                <a:cs typeface="Times New Roman" panose="02020603050405020304" pitchFamily="18" charset="0"/>
              </a:rPr>
              <a:t>иргелешкен иштердин өлчөнө турган баалуулугун жана пайдасын аныктоо; </a:t>
            </a:r>
            <a:endParaRPr lang="ru-RU" sz="1200" dirty="0">
              <a:latin typeface="Arial Narrow" panose="020B0606020202030204" pitchFamily="34" charset="0"/>
              <a:cs typeface="Times New Roman" panose="02020603050405020304" pitchFamily="18" charset="0"/>
            </a:endParaRPr>
          </a:p>
          <a:p>
            <a:pPr marL="266700" indent="-266700" algn="just">
              <a:buFont typeface="Wingdings" pitchFamily="2" charset="2"/>
              <a:buChar char="ü"/>
            </a:pPr>
            <a:r>
              <a:rPr lang="ru-RU" sz="1200" dirty="0" smtClean="0">
                <a:latin typeface="Arial Narrow" panose="020B0606020202030204" pitchFamily="34" charset="0"/>
                <a:cs typeface="Times New Roman" panose="02020603050405020304" pitchFamily="18" charset="0"/>
              </a:rPr>
              <a:t>акыркы күтүлүүчү жыйынтыкты баалоо. </a:t>
            </a:r>
            <a:endParaRPr lang="ru-RU" sz="1200" dirty="0">
              <a:latin typeface="Arial Narrow" panose="020B0606020202030204" pitchFamily="34" charset="0"/>
              <a:cs typeface="Times New Roman" panose="02020603050405020304" pitchFamily="18" charset="0"/>
            </a:endParaRPr>
          </a:p>
        </p:txBody>
      </p:sp>
      <p:sp>
        <p:nvSpPr>
          <p:cNvPr id="2" name="TextBox 1"/>
          <p:cNvSpPr txBox="1"/>
          <p:nvPr/>
        </p:nvSpPr>
        <p:spPr>
          <a:xfrm>
            <a:off x="620688" y="2915816"/>
            <a:ext cx="4732386" cy="307777"/>
          </a:xfrm>
          <a:prstGeom prst="rect">
            <a:avLst/>
          </a:prstGeom>
          <a:noFill/>
        </p:spPr>
        <p:txBody>
          <a:bodyPr wrap="none" rtlCol="0">
            <a:spAutoFit/>
          </a:bodyPr>
          <a:lstStyle/>
          <a:p>
            <a:r>
              <a:rPr lang="ru-RU" sz="1400" b="1" dirty="0" smtClean="0">
                <a:solidFill>
                  <a:schemeClr val="tx1">
                    <a:lumMod val="85000"/>
                    <a:lumOff val="15000"/>
                  </a:schemeClr>
                </a:solidFill>
                <a:latin typeface="Arial Narrow" panose="020B0606020202030204" pitchFamily="34" charset="0"/>
              </a:rPr>
              <a:t>Төрага 			           А.Дж. Кадыралиев</a:t>
            </a:r>
            <a:endParaRPr lang="ru-RU" sz="1400" b="1" dirty="0">
              <a:solidFill>
                <a:schemeClr val="tx1">
                  <a:lumMod val="85000"/>
                  <a:lumOff val="15000"/>
                </a:schemeClr>
              </a:solidFill>
              <a:latin typeface="Arial Narrow" panose="020B0606020202030204" pitchFamily="34" charset="0"/>
            </a:endParaRPr>
          </a:p>
        </p:txBody>
      </p:sp>
    </p:spTree>
    <p:extLst>
      <p:ext uri="{BB962C8B-B14F-4D97-AF65-F5344CB8AC3E}">
        <p14:creationId xmlns:p14="http://schemas.microsoft.com/office/powerpoint/2010/main" val="1372740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5119" y="107504"/>
            <a:ext cx="360938" cy="360040"/>
          </a:xfrm>
          <a:prstGeom prst="rect">
            <a:avLst/>
          </a:prstGeom>
        </p:spPr>
      </p:pic>
      <p:sp>
        <p:nvSpPr>
          <p:cNvPr id="18" name="TextBox 17"/>
          <p:cNvSpPr txBox="1"/>
          <p:nvPr/>
        </p:nvSpPr>
        <p:spPr>
          <a:xfrm>
            <a:off x="231202" y="611560"/>
            <a:ext cx="4477508" cy="461665"/>
          </a:xfrm>
          <a:prstGeom prst="rect">
            <a:avLst/>
          </a:prstGeom>
          <a:noFill/>
        </p:spPr>
        <p:txBody>
          <a:bodyPr wrap="none" rtlCol="0">
            <a:spAutoFit/>
          </a:bodyPr>
          <a:lstStyle/>
          <a:p>
            <a:r>
              <a:rPr lang="en-US" sz="2400" b="1" dirty="0">
                <a:solidFill>
                  <a:schemeClr val="accent1">
                    <a:lumMod val="50000"/>
                  </a:schemeClr>
                </a:solidFill>
                <a:latin typeface="Arial" pitchFamily="34" charset="0"/>
                <a:cs typeface="Arial" pitchFamily="34" charset="0"/>
              </a:rPr>
              <a:t>2. </a:t>
            </a:r>
            <a:r>
              <a:rPr lang="ru-RU" sz="2400" b="1" dirty="0" smtClean="0">
                <a:solidFill>
                  <a:schemeClr val="accent1">
                    <a:lumMod val="50000"/>
                  </a:schemeClr>
                </a:solidFill>
                <a:latin typeface="Arial" pitchFamily="34" charset="0"/>
                <a:cs typeface="Arial" pitchFamily="34" charset="0"/>
              </a:rPr>
              <a:t>Финансылык иликтөөлөр</a:t>
            </a:r>
            <a:endParaRPr lang="ru-RU" sz="2400" b="1" dirty="0">
              <a:solidFill>
                <a:schemeClr val="accent1">
                  <a:lumMod val="50000"/>
                </a:schemeClr>
              </a:solidFill>
              <a:latin typeface="Arial" pitchFamily="34" charset="0"/>
              <a:cs typeface="Arial" pitchFamily="34" charset="0"/>
            </a:endParaRPr>
          </a:p>
        </p:txBody>
      </p:sp>
      <p:sp>
        <p:nvSpPr>
          <p:cNvPr id="12" name="Прямоугольник 11"/>
          <p:cNvSpPr/>
          <p:nvPr/>
        </p:nvSpPr>
        <p:spPr>
          <a:xfrm>
            <a:off x="246633" y="3061871"/>
            <a:ext cx="6479666" cy="1384995"/>
          </a:xfrm>
          <a:prstGeom prst="rect">
            <a:avLst/>
          </a:prstGeom>
        </p:spPr>
        <p:txBody>
          <a:bodyPr wrap="square">
            <a:spAutoFit/>
          </a:bodyPr>
          <a:lstStyle/>
          <a:p>
            <a:pPr algn="just"/>
            <a:r>
              <a:rPr lang="ru-RU" sz="1200" dirty="0">
                <a:latin typeface="Arial Narrow" pitchFamily="34" charset="0"/>
                <a:cs typeface="Arial" pitchFamily="34" charset="0"/>
              </a:rPr>
              <a:t>Отчёттук мезгилде кылмыштуу кирешелерди легализациялоо (адалдоо) жана террористтик же экстремисттик ишти каржылоо менен байланышкан акча каражаттары же мүлк менен операцияларды (бүтүмдөрдү) </a:t>
            </a:r>
            <a:r>
              <a:rPr lang="ru-RU" sz="1200" dirty="0" smtClean="0">
                <a:latin typeface="Arial Narrow" pitchFamily="34" charset="0"/>
                <a:cs typeface="Arial" pitchFamily="34" charset="0"/>
              </a:rPr>
              <a:t>аныктоо </a:t>
            </a:r>
            <a:r>
              <a:rPr lang="ru-RU" sz="1200" dirty="0">
                <a:latin typeface="Arial Narrow" pitchFamily="34" charset="0"/>
                <a:cs typeface="Arial" pitchFamily="34" charset="0"/>
              </a:rPr>
              <a:t>максатында маалымат берүүчү жактардан алынган, Кыргыз Республикасынын укук коргоо органдарынын суроо-талаптары боюнча алынган маалыматтардын негизинде  жана «Кылмыштуу кирешелерди легализациялоого (адалдоого) жана террористтик же экстремисттик ишти каржылоого каршы аракеттенүү жөнүндө» Кыргыз Республикасынын Мыйзамына ылайык алынган башка кошумча материалдардын негизинде </a:t>
            </a:r>
            <a:r>
              <a:rPr lang="ru-RU" sz="1200" dirty="0" smtClean="0">
                <a:latin typeface="Arial Narrow" pitchFamily="34" charset="0"/>
                <a:cs typeface="Arial" pitchFamily="34" charset="0"/>
              </a:rPr>
              <a:t>финансылык иликтөөлөр жүргүзүлдү. </a:t>
            </a:r>
            <a:endParaRPr lang="ru-RU" sz="1200" dirty="0">
              <a:latin typeface="Arial Narrow" pitchFamily="34" charset="0"/>
              <a:cs typeface="Arial" pitchFamily="34"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61671"/>
            <a:ext cx="6858000" cy="1725328"/>
          </a:xfrm>
          <a:prstGeom prst="rect">
            <a:avLst/>
          </a:prstGeom>
        </p:spPr>
      </p:pic>
      <p:sp>
        <p:nvSpPr>
          <p:cNvPr id="15" name="Прямоугольник 14"/>
          <p:cNvSpPr/>
          <p:nvPr/>
        </p:nvSpPr>
        <p:spPr>
          <a:xfrm>
            <a:off x="258779" y="7036375"/>
            <a:ext cx="6457277" cy="1603003"/>
          </a:xfrm>
          <a:prstGeom prst="rect">
            <a:avLst/>
          </a:prstGeom>
        </p:spPr>
        <p:txBody>
          <a:bodyPr wrap="square">
            <a:spAutoFit/>
          </a:bodyPr>
          <a:lstStyle/>
          <a:p>
            <a:pPr algn="just">
              <a:spcBef>
                <a:spcPts val="300"/>
              </a:spcBef>
              <a:spcAft>
                <a:spcPts val="300"/>
              </a:spcAft>
            </a:pPr>
            <a:r>
              <a:rPr lang="ru-RU" sz="1200" dirty="0" smtClean="0">
                <a:latin typeface="Arial Narrow" pitchFamily="34" charset="0"/>
                <a:cs typeface="Arial" pitchFamily="34" charset="0"/>
              </a:rPr>
              <a:t>Жүргүзүлгөн финансылык иликтөөлөрдүн натыйжасында ФЧМКнын Эксперттик кеңешинде каралган жана Кыргыз Республикасынын укук коргоо органдарынын дарегине жиберилген жалпыланган жана кошумча жалпыланган материалдар даярдалды:</a:t>
            </a:r>
          </a:p>
          <a:p>
            <a:pPr marL="171450" indent="-171450" algn="just">
              <a:spcBef>
                <a:spcPts val="200"/>
              </a:spcBef>
              <a:spcAft>
                <a:spcPts val="200"/>
              </a:spcAft>
              <a:buFont typeface="Wingdings" pitchFamily="2" charset="2"/>
              <a:buChar char="§"/>
            </a:pPr>
            <a:r>
              <a:rPr lang="ru-RU" sz="1200" dirty="0" smtClean="0">
                <a:latin typeface="Arial Narrow" pitchFamily="34" charset="0"/>
                <a:cs typeface="Arial" pitchFamily="34" charset="0"/>
              </a:rPr>
              <a:t>Улуттук коопсуздук мамлекеттик комитети;</a:t>
            </a:r>
          </a:p>
          <a:p>
            <a:pPr marL="171450" indent="-171450" algn="just">
              <a:spcBef>
                <a:spcPts val="200"/>
              </a:spcBef>
              <a:spcAft>
                <a:spcPts val="200"/>
              </a:spcAft>
              <a:buFont typeface="Wingdings" pitchFamily="2" charset="2"/>
              <a:buChar char="§"/>
            </a:pPr>
            <a:r>
              <a:rPr lang="ru-RU" sz="1200" dirty="0" smtClean="0">
                <a:latin typeface="Arial Narrow" pitchFamily="34" charset="0"/>
                <a:cs typeface="Arial" pitchFamily="34" charset="0"/>
              </a:rPr>
              <a:t>Ички иштер министрлиги;</a:t>
            </a:r>
          </a:p>
          <a:p>
            <a:pPr marL="171450" indent="-171450" algn="just">
              <a:spcBef>
                <a:spcPts val="200"/>
              </a:spcBef>
              <a:spcAft>
                <a:spcPts val="200"/>
              </a:spcAft>
              <a:buFont typeface="Wingdings" pitchFamily="2" charset="2"/>
              <a:buChar char="§"/>
            </a:pPr>
            <a:r>
              <a:rPr lang="ru-RU" sz="1200" dirty="0" smtClean="0">
                <a:latin typeface="Arial Narrow" pitchFamily="34" charset="0"/>
                <a:cs typeface="Arial" pitchFamily="34" charset="0"/>
              </a:rPr>
              <a:t>Баңгизаттарды контролдоо боюнча мамлекеттик кызмат (2016-жылы жоюлду);</a:t>
            </a:r>
          </a:p>
          <a:p>
            <a:pPr marL="171450" indent="-171450" algn="just">
              <a:spcBef>
                <a:spcPts val="200"/>
              </a:spcBef>
              <a:spcAft>
                <a:spcPts val="200"/>
              </a:spcAft>
              <a:buFont typeface="Wingdings" pitchFamily="2" charset="2"/>
              <a:buChar char="§"/>
            </a:pPr>
            <a:r>
              <a:rPr lang="ru-RU" sz="1200" dirty="0" smtClean="0">
                <a:latin typeface="Arial Narrow" pitchFamily="34" charset="0"/>
                <a:cs typeface="Arial" pitchFamily="34" charset="0"/>
              </a:rPr>
              <a:t>Экономикалык кылмыштуулукка каршы күрөшүү боюнча мамлекеттик кызмат.</a:t>
            </a:r>
          </a:p>
        </p:txBody>
      </p:sp>
      <p:sp>
        <p:nvSpPr>
          <p:cNvPr id="16" name="Прямоугольник 15"/>
          <p:cNvSpPr/>
          <p:nvPr/>
        </p:nvSpPr>
        <p:spPr>
          <a:xfrm>
            <a:off x="324377" y="0"/>
            <a:ext cx="45719" cy="4983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5188" y="115337"/>
            <a:ext cx="284052" cy="307777"/>
          </a:xfrm>
          <a:prstGeom prst="rect">
            <a:avLst/>
          </a:prstGeom>
          <a:noFill/>
        </p:spPr>
        <p:txBody>
          <a:bodyPr wrap="none" rtlCol="0">
            <a:spAutoFit/>
          </a:bodyPr>
          <a:lstStyle/>
          <a:p>
            <a:r>
              <a:rPr lang="ru-RU" sz="1400" dirty="0" smtClean="0">
                <a:solidFill>
                  <a:schemeClr val="accent1">
                    <a:lumMod val="75000"/>
                  </a:schemeClr>
                </a:solidFill>
                <a:latin typeface="Arial" pitchFamily="34" charset="0"/>
                <a:cs typeface="Arial" pitchFamily="34" charset="0"/>
              </a:rPr>
              <a:t>6</a:t>
            </a:r>
            <a:endParaRPr lang="ru-RU" sz="1400" dirty="0">
              <a:solidFill>
                <a:schemeClr val="accent1">
                  <a:lumMod val="75000"/>
                </a:schemeClr>
              </a:solidFill>
              <a:latin typeface="Arial" pitchFamily="34" charset="0"/>
              <a:cs typeface="Arial" pitchFamily="34" charset="0"/>
            </a:endParaRPr>
          </a:p>
        </p:txBody>
      </p:sp>
      <p:sp>
        <p:nvSpPr>
          <p:cNvPr id="19" name="TextBox 18"/>
          <p:cNvSpPr txBox="1"/>
          <p:nvPr/>
        </p:nvSpPr>
        <p:spPr>
          <a:xfrm>
            <a:off x="434344" y="85582"/>
            <a:ext cx="2564007" cy="453970"/>
          </a:xfrm>
          <a:prstGeom prst="rect">
            <a:avLst/>
          </a:prstGeom>
          <a:noFill/>
        </p:spPr>
        <p:txBody>
          <a:bodyPr wrap="square" rtlCol="0">
            <a:spAutoFit/>
          </a:bodyPr>
          <a:lstStyle/>
          <a:p>
            <a:pPr>
              <a:spcAft>
                <a:spcPts val="300"/>
              </a:spcAft>
            </a:pPr>
            <a:r>
              <a:rPr lang="ru-RU" sz="700" b="1" dirty="0" smtClean="0">
                <a:solidFill>
                  <a:schemeClr val="accent1">
                    <a:lumMod val="75000"/>
                  </a:schemeClr>
                </a:solidFill>
                <a:latin typeface="Arial" pitchFamily="34" charset="0"/>
                <a:cs typeface="Arial" pitchFamily="34" charset="0"/>
              </a:rPr>
              <a:t>ИШ ЖӨНҮНДӨ ЖЫЛДЫК ОТЧЕТ – 2017</a:t>
            </a:r>
          </a:p>
          <a:p>
            <a:r>
              <a:rPr lang="ru-RU" sz="700" dirty="0">
                <a:solidFill>
                  <a:schemeClr val="accent1">
                    <a:lumMod val="75000"/>
                  </a:schemeClr>
                </a:solidFill>
                <a:latin typeface="Arial" pitchFamily="34" charset="0"/>
                <a:cs typeface="Arial" pitchFamily="34" charset="0"/>
              </a:rPr>
              <a:t>Кыргыз Республикасынын Өкмөтүнө караштуу </a:t>
            </a:r>
          </a:p>
          <a:p>
            <a:r>
              <a:rPr lang="ky-KG" sz="700" dirty="0">
                <a:solidFill>
                  <a:schemeClr val="accent1">
                    <a:lumMod val="75000"/>
                  </a:schemeClr>
                </a:solidFill>
                <a:latin typeface="Arial" pitchFamily="34" charset="0"/>
                <a:cs typeface="Arial" pitchFamily="34" charset="0"/>
              </a:rPr>
              <a:t>Финансылык </a:t>
            </a:r>
            <a:r>
              <a:rPr lang="ky-KG" sz="700" dirty="0" smtClean="0">
                <a:solidFill>
                  <a:schemeClr val="accent1">
                    <a:lumMod val="75000"/>
                  </a:schemeClr>
                </a:solidFill>
                <a:latin typeface="Arial" pitchFamily="34" charset="0"/>
                <a:cs typeface="Arial" pitchFamily="34" charset="0"/>
              </a:rPr>
              <a:t>чалгындоо </a:t>
            </a:r>
            <a:r>
              <a:rPr lang="ky-KG" sz="700" dirty="0">
                <a:solidFill>
                  <a:schemeClr val="accent1">
                    <a:lumMod val="75000"/>
                  </a:schemeClr>
                </a:solidFill>
                <a:latin typeface="Arial" pitchFamily="34" charset="0"/>
                <a:cs typeface="Arial" pitchFamily="34" charset="0"/>
              </a:rPr>
              <a:t>мамлекеттик </a:t>
            </a:r>
            <a:r>
              <a:rPr lang="ky-KG" sz="700" dirty="0" smtClean="0">
                <a:solidFill>
                  <a:schemeClr val="accent1">
                    <a:lumMod val="75000"/>
                  </a:schemeClr>
                </a:solidFill>
                <a:latin typeface="Arial" pitchFamily="34" charset="0"/>
                <a:cs typeface="Arial" pitchFamily="34" charset="0"/>
              </a:rPr>
              <a:t>кызматы</a:t>
            </a:r>
            <a:endParaRPr lang="ru-RU" sz="700" dirty="0">
              <a:solidFill>
                <a:schemeClr val="accent1">
                  <a:lumMod val="75000"/>
                </a:schemeClr>
              </a:solidFill>
              <a:latin typeface="Arial" pitchFamily="34" charset="0"/>
              <a:cs typeface="Arial"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665041836"/>
              </p:ext>
            </p:extLst>
          </p:nvPr>
        </p:nvGraphicFramePr>
        <p:xfrm>
          <a:off x="364108" y="4572000"/>
          <a:ext cx="6336703" cy="2306374"/>
        </p:xfrm>
        <a:graphic>
          <a:graphicData uri="http://schemas.openxmlformats.org/drawingml/2006/table">
            <a:tbl>
              <a:tblPr/>
              <a:tblGrid>
                <a:gridCol w="3288670">
                  <a:extLst>
                    <a:ext uri="{9D8B030D-6E8A-4147-A177-3AD203B41FA5}">
                      <a16:colId xmlns:a16="http://schemas.microsoft.com/office/drawing/2014/main" val="1599083215"/>
                    </a:ext>
                  </a:extLst>
                </a:gridCol>
                <a:gridCol w="994621">
                  <a:extLst>
                    <a:ext uri="{9D8B030D-6E8A-4147-A177-3AD203B41FA5}">
                      <a16:colId xmlns:a16="http://schemas.microsoft.com/office/drawing/2014/main" val="119253684"/>
                    </a:ext>
                  </a:extLst>
                </a:gridCol>
                <a:gridCol w="994621">
                  <a:extLst>
                    <a:ext uri="{9D8B030D-6E8A-4147-A177-3AD203B41FA5}">
                      <a16:colId xmlns:a16="http://schemas.microsoft.com/office/drawing/2014/main" val="4161187075"/>
                    </a:ext>
                  </a:extLst>
                </a:gridCol>
                <a:gridCol w="1058791">
                  <a:extLst>
                    <a:ext uri="{9D8B030D-6E8A-4147-A177-3AD203B41FA5}">
                      <a16:colId xmlns:a16="http://schemas.microsoft.com/office/drawing/2014/main" val="4086739830"/>
                    </a:ext>
                  </a:extLst>
                </a:gridCol>
              </a:tblGrid>
              <a:tr h="168942">
                <a:tc>
                  <a:txBody>
                    <a:bodyPr/>
                    <a:lstStyle/>
                    <a:p>
                      <a:pPr algn="l" fontAlgn="ctr"/>
                      <a:r>
                        <a:rPr lang="ru-RU" sz="1050" b="0" i="0" u="none" strike="noStrike" dirty="0">
                          <a:solidFill>
                            <a:schemeClr val="tx1">
                              <a:lumMod val="85000"/>
                              <a:lumOff val="15000"/>
                            </a:schemeClr>
                          </a:solidFill>
                          <a:effectLst/>
                          <a:latin typeface="Arial Narrow" panose="020B0606020202030204" pitchFamily="34" charset="0"/>
                        </a:rPr>
                        <a:t> </a:t>
                      </a:r>
                    </a:p>
                  </a:txBody>
                  <a:tcPr marL="7524" marR="7524" marT="75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smtClean="0">
                          <a:solidFill>
                            <a:schemeClr val="tx1">
                              <a:lumMod val="85000"/>
                              <a:lumOff val="15000"/>
                            </a:schemeClr>
                          </a:solidFill>
                          <a:effectLst/>
                          <a:latin typeface="Arial Narrow" panose="020B0606020202030204" pitchFamily="34" charset="0"/>
                        </a:rPr>
                        <a:t>2016-ж</a:t>
                      </a:r>
                      <a:endParaRPr lang="ru-RU" sz="1100" b="1" i="0" u="none" strike="noStrike" dirty="0">
                        <a:solidFill>
                          <a:schemeClr val="tx1">
                            <a:lumMod val="85000"/>
                            <a:lumOff val="15000"/>
                          </a:schemeClr>
                        </a:solidFill>
                        <a:effectLst/>
                        <a:latin typeface="Arial Narrow" panose="020B0606020202030204" pitchFamily="34" charset="0"/>
                      </a:endParaRPr>
                    </a:p>
                  </a:txBody>
                  <a:tcPr marL="7524" marR="7524" marT="75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smtClean="0">
                          <a:solidFill>
                            <a:schemeClr val="tx1">
                              <a:lumMod val="85000"/>
                              <a:lumOff val="15000"/>
                            </a:schemeClr>
                          </a:solidFill>
                          <a:effectLst/>
                          <a:latin typeface="Arial Narrow" panose="020B0606020202030204" pitchFamily="34" charset="0"/>
                        </a:rPr>
                        <a:t>2017-ж</a:t>
                      </a:r>
                      <a:endParaRPr lang="ru-RU" sz="1100" b="1" i="0" u="none" strike="noStrike" dirty="0">
                        <a:solidFill>
                          <a:schemeClr val="tx1">
                            <a:lumMod val="85000"/>
                            <a:lumOff val="15000"/>
                          </a:schemeClr>
                        </a:solidFill>
                        <a:effectLst/>
                        <a:latin typeface="Arial Narrow" panose="020B0606020202030204" pitchFamily="34" charset="0"/>
                      </a:endParaRPr>
                    </a:p>
                  </a:txBody>
                  <a:tcPr marL="7524" marR="7524" marT="75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err="1">
                          <a:solidFill>
                            <a:schemeClr val="tx1">
                              <a:lumMod val="85000"/>
                              <a:lumOff val="15000"/>
                            </a:schemeClr>
                          </a:solidFill>
                          <a:effectLst/>
                          <a:latin typeface="Arial Narrow" panose="020B0606020202030204" pitchFamily="34" charset="0"/>
                        </a:rPr>
                        <a:t>Абс</a:t>
                      </a:r>
                      <a:r>
                        <a:rPr lang="ru-RU" sz="1100" b="1" i="0" u="none" strike="noStrike" dirty="0" smtClean="0">
                          <a:solidFill>
                            <a:schemeClr val="tx1">
                              <a:lumMod val="85000"/>
                              <a:lumOff val="15000"/>
                            </a:schemeClr>
                          </a:solidFill>
                          <a:effectLst/>
                          <a:latin typeface="Arial Narrow" panose="020B0606020202030204" pitchFamily="34" charset="0"/>
                        </a:rPr>
                        <a:t>. чет. </a:t>
                      </a:r>
                      <a:r>
                        <a:rPr lang="ru-RU" sz="1100" b="1" i="0" u="none" strike="noStrike" dirty="0">
                          <a:solidFill>
                            <a:schemeClr val="tx1">
                              <a:lumMod val="85000"/>
                              <a:lumOff val="15000"/>
                            </a:schemeClr>
                          </a:solidFill>
                          <a:effectLst/>
                          <a:latin typeface="Arial Narrow" panose="020B0606020202030204" pitchFamily="34" charset="0"/>
                        </a:rPr>
                        <a:t>(+/-)</a:t>
                      </a:r>
                    </a:p>
                  </a:txBody>
                  <a:tcPr marL="7524" marR="7524" marT="75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860800"/>
                  </a:ext>
                </a:extLst>
              </a:tr>
              <a:tr h="168942">
                <a:tc>
                  <a:txBody>
                    <a:bodyPr/>
                    <a:lstStyle/>
                    <a:p>
                      <a:pPr algn="l" fontAlgn="ctr"/>
                      <a:r>
                        <a:rPr lang="ru-RU" sz="1100" b="0" i="0" u="none" strike="noStrike" dirty="0">
                          <a:solidFill>
                            <a:schemeClr val="tx1">
                              <a:lumMod val="85000"/>
                              <a:lumOff val="15000"/>
                            </a:schemeClr>
                          </a:solidFill>
                          <a:effectLst/>
                          <a:latin typeface="Arial Narrow" panose="020B0606020202030204" pitchFamily="34" charset="0"/>
                        </a:rPr>
                        <a:t> </a:t>
                      </a:r>
                      <a:r>
                        <a:rPr lang="ru-RU" sz="1100" b="0" i="0" u="none" strike="noStrike" dirty="0" smtClean="0">
                          <a:solidFill>
                            <a:schemeClr val="tx1">
                              <a:lumMod val="85000"/>
                              <a:lumOff val="15000"/>
                            </a:schemeClr>
                          </a:solidFill>
                          <a:effectLst/>
                          <a:latin typeface="Arial Narrow" panose="020B0606020202030204" pitchFamily="34" charset="0"/>
                        </a:rPr>
                        <a:t>Билдирүүлөр иштелип чыкты, бардыгы </a:t>
                      </a:r>
                      <a:endParaRPr lang="ru-RU" sz="1100" b="0" i="0" u="none" strike="noStrike" dirty="0">
                        <a:solidFill>
                          <a:schemeClr val="tx1">
                            <a:lumMod val="85000"/>
                            <a:lumOff val="15000"/>
                          </a:schemeClr>
                        </a:solidFill>
                        <a:effectLst/>
                        <a:latin typeface="Arial Narrow" panose="020B0606020202030204" pitchFamily="34" charset="0"/>
                      </a:endParaRPr>
                    </a:p>
                  </a:txBody>
                  <a:tcPr marL="7524" marR="7524" marT="752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dirty="0">
                          <a:solidFill>
                            <a:schemeClr val="tx1">
                              <a:lumMod val="85000"/>
                              <a:lumOff val="15000"/>
                            </a:schemeClr>
                          </a:solidFill>
                          <a:effectLst/>
                          <a:latin typeface="Arial Narrow" panose="020B0606020202030204" pitchFamily="34" charset="0"/>
                        </a:rPr>
                        <a:t>   530 731   </a:t>
                      </a:r>
                    </a:p>
                  </a:txBody>
                  <a:tcPr marL="7524" marR="7524" marT="752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chemeClr val="tx1">
                              <a:lumMod val="85000"/>
                              <a:lumOff val="15000"/>
                            </a:schemeClr>
                          </a:solidFill>
                          <a:effectLst/>
                          <a:latin typeface="Arial Narrow" panose="020B0606020202030204" pitchFamily="34" charset="0"/>
                        </a:rPr>
                        <a:t>   484 994   </a:t>
                      </a:r>
                    </a:p>
                  </a:txBody>
                  <a:tcPr marL="7524" marR="7524" marT="752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chemeClr val="tx1">
                              <a:lumMod val="85000"/>
                              <a:lumOff val="15000"/>
                            </a:schemeClr>
                          </a:solidFill>
                          <a:effectLst/>
                          <a:latin typeface="Arial Narrow" panose="020B0606020202030204" pitchFamily="34" charset="0"/>
                        </a:rPr>
                        <a:t>-     45 737   </a:t>
                      </a:r>
                    </a:p>
                  </a:txBody>
                  <a:tcPr marL="7524" marR="7524" marT="7524"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9635616"/>
                  </a:ext>
                </a:extLst>
              </a:tr>
              <a:tr h="168942">
                <a:tc>
                  <a:txBody>
                    <a:bodyPr/>
                    <a:lstStyle/>
                    <a:p>
                      <a:pPr algn="l" fontAlgn="ctr"/>
                      <a:r>
                        <a:rPr lang="ru-RU" sz="1100" b="0" i="0" u="none" strike="noStrike" dirty="0">
                          <a:solidFill>
                            <a:schemeClr val="tx1">
                              <a:lumMod val="85000"/>
                              <a:lumOff val="15000"/>
                            </a:schemeClr>
                          </a:solidFill>
                          <a:effectLst/>
                          <a:latin typeface="Arial Narrow" panose="020B0606020202030204" pitchFamily="34" charset="0"/>
                        </a:rPr>
                        <a:t> </a:t>
                      </a:r>
                      <a:r>
                        <a:rPr lang="ru-RU" sz="1100" b="0" i="0" u="none" strike="noStrike" dirty="0" smtClean="0">
                          <a:solidFill>
                            <a:schemeClr val="tx1">
                              <a:lumMod val="85000"/>
                              <a:lumOff val="15000"/>
                            </a:schemeClr>
                          </a:solidFill>
                          <a:effectLst/>
                          <a:latin typeface="Arial Narrow" panose="020B0606020202030204" pitchFamily="34" charset="0"/>
                        </a:rPr>
                        <a:t>Финансылык иликтөөлөр жүргүзүлдү</a:t>
                      </a:r>
                      <a:endParaRPr lang="ru-RU" sz="1100" b="0" i="0" u="none" strike="noStrike" dirty="0">
                        <a:solidFill>
                          <a:schemeClr val="tx1">
                            <a:lumMod val="85000"/>
                            <a:lumOff val="15000"/>
                          </a:schemeClr>
                        </a:solidFill>
                        <a:effectLst/>
                        <a:latin typeface="Arial Narrow" panose="020B0606020202030204" pitchFamily="34" charset="0"/>
                      </a:endParaRPr>
                    </a:p>
                  </a:txBody>
                  <a:tcPr marL="7524" marR="7524" marT="752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chemeClr val="tx1">
                              <a:lumMod val="85000"/>
                              <a:lumOff val="15000"/>
                            </a:schemeClr>
                          </a:solidFill>
                          <a:effectLst/>
                          <a:latin typeface="Arial Narrow" panose="020B0606020202030204" pitchFamily="34" charset="0"/>
                        </a:rPr>
                        <a:t>            41   </a:t>
                      </a:r>
                    </a:p>
                  </a:txBody>
                  <a:tcPr marL="7524" marR="7524" marT="752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chemeClr val="tx1">
                              <a:lumMod val="85000"/>
                              <a:lumOff val="15000"/>
                            </a:schemeClr>
                          </a:solidFill>
                          <a:effectLst/>
                          <a:latin typeface="Arial Narrow" panose="020B0606020202030204" pitchFamily="34" charset="0"/>
                        </a:rPr>
                        <a:t>          141   </a:t>
                      </a:r>
                    </a:p>
                  </a:txBody>
                  <a:tcPr marL="7524" marR="7524" marT="752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chemeClr val="tx1">
                              <a:lumMod val="85000"/>
                              <a:lumOff val="15000"/>
                            </a:schemeClr>
                          </a:solidFill>
                          <a:effectLst/>
                          <a:latin typeface="Arial Narrow" panose="020B0606020202030204" pitchFamily="34" charset="0"/>
                        </a:rPr>
                        <a:t>           100   </a:t>
                      </a:r>
                    </a:p>
                  </a:txBody>
                  <a:tcPr marL="7524" marR="7524" marT="7524"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6020972"/>
                  </a:ext>
                </a:extLst>
              </a:tr>
              <a:tr h="168942">
                <a:tc gridSpan="4">
                  <a:txBody>
                    <a:bodyPr/>
                    <a:lstStyle/>
                    <a:p>
                      <a:pPr algn="l" fontAlgn="ctr"/>
                      <a:r>
                        <a:rPr lang="ru-RU" sz="1200" b="1" i="0" u="none" strike="noStrike" dirty="0" smtClean="0">
                          <a:solidFill>
                            <a:schemeClr val="tx1">
                              <a:lumMod val="85000"/>
                              <a:lumOff val="15000"/>
                            </a:schemeClr>
                          </a:solidFill>
                          <a:effectLst/>
                          <a:latin typeface="Arial Narrow" panose="020B0606020202030204" pitchFamily="34" charset="0"/>
                        </a:rPr>
                        <a:t>Суроо-талаптар </a:t>
                      </a:r>
                      <a:r>
                        <a:rPr lang="ru-RU" sz="1200" b="1" i="0" u="none" strike="noStrike" dirty="0">
                          <a:solidFill>
                            <a:schemeClr val="tx1">
                              <a:lumMod val="85000"/>
                              <a:lumOff val="15000"/>
                            </a:schemeClr>
                          </a:solidFill>
                          <a:effectLst/>
                          <a:latin typeface="Arial Narrow" panose="020B0606020202030204" pitchFamily="34" charset="0"/>
                        </a:rPr>
                        <a:t>- </a:t>
                      </a:r>
                      <a:r>
                        <a:rPr lang="ru-RU" sz="1200" b="1" i="0" u="none" strike="noStrike" dirty="0" smtClean="0">
                          <a:solidFill>
                            <a:schemeClr val="tx1">
                              <a:lumMod val="85000"/>
                              <a:lumOff val="15000"/>
                            </a:schemeClr>
                          </a:solidFill>
                          <a:effectLst/>
                          <a:latin typeface="Arial Narrow" panose="020B0606020202030204" pitchFamily="34" charset="0"/>
                        </a:rPr>
                        <a:t>жергиликтүү</a:t>
                      </a:r>
                      <a:endParaRPr lang="ru-RU" sz="1200" b="1" i="0" u="none" strike="noStrike" dirty="0">
                        <a:solidFill>
                          <a:schemeClr val="tx1">
                            <a:lumMod val="85000"/>
                            <a:lumOff val="15000"/>
                          </a:schemeClr>
                        </a:solidFill>
                        <a:effectLst/>
                        <a:latin typeface="Arial Narrow" panose="020B0606020202030204" pitchFamily="34" charset="0"/>
                      </a:endParaRPr>
                    </a:p>
                  </a:txBody>
                  <a:tcPr marL="7524" marR="7524" marT="75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738587524"/>
                  </a:ext>
                </a:extLst>
              </a:tr>
              <a:tr h="168942">
                <a:tc>
                  <a:txBody>
                    <a:bodyPr/>
                    <a:lstStyle/>
                    <a:p>
                      <a:pPr algn="l" fontAlgn="ctr"/>
                      <a:r>
                        <a:rPr lang="ru-RU" sz="1100" b="0" i="0" u="none" strike="noStrike" dirty="0">
                          <a:solidFill>
                            <a:schemeClr val="tx1">
                              <a:lumMod val="85000"/>
                              <a:lumOff val="15000"/>
                            </a:schemeClr>
                          </a:solidFill>
                          <a:effectLst/>
                          <a:latin typeface="Arial Narrow" panose="020B0606020202030204" pitchFamily="34" charset="0"/>
                        </a:rPr>
                        <a:t> </a:t>
                      </a:r>
                      <a:r>
                        <a:rPr lang="ru-RU" sz="1100" b="0" i="0" u="none" strike="noStrike" dirty="0" smtClean="0">
                          <a:solidFill>
                            <a:schemeClr val="tx1">
                              <a:lumMod val="85000"/>
                              <a:lumOff val="15000"/>
                            </a:schemeClr>
                          </a:solidFill>
                          <a:effectLst/>
                          <a:latin typeface="Arial Narrow" panose="020B0606020202030204" pitchFamily="34" charset="0"/>
                        </a:rPr>
                        <a:t>финансылык </a:t>
                      </a:r>
                      <a:r>
                        <a:rPr lang="ru-RU" sz="1100" b="0" i="0" u="none" strike="noStrike" dirty="0">
                          <a:solidFill>
                            <a:schemeClr val="tx1">
                              <a:lumMod val="85000"/>
                              <a:lumOff val="15000"/>
                            </a:schemeClr>
                          </a:solidFill>
                          <a:effectLst/>
                          <a:latin typeface="Arial Narrow" panose="020B0606020202030204" pitchFamily="34" charset="0"/>
                        </a:rPr>
                        <a:t>– </a:t>
                      </a:r>
                      <a:r>
                        <a:rPr lang="ru-RU" sz="1100" b="0" i="0" u="none" strike="noStrike" dirty="0" smtClean="0">
                          <a:solidFill>
                            <a:schemeClr val="tx1">
                              <a:lumMod val="85000"/>
                              <a:lumOff val="15000"/>
                            </a:schemeClr>
                          </a:solidFill>
                          <a:effectLst/>
                          <a:latin typeface="Arial Narrow" panose="020B0606020202030204" pitchFamily="34" charset="0"/>
                        </a:rPr>
                        <a:t>кредиттик мекемелердин</a:t>
                      </a:r>
                      <a:r>
                        <a:rPr lang="ru-RU" sz="1100" b="0" i="0" u="none" strike="noStrike" baseline="0" dirty="0" smtClean="0">
                          <a:solidFill>
                            <a:schemeClr val="tx1">
                              <a:lumMod val="85000"/>
                              <a:lumOff val="15000"/>
                            </a:schemeClr>
                          </a:solidFill>
                          <a:effectLst/>
                          <a:latin typeface="Arial Narrow" panose="020B0606020202030204" pitchFamily="34" charset="0"/>
                        </a:rPr>
                        <a:t> дарегине</a:t>
                      </a:r>
                      <a:r>
                        <a:rPr lang="ru-RU" sz="1100" b="0" i="0" u="none" strike="noStrike" dirty="0" smtClean="0">
                          <a:solidFill>
                            <a:schemeClr val="tx1">
                              <a:lumMod val="85000"/>
                              <a:lumOff val="15000"/>
                            </a:schemeClr>
                          </a:solidFill>
                          <a:effectLst/>
                          <a:latin typeface="Arial Narrow" panose="020B0606020202030204" pitchFamily="34" charset="0"/>
                        </a:rPr>
                        <a:t> </a:t>
                      </a:r>
                      <a:endParaRPr lang="ru-RU" sz="1100" b="0" i="0" u="none" strike="noStrike" dirty="0">
                        <a:solidFill>
                          <a:schemeClr val="tx1">
                            <a:lumMod val="85000"/>
                            <a:lumOff val="15000"/>
                          </a:schemeClr>
                        </a:solidFill>
                        <a:effectLst/>
                        <a:latin typeface="Arial Narrow" panose="020B0606020202030204" pitchFamily="34" charset="0"/>
                      </a:endParaRPr>
                    </a:p>
                  </a:txBody>
                  <a:tcPr marL="7524" marR="7524" marT="752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chemeClr val="tx1">
                              <a:lumMod val="85000"/>
                              <a:lumOff val="15000"/>
                            </a:schemeClr>
                          </a:solidFill>
                          <a:effectLst/>
                          <a:latin typeface="Arial Narrow" panose="020B0606020202030204" pitchFamily="34" charset="0"/>
                        </a:rPr>
                        <a:t>       1 371   </a:t>
                      </a:r>
                    </a:p>
                  </a:txBody>
                  <a:tcPr marL="7524" marR="7524" marT="752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dirty="0">
                          <a:solidFill>
                            <a:schemeClr val="tx1">
                              <a:lumMod val="85000"/>
                              <a:lumOff val="15000"/>
                            </a:schemeClr>
                          </a:solidFill>
                          <a:effectLst/>
                          <a:latin typeface="Arial Narrow" panose="020B0606020202030204" pitchFamily="34" charset="0"/>
                        </a:rPr>
                        <a:t>       2 330   </a:t>
                      </a:r>
                    </a:p>
                  </a:txBody>
                  <a:tcPr marL="7524" marR="7524" marT="752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chemeClr val="tx1">
                              <a:lumMod val="85000"/>
                              <a:lumOff val="15000"/>
                            </a:schemeClr>
                          </a:solidFill>
                          <a:effectLst/>
                          <a:latin typeface="Arial Narrow" panose="020B0606020202030204" pitchFamily="34" charset="0"/>
                        </a:rPr>
                        <a:t>           959   </a:t>
                      </a:r>
                    </a:p>
                  </a:txBody>
                  <a:tcPr marL="7524" marR="7524" marT="7524"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33067980"/>
                  </a:ext>
                </a:extLst>
              </a:tr>
              <a:tr h="188974">
                <a:tc>
                  <a:txBody>
                    <a:bodyPr/>
                    <a:lstStyle/>
                    <a:p>
                      <a:pPr algn="l" fontAlgn="ctr"/>
                      <a:r>
                        <a:rPr lang="ru-RU" sz="1100" b="0" i="0" u="none" strike="noStrike" dirty="0">
                          <a:solidFill>
                            <a:schemeClr val="tx1">
                              <a:lumMod val="85000"/>
                              <a:lumOff val="15000"/>
                            </a:schemeClr>
                          </a:solidFill>
                          <a:effectLst/>
                          <a:latin typeface="Arial Narrow" panose="020B0606020202030204" pitchFamily="34" charset="0"/>
                        </a:rPr>
                        <a:t> </a:t>
                      </a:r>
                      <a:r>
                        <a:rPr lang="ru-RU" sz="1100" b="0" i="0" u="none" strike="noStrike" dirty="0" smtClean="0">
                          <a:solidFill>
                            <a:schemeClr val="tx1">
                              <a:lumMod val="85000"/>
                              <a:lumOff val="15000"/>
                            </a:schemeClr>
                          </a:solidFill>
                          <a:effectLst/>
                          <a:latin typeface="Arial Narrow" panose="020B0606020202030204" pitchFamily="34" charset="0"/>
                        </a:rPr>
                        <a:t>компетенттүү мамлекеттик органдардын дарегине </a:t>
                      </a:r>
                      <a:endParaRPr lang="ru-RU" sz="1100" b="0" i="0" u="none" strike="noStrike" dirty="0">
                        <a:solidFill>
                          <a:schemeClr val="tx1">
                            <a:lumMod val="85000"/>
                            <a:lumOff val="15000"/>
                          </a:schemeClr>
                        </a:solidFill>
                        <a:effectLst/>
                        <a:latin typeface="Arial Narrow" panose="020B0606020202030204" pitchFamily="34" charset="0"/>
                      </a:endParaRPr>
                    </a:p>
                  </a:txBody>
                  <a:tcPr marL="7524" marR="7524" marT="752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chemeClr val="tx1">
                              <a:lumMod val="85000"/>
                              <a:lumOff val="15000"/>
                            </a:schemeClr>
                          </a:solidFill>
                          <a:effectLst/>
                          <a:latin typeface="Arial Narrow" panose="020B0606020202030204" pitchFamily="34" charset="0"/>
                        </a:rPr>
                        <a:t>          181   </a:t>
                      </a:r>
                    </a:p>
                  </a:txBody>
                  <a:tcPr marL="7524" marR="7524" marT="752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chemeClr val="tx1">
                              <a:lumMod val="85000"/>
                              <a:lumOff val="15000"/>
                            </a:schemeClr>
                          </a:solidFill>
                          <a:effectLst/>
                          <a:latin typeface="Arial Narrow" panose="020B0606020202030204" pitchFamily="34" charset="0"/>
                        </a:rPr>
                        <a:t>          159   </a:t>
                      </a:r>
                    </a:p>
                  </a:txBody>
                  <a:tcPr marL="7524" marR="7524" marT="752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chemeClr val="tx1">
                              <a:lumMod val="85000"/>
                              <a:lumOff val="15000"/>
                            </a:schemeClr>
                          </a:solidFill>
                          <a:effectLst/>
                          <a:latin typeface="Arial Narrow" panose="020B0606020202030204" pitchFamily="34" charset="0"/>
                        </a:rPr>
                        <a:t>-            22   </a:t>
                      </a:r>
                    </a:p>
                  </a:txBody>
                  <a:tcPr marL="7524" marR="7524" marT="7524"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3036026"/>
                  </a:ext>
                </a:extLst>
              </a:tr>
              <a:tr h="168942">
                <a:tc gridSpan="4">
                  <a:txBody>
                    <a:bodyPr/>
                    <a:lstStyle/>
                    <a:p>
                      <a:pPr algn="l" fontAlgn="ctr"/>
                      <a:r>
                        <a:rPr lang="ru-RU" sz="1200" b="1" i="0" u="none" strike="noStrike" dirty="0" smtClean="0">
                          <a:solidFill>
                            <a:schemeClr val="tx1">
                              <a:lumMod val="85000"/>
                              <a:lumOff val="15000"/>
                            </a:schemeClr>
                          </a:solidFill>
                          <a:effectLst/>
                          <a:latin typeface="Arial Narrow" panose="020B0606020202030204" pitchFamily="34" charset="0"/>
                        </a:rPr>
                        <a:t>Суроо-талаптар – эл аралык («Эгмонт» тобу)</a:t>
                      </a:r>
                      <a:endParaRPr lang="ru-RU" sz="1200" b="1" i="0" u="none" strike="noStrike" dirty="0">
                        <a:solidFill>
                          <a:schemeClr val="tx1">
                            <a:lumMod val="85000"/>
                            <a:lumOff val="15000"/>
                          </a:schemeClr>
                        </a:solidFill>
                        <a:effectLst/>
                        <a:latin typeface="Arial Narrow" panose="020B0606020202030204" pitchFamily="34" charset="0"/>
                      </a:endParaRPr>
                    </a:p>
                  </a:txBody>
                  <a:tcPr marL="7524" marR="7524" marT="75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159202886"/>
                  </a:ext>
                </a:extLst>
              </a:tr>
              <a:tr h="329097">
                <a:tc>
                  <a:txBody>
                    <a:bodyPr/>
                    <a:lstStyle/>
                    <a:p>
                      <a:pPr algn="l" fontAlgn="ctr"/>
                      <a:r>
                        <a:rPr lang="ru-RU" sz="1100" b="0" i="0" u="none" strike="noStrike" dirty="0">
                          <a:solidFill>
                            <a:schemeClr val="tx1">
                              <a:lumMod val="85000"/>
                              <a:lumOff val="15000"/>
                            </a:schemeClr>
                          </a:solidFill>
                          <a:effectLst/>
                          <a:latin typeface="Arial Narrow" panose="020B0606020202030204" pitchFamily="34" charset="0"/>
                        </a:rPr>
                        <a:t> </a:t>
                      </a:r>
                      <a:r>
                        <a:rPr lang="ru-RU" sz="1100" b="0" i="0" u="none" strike="noStrike" dirty="0" smtClean="0">
                          <a:solidFill>
                            <a:schemeClr val="tx1">
                              <a:lumMod val="85000"/>
                              <a:lumOff val="15000"/>
                            </a:schemeClr>
                          </a:solidFill>
                          <a:effectLst/>
                          <a:latin typeface="Arial Narrow" panose="020B0606020202030204" pitchFamily="34" charset="0"/>
                        </a:rPr>
                        <a:t>Чет мамлекеттердин финансылык чалгындоо бөлүмдөрүнүн дарегине жиберилди </a:t>
                      </a:r>
                      <a:endParaRPr lang="ru-RU" sz="1100" b="0" i="0" u="none" strike="noStrike" dirty="0">
                        <a:solidFill>
                          <a:schemeClr val="tx1">
                            <a:lumMod val="85000"/>
                            <a:lumOff val="15000"/>
                          </a:schemeClr>
                        </a:solidFill>
                        <a:effectLst/>
                        <a:latin typeface="Arial Narrow" panose="020B0606020202030204" pitchFamily="34" charset="0"/>
                      </a:endParaRPr>
                    </a:p>
                  </a:txBody>
                  <a:tcPr marL="7524" marR="7524" marT="752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chemeClr val="tx1">
                              <a:lumMod val="85000"/>
                              <a:lumOff val="15000"/>
                            </a:schemeClr>
                          </a:solidFill>
                          <a:effectLst/>
                          <a:latin typeface="Arial Narrow" panose="020B0606020202030204" pitchFamily="34" charset="0"/>
                        </a:rPr>
                        <a:t>            44   </a:t>
                      </a:r>
                    </a:p>
                  </a:txBody>
                  <a:tcPr marL="7524" marR="7524" marT="752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dirty="0">
                          <a:solidFill>
                            <a:schemeClr val="tx1">
                              <a:lumMod val="85000"/>
                              <a:lumOff val="15000"/>
                            </a:schemeClr>
                          </a:solidFill>
                          <a:effectLst/>
                          <a:latin typeface="Arial Narrow" panose="020B0606020202030204" pitchFamily="34" charset="0"/>
                        </a:rPr>
                        <a:t>            26   </a:t>
                      </a:r>
                    </a:p>
                  </a:txBody>
                  <a:tcPr marL="7524" marR="7524" marT="752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dirty="0">
                          <a:solidFill>
                            <a:schemeClr val="tx1">
                              <a:lumMod val="85000"/>
                              <a:lumOff val="15000"/>
                            </a:schemeClr>
                          </a:solidFill>
                          <a:effectLst/>
                          <a:latin typeface="Arial Narrow" panose="020B0606020202030204" pitchFamily="34" charset="0"/>
                        </a:rPr>
                        <a:t>-            18   </a:t>
                      </a:r>
                    </a:p>
                  </a:txBody>
                  <a:tcPr marL="7524" marR="7524" marT="7524"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00289772"/>
                  </a:ext>
                </a:extLst>
              </a:tr>
              <a:tr h="168942">
                <a:tc>
                  <a:txBody>
                    <a:bodyPr/>
                    <a:lstStyle/>
                    <a:p>
                      <a:pPr algn="l" fontAlgn="ctr"/>
                      <a:r>
                        <a:rPr lang="ru-RU" sz="1100" b="0" i="0" u="none" strike="noStrike" dirty="0">
                          <a:solidFill>
                            <a:schemeClr val="tx1">
                              <a:lumMod val="85000"/>
                              <a:lumOff val="15000"/>
                            </a:schemeClr>
                          </a:solidFill>
                          <a:effectLst/>
                          <a:latin typeface="Arial Narrow" panose="020B0606020202030204" pitchFamily="34" charset="0"/>
                        </a:rPr>
                        <a:t> </a:t>
                      </a:r>
                      <a:r>
                        <a:rPr lang="ru-RU" sz="1100" b="0" i="0" u="none" strike="noStrike" dirty="0" smtClean="0">
                          <a:solidFill>
                            <a:schemeClr val="tx1">
                              <a:lumMod val="85000"/>
                              <a:lumOff val="15000"/>
                            </a:schemeClr>
                          </a:solidFill>
                          <a:effectLst/>
                          <a:latin typeface="Arial Narrow" panose="020B0606020202030204" pitchFamily="34" charset="0"/>
                        </a:rPr>
                        <a:t>Суроо-</a:t>
                      </a:r>
                      <a:r>
                        <a:rPr lang="ru-RU" sz="1100" b="0" i="0" u="none" strike="noStrike" dirty="0" err="1" smtClean="0">
                          <a:solidFill>
                            <a:schemeClr val="tx1">
                              <a:lumMod val="85000"/>
                              <a:lumOff val="15000"/>
                            </a:schemeClr>
                          </a:solidFill>
                          <a:effectLst/>
                          <a:latin typeface="Arial Narrow" panose="020B0606020202030204" pitchFamily="34" charset="0"/>
                        </a:rPr>
                        <a:t>талаптарга</a:t>
                      </a:r>
                      <a:r>
                        <a:rPr lang="ru-RU" sz="1100" b="0" i="0" u="none" strike="noStrike" dirty="0" smtClean="0">
                          <a:solidFill>
                            <a:schemeClr val="tx1">
                              <a:lumMod val="85000"/>
                              <a:lumOff val="15000"/>
                            </a:schemeClr>
                          </a:solidFill>
                          <a:effectLst/>
                          <a:latin typeface="Arial Narrow" panose="020B0606020202030204" pitchFamily="34" charset="0"/>
                        </a:rPr>
                        <a:t> алынган жооптор</a:t>
                      </a:r>
                      <a:endParaRPr lang="ru-RU" sz="1100" b="0" i="0" u="none" strike="noStrike" dirty="0">
                        <a:solidFill>
                          <a:schemeClr val="tx1">
                            <a:lumMod val="85000"/>
                            <a:lumOff val="15000"/>
                          </a:schemeClr>
                        </a:solidFill>
                        <a:effectLst/>
                        <a:latin typeface="Arial Narrow" panose="020B0606020202030204" pitchFamily="34" charset="0"/>
                      </a:endParaRPr>
                    </a:p>
                  </a:txBody>
                  <a:tcPr marL="7524" marR="7524" marT="752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chemeClr val="tx1">
                              <a:lumMod val="85000"/>
                              <a:lumOff val="15000"/>
                            </a:schemeClr>
                          </a:solidFill>
                          <a:effectLst/>
                          <a:latin typeface="Arial Narrow" panose="020B0606020202030204" pitchFamily="34" charset="0"/>
                        </a:rPr>
                        <a:t>            43   </a:t>
                      </a:r>
                    </a:p>
                  </a:txBody>
                  <a:tcPr marL="7524" marR="7524" marT="752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chemeClr val="tx1">
                              <a:lumMod val="85000"/>
                              <a:lumOff val="15000"/>
                            </a:schemeClr>
                          </a:solidFill>
                          <a:effectLst/>
                          <a:latin typeface="Arial Narrow" panose="020B0606020202030204" pitchFamily="34" charset="0"/>
                        </a:rPr>
                        <a:t>            16   </a:t>
                      </a:r>
                    </a:p>
                  </a:txBody>
                  <a:tcPr marL="7524" marR="7524" marT="752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chemeClr val="tx1">
                              <a:lumMod val="85000"/>
                              <a:lumOff val="15000"/>
                            </a:schemeClr>
                          </a:solidFill>
                          <a:effectLst/>
                          <a:latin typeface="Arial Narrow" panose="020B0606020202030204" pitchFamily="34" charset="0"/>
                        </a:rPr>
                        <a:t>-            27   </a:t>
                      </a:r>
                    </a:p>
                  </a:txBody>
                  <a:tcPr marL="7524" marR="7524" marT="7524"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6645895"/>
                  </a:ext>
                </a:extLst>
              </a:tr>
              <a:tr h="329097">
                <a:tc>
                  <a:txBody>
                    <a:bodyPr/>
                    <a:lstStyle/>
                    <a:p>
                      <a:pPr algn="l" fontAlgn="ctr"/>
                      <a:r>
                        <a:rPr lang="ru-RU" sz="1100" b="0" i="0" u="none" strike="noStrike" dirty="0">
                          <a:solidFill>
                            <a:schemeClr val="tx1">
                              <a:lumMod val="85000"/>
                              <a:lumOff val="15000"/>
                            </a:schemeClr>
                          </a:solidFill>
                          <a:effectLst/>
                          <a:latin typeface="Arial Narrow" panose="020B0606020202030204" pitchFamily="34" charset="0"/>
                        </a:rPr>
                        <a:t> </a:t>
                      </a:r>
                      <a:r>
                        <a:rPr lang="ru-RU" sz="1100" b="0" i="0" u="none" strike="noStrike" dirty="0" smtClean="0">
                          <a:solidFill>
                            <a:schemeClr val="tx1">
                              <a:lumMod val="85000"/>
                              <a:lumOff val="15000"/>
                            </a:schemeClr>
                          </a:solidFill>
                          <a:effectLst/>
                          <a:latin typeface="Arial Narrow" panose="020B0606020202030204" pitchFamily="34" charset="0"/>
                        </a:rPr>
                        <a:t>Чет</a:t>
                      </a:r>
                      <a:r>
                        <a:rPr lang="ru-RU" sz="1100" b="0" i="0" u="none" strike="noStrike" baseline="0" dirty="0" smtClean="0">
                          <a:solidFill>
                            <a:schemeClr val="tx1">
                              <a:lumMod val="85000"/>
                              <a:lumOff val="15000"/>
                            </a:schemeClr>
                          </a:solidFill>
                          <a:effectLst/>
                          <a:latin typeface="Arial Narrow" panose="020B0606020202030204" pitchFamily="34" charset="0"/>
                        </a:rPr>
                        <a:t> мамлекеттердин финансылык чалгындоо </a:t>
                      </a:r>
                    </a:p>
                    <a:p>
                      <a:pPr algn="l" fontAlgn="ctr"/>
                      <a:r>
                        <a:rPr lang="ru-RU" sz="1100" b="0" i="0" u="none" strike="noStrike" baseline="0" dirty="0" smtClean="0">
                          <a:solidFill>
                            <a:schemeClr val="tx1">
                              <a:lumMod val="85000"/>
                              <a:lumOff val="15000"/>
                            </a:schemeClr>
                          </a:solidFill>
                          <a:effectLst/>
                          <a:latin typeface="Arial Narrow" panose="020B0606020202030204" pitchFamily="34" charset="0"/>
                        </a:rPr>
                        <a:t>бөлүмдөрүнөн алынган суроо-талаптар</a:t>
                      </a:r>
                      <a:r>
                        <a:rPr lang="ru-RU" sz="1100" b="0" i="0" u="none" strike="noStrike" dirty="0" smtClean="0">
                          <a:solidFill>
                            <a:schemeClr val="tx1">
                              <a:lumMod val="85000"/>
                              <a:lumOff val="15000"/>
                            </a:schemeClr>
                          </a:solidFill>
                          <a:effectLst/>
                          <a:latin typeface="Arial Narrow" panose="020B0606020202030204" pitchFamily="34" charset="0"/>
                        </a:rPr>
                        <a:t>  </a:t>
                      </a:r>
                      <a:endParaRPr lang="ru-RU" sz="1100" b="0" i="0" u="none" strike="noStrike" dirty="0">
                        <a:solidFill>
                          <a:schemeClr val="tx1">
                            <a:lumMod val="85000"/>
                            <a:lumOff val="15000"/>
                          </a:schemeClr>
                        </a:solidFill>
                        <a:effectLst/>
                        <a:latin typeface="Arial Narrow" panose="020B0606020202030204" pitchFamily="34" charset="0"/>
                      </a:endParaRPr>
                    </a:p>
                  </a:txBody>
                  <a:tcPr marL="7524" marR="7524" marT="752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dirty="0">
                          <a:solidFill>
                            <a:schemeClr val="tx1">
                              <a:lumMod val="85000"/>
                              <a:lumOff val="15000"/>
                            </a:schemeClr>
                          </a:solidFill>
                          <a:effectLst/>
                          <a:latin typeface="Arial Narrow" panose="020B0606020202030204" pitchFamily="34" charset="0"/>
                        </a:rPr>
                        <a:t>            </a:t>
                      </a:r>
                      <a:r>
                        <a:rPr lang="ru-RU" sz="1100" b="0" i="0" u="none" strike="noStrike" dirty="0" smtClean="0">
                          <a:solidFill>
                            <a:schemeClr val="tx1">
                              <a:lumMod val="85000"/>
                              <a:lumOff val="15000"/>
                            </a:schemeClr>
                          </a:solidFill>
                          <a:effectLst/>
                          <a:latin typeface="Arial Narrow" panose="020B0606020202030204" pitchFamily="34" charset="0"/>
                        </a:rPr>
                        <a:t>65   </a:t>
                      </a:r>
                      <a:endParaRPr lang="ru-RU" sz="1100" b="0" i="0" u="none" strike="noStrike" dirty="0">
                        <a:solidFill>
                          <a:schemeClr val="tx1">
                            <a:lumMod val="85000"/>
                            <a:lumOff val="15000"/>
                          </a:schemeClr>
                        </a:solidFill>
                        <a:effectLst/>
                        <a:latin typeface="Arial Narrow" panose="020B0606020202030204" pitchFamily="34" charset="0"/>
                      </a:endParaRPr>
                    </a:p>
                  </a:txBody>
                  <a:tcPr marL="7524" marR="7524" marT="752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dirty="0">
                          <a:solidFill>
                            <a:schemeClr val="tx1">
                              <a:lumMod val="85000"/>
                              <a:lumOff val="15000"/>
                            </a:schemeClr>
                          </a:solidFill>
                          <a:effectLst/>
                          <a:latin typeface="Arial Narrow" panose="020B0606020202030204" pitchFamily="34" charset="0"/>
                        </a:rPr>
                        <a:t>            61   </a:t>
                      </a:r>
                    </a:p>
                  </a:txBody>
                  <a:tcPr marL="7524" marR="7524" marT="752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dirty="0">
                          <a:solidFill>
                            <a:schemeClr val="tx1">
                              <a:lumMod val="85000"/>
                              <a:lumOff val="15000"/>
                            </a:schemeClr>
                          </a:solidFill>
                          <a:effectLst/>
                          <a:latin typeface="Arial Narrow" panose="020B0606020202030204" pitchFamily="34" charset="0"/>
                        </a:rPr>
                        <a:t>-            </a:t>
                      </a:r>
                      <a:r>
                        <a:rPr lang="ru-RU" sz="1100" b="0" i="0" u="none" strike="noStrike" dirty="0" smtClean="0">
                          <a:solidFill>
                            <a:schemeClr val="tx1">
                              <a:lumMod val="85000"/>
                              <a:lumOff val="15000"/>
                            </a:schemeClr>
                          </a:solidFill>
                          <a:effectLst/>
                          <a:latin typeface="Arial Narrow" panose="020B0606020202030204" pitchFamily="34" charset="0"/>
                        </a:rPr>
                        <a:t>4   </a:t>
                      </a:r>
                      <a:endParaRPr lang="ru-RU" sz="1100" b="0" i="0" u="none" strike="noStrike" dirty="0">
                        <a:solidFill>
                          <a:schemeClr val="tx1">
                            <a:lumMod val="85000"/>
                            <a:lumOff val="15000"/>
                          </a:schemeClr>
                        </a:solidFill>
                        <a:effectLst/>
                        <a:latin typeface="Arial Narrow" panose="020B0606020202030204" pitchFamily="34" charset="0"/>
                      </a:endParaRPr>
                    </a:p>
                  </a:txBody>
                  <a:tcPr marL="7524" marR="7524" marT="7524"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56797115"/>
                  </a:ext>
                </a:extLst>
              </a:tr>
              <a:tr h="168942">
                <a:tc>
                  <a:txBody>
                    <a:bodyPr/>
                    <a:lstStyle/>
                    <a:p>
                      <a:pPr algn="l" fontAlgn="ctr"/>
                      <a:r>
                        <a:rPr lang="ru-RU" sz="1100" b="0" i="0" u="none" strike="noStrike" dirty="0">
                          <a:solidFill>
                            <a:schemeClr val="tx1">
                              <a:lumMod val="85000"/>
                              <a:lumOff val="15000"/>
                            </a:schemeClr>
                          </a:solidFill>
                          <a:effectLst/>
                          <a:latin typeface="Arial Narrow" panose="020B0606020202030204" pitchFamily="34" charset="0"/>
                        </a:rPr>
                        <a:t> </a:t>
                      </a:r>
                      <a:r>
                        <a:rPr lang="ru-RU" sz="1100" b="0" i="0" u="none" strike="noStrike" dirty="0" smtClean="0">
                          <a:solidFill>
                            <a:schemeClr val="tx1">
                              <a:lumMod val="85000"/>
                              <a:lumOff val="15000"/>
                            </a:schemeClr>
                          </a:solidFill>
                          <a:effectLst/>
                          <a:latin typeface="Arial Narrow" panose="020B0606020202030204" pitchFamily="34" charset="0"/>
                        </a:rPr>
                        <a:t>Суроо-</a:t>
                      </a:r>
                      <a:r>
                        <a:rPr lang="ru-RU" sz="1100" b="0" i="0" u="none" strike="noStrike" dirty="0" err="1" smtClean="0">
                          <a:solidFill>
                            <a:schemeClr val="tx1">
                              <a:lumMod val="85000"/>
                              <a:lumOff val="15000"/>
                            </a:schemeClr>
                          </a:solidFill>
                          <a:effectLst/>
                          <a:latin typeface="Arial Narrow" panose="020B0606020202030204" pitchFamily="34" charset="0"/>
                        </a:rPr>
                        <a:t>талаптарга</a:t>
                      </a:r>
                      <a:r>
                        <a:rPr lang="ru-RU" sz="1100" b="0" i="0" u="none" strike="noStrike" dirty="0" smtClean="0">
                          <a:solidFill>
                            <a:schemeClr val="tx1">
                              <a:lumMod val="85000"/>
                              <a:lumOff val="15000"/>
                            </a:schemeClr>
                          </a:solidFill>
                          <a:effectLst/>
                          <a:latin typeface="Arial Narrow" panose="020B0606020202030204" pitchFamily="34" charset="0"/>
                        </a:rPr>
                        <a:t> берилген жооптор </a:t>
                      </a:r>
                      <a:endParaRPr lang="ru-RU" sz="1100" b="0" i="0" u="none" strike="noStrike" dirty="0">
                        <a:solidFill>
                          <a:schemeClr val="tx1">
                            <a:lumMod val="85000"/>
                            <a:lumOff val="15000"/>
                          </a:schemeClr>
                        </a:solidFill>
                        <a:effectLst/>
                        <a:latin typeface="Arial Narrow" panose="020B0606020202030204" pitchFamily="34" charset="0"/>
                      </a:endParaRPr>
                    </a:p>
                  </a:txBody>
                  <a:tcPr marL="7524" marR="7524" marT="752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chemeClr val="tx1">
                              <a:lumMod val="85000"/>
                              <a:lumOff val="15000"/>
                            </a:schemeClr>
                          </a:solidFill>
                          <a:effectLst/>
                          <a:latin typeface="Arial Narrow" panose="020B0606020202030204" pitchFamily="34" charset="0"/>
                        </a:rPr>
                        <a:t>            </a:t>
                      </a:r>
                      <a:r>
                        <a:rPr lang="ru-RU" sz="1100" b="0" i="0" u="none" strike="noStrike" dirty="0" smtClean="0">
                          <a:solidFill>
                            <a:schemeClr val="tx1">
                              <a:lumMod val="85000"/>
                              <a:lumOff val="15000"/>
                            </a:schemeClr>
                          </a:solidFill>
                          <a:effectLst/>
                          <a:latin typeface="Arial Narrow" panose="020B0606020202030204" pitchFamily="34" charset="0"/>
                        </a:rPr>
                        <a:t>60   </a:t>
                      </a:r>
                      <a:endParaRPr lang="ru-RU" sz="1100" b="0" i="0" u="none" strike="noStrike" dirty="0">
                        <a:solidFill>
                          <a:schemeClr val="tx1">
                            <a:lumMod val="85000"/>
                            <a:lumOff val="15000"/>
                          </a:schemeClr>
                        </a:solidFill>
                        <a:effectLst/>
                        <a:latin typeface="Arial Narrow" panose="020B0606020202030204" pitchFamily="34" charset="0"/>
                      </a:endParaRPr>
                    </a:p>
                  </a:txBody>
                  <a:tcPr marL="7524" marR="7524" marT="752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chemeClr val="tx1">
                              <a:lumMod val="85000"/>
                              <a:lumOff val="15000"/>
                            </a:schemeClr>
                          </a:solidFill>
                          <a:effectLst/>
                          <a:latin typeface="Arial Narrow" panose="020B0606020202030204" pitchFamily="34" charset="0"/>
                        </a:rPr>
                        <a:t>            </a:t>
                      </a:r>
                      <a:r>
                        <a:rPr lang="ru-RU" sz="1100" b="0" i="0" u="none" strike="noStrike" dirty="0" smtClean="0">
                          <a:solidFill>
                            <a:schemeClr val="tx1">
                              <a:lumMod val="85000"/>
                              <a:lumOff val="15000"/>
                            </a:schemeClr>
                          </a:solidFill>
                          <a:effectLst/>
                          <a:latin typeface="Arial Narrow" panose="020B0606020202030204" pitchFamily="34" charset="0"/>
                        </a:rPr>
                        <a:t>52   </a:t>
                      </a:r>
                      <a:endParaRPr lang="ru-RU" sz="1100" b="0" i="0" u="none" strike="noStrike" dirty="0">
                        <a:solidFill>
                          <a:schemeClr val="tx1">
                            <a:lumMod val="85000"/>
                            <a:lumOff val="15000"/>
                          </a:schemeClr>
                        </a:solidFill>
                        <a:effectLst/>
                        <a:latin typeface="Arial Narrow" panose="020B0606020202030204" pitchFamily="34" charset="0"/>
                      </a:endParaRPr>
                    </a:p>
                  </a:txBody>
                  <a:tcPr marL="7524" marR="7524" marT="752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chemeClr val="tx1">
                              <a:lumMod val="85000"/>
                              <a:lumOff val="15000"/>
                            </a:schemeClr>
                          </a:solidFill>
                          <a:effectLst/>
                          <a:latin typeface="Arial Narrow" panose="020B0606020202030204" pitchFamily="34" charset="0"/>
                        </a:rPr>
                        <a:t>-            </a:t>
                      </a:r>
                      <a:r>
                        <a:rPr lang="ru-RU" sz="1100" b="0" i="0" u="none" strike="noStrike" dirty="0" smtClean="0">
                          <a:solidFill>
                            <a:schemeClr val="tx1">
                              <a:lumMod val="85000"/>
                              <a:lumOff val="15000"/>
                            </a:schemeClr>
                          </a:solidFill>
                          <a:effectLst/>
                          <a:latin typeface="Arial Narrow" panose="020B0606020202030204" pitchFamily="34" charset="0"/>
                        </a:rPr>
                        <a:t>8   </a:t>
                      </a:r>
                      <a:endParaRPr lang="ru-RU" sz="1100" b="0" i="0" u="none" strike="noStrike" dirty="0">
                        <a:solidFill>
                          <a:schemeClr val="tx1">
                            <a:lumMod val="85000"/>
                            <a:lumOff val="15000"/>
                          </a:schemeClr>
                        </a:solidFill>
                        <a:effectLst/>
                        <a:latin typeface="Arial Narrow" panose="020B0606020202030204" pitchFamily="34" charset="0"/>
                      </a:endParaRPr>
                    </a:p>
                  </a:txBody>
                  <a:tcPr marL="7524" marR="7524" marT="7524"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2603767"/>
                  </a:ext>
                </a:extLst>
              </a:tr>
            </a:tbl>
          </a:graphicData>
        </a:graphic>
      </p:graphicFrame>
    </p:spTree>
    <p:extLst>
      <p:ext uri="{BB962C8B-B14F-4D97-AF65-F5344CB8AC3E}">
        <p14:creationId xmlns:p14="http://schemas.microsoft.com/office/powerpoint/2010/main" val="1451600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Прямоугольник 51"/>
          <p:cNvSpPr/>
          <p:nvPr/>
        </p:nvSpPr>
        <p:spPr>
          <a:xfrm>
            <a:off x="3544918" y="4044671"/>
            <a:ext cx="3204247" cy="13954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Narrow" pitchFamily="34" charset="0"/>
            </a:endParaRPr>
          </a:p>
        </p:txBody>
      </p:sp>
      <p:sp>
        <p:nvSpPr>
          <p:cNvPr id="51" name="Прямоугольник 50"/>
          <p:cNvSpPr/>
          <p:nvPr/>
        </p:nvSpPr>
        <p:spPr>
          <a:xfrm>
            <a:off x="283767" y="4044671"/>
            <a:ext cx="3092514" cy="247154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Narrow" pitchFamily="34" charset="0"/>
            </a:endParaRPr>
          </a:p>
        </p:txBody>
      </p:sp>
      <p:pic>
        <p:nvPicPr>
          <p:cNvPr id="38" name="Рисунок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3" y="1658579"/>
            <a:ext cx="6868821" cy="2154115"/>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5119" y="107504"/>
            <a:ext cx="360938" cy="360040"/>
          </a:xfrm>
          <a:prstGeom prst="rect">
            <a:avLst/>
          </a:prstGeom>
        </p:spPr>
      </p:pic>
      <p:pic>
        <p:nvPicPr>
          <p:cNvPr id="16" name="Рисунок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5119" y="107504"/>
            <a:ext cx="360938" cy="360040"/>
          </a:xfrm>
          <a:prstGeom prst="rect">
            <a:avLst/>
          </a:prstGeom>
        </p:spPr>
      </p:pic>
      <p:sp>
        <p:nvSpPr>
          <p:cNvPr id="19" name="TextBox 18"/>
          <p:cNvSpPr txBox="1"/>
          <p:nvPr/>
        </p:nvSpPr>
        <p:spPr>
          <a:xfrm>
            <a:off x="235746" y="683567"/>
            <a:ext cx="6622254" cy="707886"/>
          </a:xfrm>
          <a:prstGeom prst="rect">
            <a:avLst/>
          </a:prstGeom>
          <a:noFill/>
        </p:spPr>
        <p:txBody>
          <a:bodyPr wrap="square" rtlCol="0">
            <a:spAutoFit/>
          </a:bodyPr>
          <a:lstStyle/>
          <a:p>
            <a:r>
              <a:rPr lang="ru-RU" sz="2000" b="1" dirty="0" smtClean="0">
                <a:solidFill>
                  <a:schemeClr val="accent1">
                    <a:lumMod val="50000"/>
                  </a:schemeClr>
                </a:solidFill>
                <a:latin typeface="Arial" pitchFamily="34" charset="0"/>
                <a:cs typeface="Arial" pitchFamily="34" charset="0"/>
              </a:rPr>
              <a:t>2.1</a:t>
            </a:r>
            <a:r>
              <a:rPr lang="en-US" sz="2000" b="1" dirty="0" smtClean="0">
                <a:solidFill>
                  <a:schemeClr val="accent1">
                    <a:lumMod val="50000"/>
                  </a:schemeClr>
                </a:solidFill>
                <a:latin typeface="Arial" pitchFamily="34" charset="0"/>
                <a:cs typeface="Arial" pitchFamily="34" charset="0"/>
              </a:rPr>
              <a:t>. </a:t>
            </a:r>
            <a:r>
              <a:rPr lang="ru-RU" sz="2000" b="1" dirty="0" smtClean="0">
                <a:solidFill>
                  <a:schemeClr val="accent1">
                    <a:lumMod val="50000"/>
                  </a:schemeClr>
                </a:solidFill>
                <a:latin typeface="Arial" pitchFamily="34" charset="0"/>
                <a:cs typeface="Arial" pitchFamily="34" charset="0"/>
              </a:rPr>
              <a:t>Кылмыштуу кирешелерди легализациялоого (адалдоого) каршы аракеттенүү</a:t>
            </a:r>
            <a:endParaRPr lang="ru-RU" sz="2000" b="1" dirty="0">
              <a:solidFill>
                <a:schemeClr val="accent1">
                  <a:lumMod val="50000"/>
                </a:schemeClr>
              </a:solidFill>
              <a:latin typeface="Arial" pitchFamily="34" charset="0"/>
              <a:cs typeface="Arial" pitchFamily="34" charset="0"/>
            </a:endParaRPr>
          </a:p>
        </p:txBody>
      </p:sp>
      <p:sp>
        <p:nvSpPr>
          <p:cNvPr id="26" name="Прямоугольник 25"/>
          <p:cNvSpPr/>
          <p:nvPr/>
        </p:nvSpPr>
        <p:spPr>
          <a:xfrm>
            <a:off x="370096" y="5318490"/>
            <a:ext cx="2311822" cy="243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latin typeface="Arial Narrow" pitchFamily="34" charset="0"/>
            </a:endParaRPr>
          </a:p>
        </p:txBody>
      </p:sp>
      <p:sp>
        <p:nvSpPr>
          <p:cNvPr id="29" name="Прямоугольник 28"/>
          <p:cNvSpPr/>
          <p:nvPr/>
        </p:nvSpPr>
        <p:spPr>
          <a:xfrm>
            <a:off x="631565" y="5561745"/>
            <a:ext cx="2400912" cy="46356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latin typeface="Arial Narrow" pitchFamily="34" charset="0"/>
            </a:endParaRPr>
          </a:p>
        </p:txBody>
      </p:sp>
      <p:sp>
        <p:nvSpPr>
          <p:cNvPr id="30" name="Прямоугольник 29"/>
          <p:cNvSpPr/>
          <p:nvPr/>
        </p:nvSpPr>
        <p:spPr>
          <a:xfrm>
            <a:off x="884231" y="6009693"/>
            <a:ext cx="2438642" cy="29261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latin typeface="Arial Narrow" pitchFamily="34" charset="0"/>
            </a:endParaRPr>
          </a:p>
        </p:txBody>
      </p:sp>
      <p:sp>
        <p:nvSpPr>
          <p:cNvPr id="31" name="TextBox 30"/>
          <p:cNvSpPr txBox="1"/>
          <p:nvPr/>
        </p:nvSpPr>
        <p:spPr>
          <a:xfrm>
            <a:off x="713054" y="5563647"/>
            <a:ext cx="1276311" cy="461665"/>
          </a:xfrm>
          <a:prstGeom prst="rect">
            <a:avLst/>
          </a:prstGeom>
          <a:noFill/>
        </p:spPr>
        <p:txBody>
          <a:bodyPr wrap="none" rtlCol="0">
            <a:spAutoFit/>
          </a:bodyPr>
          <a:lstStyle/>
          <a:p>
            <a:r>
              <a:rPr lang="ru-RU" sz="1200" b="1" dirty="0" smtClean="0">
                <a:solidFill>
                  <a:schemeClr val="bg1"/>
                </a:solidFill>
                <a:latin typeface="Arial Narrow" pitchFamily="34" charset="0"/>
                <a:cs typeface="Arial" pitchFamily="34" charset="0"/>
              </a:rPr>
              <a:t>ЖОЛТОО КЫЛУУ/</a:t>
            </a:r>
          </a:p>
          <a:p>
            <a:r>
              <a:rPr lang="ru-RU" sz="1200" b="1" dirty="0" smtClean="0">
                <a:solidFill>
                  <a:schemeClr val="bg1"/>
                </a:solidFill>
                <a:latin typeface="Arial Narrow" pitchFamily="34" charset="0"/>
                <a:cs typeface="Arial" pitchFamily="34" charset="0"/>
              </a:rPr>
              <a:t>ЖӨНГӨ САЛУУ</a:t>
            </a:r>
          </a:p>
        </p:txBody>
      </p:sp>
      <p:sp>
        <p:nvSpPr>
          <p:cNvPr id="24" name="TextBox 23"/>
          <p:cNvSpPr txBox="1"/>
          <p:nvPr/>
        </p:nvSpPr>
        <p:spPr>
          <a:xfrm>
            <a:off x="412625" y="5318489"/>
            <a:ext cx="1043876" cy="276999"/>
          </a:xfrm>
          <a:prstGeom prst="rect">
            <a:avLst/>
          </a:prstGeom>
          <a:noFill/>
        </p:spPr>
        <p:txBody>
          <a:bodyPr wrap="none" rtlCol="0">
            <a:spAutoFit/>
          </a:bodyPr>
          <a:lstStyle/>
          <a:p>
            <a:r>
              <a:rPr lang="ru-RU" sz="1200" b="1" dirty="0" smtClean="0">
                <a:solidFill>
                  <a:schemeClr val="bg1"/>
                </a:solidFill>
                <a:latin typeface="Arial Narrow" pitchFamily="34" charset="0"/>
                <a:cs typeface="Arial" pitchFamily="34" charset="0"/>
              </a:rPr>
              <a:t>АЛДЫН АЛУУ</a:t>
            </a:r>
          </a:p>
        </p:txBody>
      </p:sp>
      <p:sp>
        <p:nvSpPr>
          <p:cNvPr id="32" name="TextBox 31"/>
          <p:cNvSpPr txBox="1"/>
          <p:nvPr/>
        </p:nvSpPr>
        <p:spPr>
          <a:xfrm>
            <a:off x="1006236" y="6025312"/>
            <a:ext cx="1728358" cy="276999"/>
          </a:xfrm>
          <a:prstGeom prst="rect">
            <a:avLst/>
          </a:prstGeom>
          <a:noFill/>
        </p:spPr>
        <p:txBody>
          <a:bodyPr wrap="none" rtlCol="0">
            <a:spAutoFit/>
          </a:bodyPr>
          <a:lstStyle/>
          <a:p>
            <a:r>
              <a:rPr lang="ru-RU" sz="1200" b="1" dirty="0" smtClean="0">
                <a:solidFill>
                  <a:schemeClr val="bg1"/>
                </a:solidFill>
                <a:latin typeface="Arial Narrow" pitchFamily="34" charset="0"/>
                <a:cs typeface="Arial" pitchFamily="34" charset="0"/>
              </a:rPr>
              <a:t>АЛДЫН АЛА ЭСКЕ АЛУУ</a:t>
            </a:r>
            <a:endParaRPr lang="ru-RU" sz="1200" b="1" dirty="0">
              <a:solidFill>
                <a:schemeClr val="bg1"/>
              </a:solidFill>
              <a:latin typeface="Arial Narrow" pitchFamily="34" charset="0"/>
              <a:cs typeface="Arial" pitchFamily="34" charset="0"/>
            </a:endParaRPr>
          </a:p>
        </p:txBody>
      </p:sp>
      <p:sp>
        <p:nvSpPr>
          <p:cNvPr id="37" name="Прямоугольник 36"/>
          <p:cNvSpPr/>
          <p:nvPr/>
        </p:nvSpPr>
        <p:spPr>
          <a:xfrm>
            <a:off x="308680" y="4116679"/>
            <a:ext cx="3098498" cy="1077218"/>
          </a:xfrm>
          <a:prstGeom prst="rect">
            <a:avLst/>
          </a:prstGeom>
        </p:spPr>
        <p:txBody>
          <a:bodyPr wrap="square">
            <a:spAutoFit/>
          </a:bodyPr>
          <a:lstStyle/>
          <a:p>
            <a:r>
              <a:rPr lang="ru-RU" sz="1600" b="1" dirty="0" smtClean="0">
                <a:latin typeface="Arial Narrow" pitchFamily="34" charset="0"/>
                <a:cs typeface="Arial" pitchFamily="34" charset="0"/>
              </a:rPr>
              <a:t>Кыргыз Республикасындагы кылмыштуу кирешелерди легализациялоо (адалдоо) улуттук системасынын түзүлүшү:</a:t>
            </a:r>
            <a:endParaRPr lang="ru-RU" sz="1600" dirty="0">
              <a:latin typeface="Arial Narrow" pitchFamily="34" charset="0"/>
              <a:cs typeface="Arial" pitchFamily="34" charset="0"/>
            </a:endParaRPr>
          </a:p>
        </p:txBody>
      </p:sp>
      <p:sp>
        <p:nvSpPr>
          <p:cNvPr id="39" name="Стрелка вниз 38"/>
          <p:cNvSpPr/>
          <p:nvPr/>
        </p:nvSpPr>
        <p:spPr>
          <a:xfrm>
            <a:off x="3032477" y="5563647"/>
            <a:ext cx="326712" cy="442325"/>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latin typeface="Arial Narrow" pitchFamily="34" charset="0"/>
            </a:endParaRPr>
          </a:p>
        </p:txBody>
      </p:sp>
      <p:sp>
        <p:nvSpPr>
          <p:cNvPr id="41" name="Стрелка вниз 40"/>
          <p:cNvSpPr/>
          <p:nvPr/>
        </p:nvSpPr>
        <p:spPr>
          <a:xfrm>
            <a:off x="2681918" y="5318490"/>
            <a:ext cx="328084" cy="243256"/>
          </a:xfrm>
          <a:prstGeom prst="down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latin typeface="Arial Narrow" pitchFamily="34" charset="0"/>
            </a:endParaRPr>
          </a:p>
        </p:txBody>
      </p:sp>
      <p:sp>
        <p:nvSpPr>
          <p:cNvPr id="43" name="Прямоугольник 42"/>
          <p:cNvSpPr/>
          <p:nvPr/>
        </p:nvSpPr>
        <p:spPr>
          <a:xfrm>
            <a:off x="3529634" y="4137265"/>
            <a:ext cx="3219531" cy="1077218"/>
          </a:xfrm>
          <a:prstGeom prst="rect">
            <a:avLst/>
          </a:prstGeom>
        </p:spPr>
        <p:txBody>
          <a:bodyPr wrap="square">
            <a:spAutoFit/>
          </a:bodyPr>
          <a:lstStyle/>
          <a:p>
            <a:r>
              <a:rPr lang="ru-RU" sz="1600" b="1" dirty="0" smtClean="0">
                <a:solidFill>
                  <a:schemeClr val="accent6">
                    <a:lumMod val="50000"/>
                  </a:schemeClr>
                </a:solidFill>
                <a:latin typeface="Arial Narrow" pitchFamily="34" charset="0"/>
                <a:cs typeface="Arial" pitchFamily="34" charset="0"/>
              </a:rPr>
              <a:t>Кыргыз Республикасындагы кылмыштуу кирешелерди легализациялоо (адалдоо) процессинин түзүлүшү:</a:t>
            </a:r>
            <a:endParaRPr lang="ru-RU" sz="1600" dirty="0">
              <a:solidFill>
                <a:schemeClr val="accent6">
                  <a:lumMod val="50000"/>
                </a:schemeClr>
              </a:solidFill>
              <a:latin typeface="Arial Narrow" pitchFamily="34" charset="0"/>
              <a:cs typeface="Arial" pitchFamily="34" charset="0"/>
            </a:endParaRPr>
          </a:p>
        </p:txBody>
      </p:sp>
      <p:sp>
        <p:nvSpPr>
          <p:cNvPr id="48" name="TextBox 47"/>
          <p:cNvSpPr txBox="1"/>
          <p:nvPr/>
        </p:nvSpPr>
        <p:spPr>
          <a:xfrm>
            <a:off x="3545261" y="5301597"/>
            <a:ext cx="3203904" cy="815608"/>
          </a:xfrm>
          <a:prstGeom prst="rect">
            <a:avLst/>
          </a:prstGeom>
          <a:solidFill>
            <a:schemeClr val="bg1">
              <a:lumMod val="95000"/>
            </a:schemeClr>
          </a:solidFill>
        </p:spPr>
        <p:txBody>
          <a:bodyPr wrap="square" rtlCol="0">
            <a:spAutoFit/>
          </a:bodyPr>
          <a:lstStyle/>
          <a:p>
            <a:r>
              <a:rPr lang="ru-RU" sz="1100" b="1" dirty="0" smtClean="0">
                <a:latin typeface="Arial Narrow" pitchFamily="34" charset="0"/>
                <a:cs typeface="Arial" pitchFamily="34" charset="0"/>
              </a:rPr>
              <a:t>1. Жайгаштыруу:</a:t>
            </a:r>
          </a:p>
          <a:p>
            <a:pPr marL="171450" indent="-171450">
              <a:buFont typeface="Wingdings" pitchFamily="2" charset="2"/>
              <a:buChar char="§"/>
            </a:pPr>
            <a:r>
              <a:rPr lang="ru-RU" sz="900" dirty="0">
                <a:latin typeface="Arial Narrow" pitchFamily="34" charset="0"/>
                <a:cs typeface="Arial" pitchFamily="34" charset="0"/>
              </a:rPr>
              <a:t>с</a:t>
            </a:r>
            <a:r>
              <a:rPr lang="ru-RU" sz="900" dirty="0" smtClean="0">
                <a:latin typeface="Arial Narrow" pitchFamily="34" charset="0"/>
                <a:cs typeface="Arial" pitchFamily="34" charset="0"/>
              </a:rPr>
              <a:t>алттуу финансылык мекемелерге жайгаштыруу</a:t>
            </a:r>
            <a:endParaRPr lang="ru-RU" sz="900" dirty="0">
              <a:latin typeface="Arial Narrow" pitchFamily="34" charset="0"/>
              <a:cs typeface="Arial" pitchFamily="34" charset="0"/>
            </a:endParaRPr>
          </a:p>
          <a:p>
            <a:pPr marL="171450" indent="-171450">
              <a:buFont typeface="Wingdings" pitchFamily="2" charset="2"/>
              <a:buChar char="§"/>
            </a:pPr>
            <a:r>
              <a:rPr lang="ru-RU" sz="900" dirty="0">
                <a:latin typeface="Arial Narrow" pitchFamily="34" charset="0"/>
                <a:cs typeface="Arial" pitchFamily="34" charset="0"/>
              </a:rPr>
              <a:t>с</a:t>
            </a:r>
            <a:r>
              <a:rPr lang="ru-RU" sz="900" dirty="0" smtClean="0">
                <a:latin typeface="Arial Narrow" pitchFamily="34" charset="0"/>
                <a:cs typeface="Arial" pitchFamily="34" charset="0"/>
              </a:rPr>
              <a:t>алттуу эмес финансылык мекемелерге жайгаштыруу</a:t>
            </a:r>
            <a:endParaRPr lang="ru-RU" sz="900" dirty="0">
              <a:latin typeface="Arial Narrow" pitchFamily="34" charset="0"/>
              <a:cs typeface="Arial" pitchFamily="34" charset="0"/>
            </a:endParaRPr>
          </a:p>
          <a:p>
            <a:pPr marL="171450" indent="-171450">
              <a:buFont typeface="Wingdings" pitchFamily="2" charset="2"/>
              <a:buChar char="§"/>
            </a:pPr>
            <a:r>
              <a:rPr lang="ru-RU" sz="900" dirty="0" smtClean="0">
                <a:latin typeface="Arial Narrow" pitchFamily="34" charset="0"/>
                <a:cs typeface="Arial" pitchFamily="34" charset="0"/>
              </a:rPr>
              <a:t>финансылык эмес сектордун мекемеси аркылуу жайгаштыруу</a:t>
            </a:r>
            <a:endParaRPr lang="ru-RU" sz="900" dirty="0">
              <a:latin typeface="Arial Narrow" pitchFamily="34" charset="0"/>
              <a:cs typeface="Arial" pitchFamily="34" charset="0"/>
            </a:endParaRPr>
          </a:p>
          <a:p>
            <a:pPr marL="171450" indent="-171450">
              <a:buFont typeface="Wingdings" pitchFamily="2" charset="2"/>
              <a:buChar char="§"/>
            </a:pPr>
            <a:r>
              <a:rPr lang="ru-RU" sz="900" dirty="0">
                <a:latin typeface="Arial Narrow" pitchFamily="34" charset="0"/>
                <a:cs typeface="Arial" pitchFamily="34" charset="0"/>
              </a:rPr>
              <a:t>ө</a:t>
            </a:r>
            <a:r>
              <a:rPr lang="ru-RU" sz="900" dirty="0" smtClean="0">
                <a:latin typeface="Arial Narrow" pitchFamily="34" charset="0"/>
                <a:cs typeface="Arial" pitchFamily="34" charset="0"/>
              </a:rPr>
              <a:t>лкөнүн чегинен тышкары жайгаштыруу</a:t>
            </a:r>
          </a:p>
        </p:txBody>
      </p:sp>
      <p:sp>
        <p:nvSpPr>
          <p:cNvPr id="49" name="TextBox 48"/>
          <p:cNvSpPr txBox="1"/>
          <p:nvPr/>
        </p:nvSpPr>
        <p:spPr>
          <a:xfrm>
            <a:off x="3544918" y="6055650"/>
            <a:ext cx="3119883" cy="815608"/>
          </a:xfrm>
          <a:prstGeom prst="rect">
            <a:avLst/>
          </a:prstGeom>
          <a:noFill/>
        </p:spPr>
        <p:txBody>
          <a:bodyPr wrap="square" rtlCol="0">
            <a:spAutoFit/>
          </a:bodyPr>
          <a:lstStyle/>
          <a:p>
            <a:pPr>
              <a:spcBef>
                <a:spcPts val="300"/>
              </a:spcBef>
            </a:pPr>
            <a:r>
              <a:rPr lang="ru-RU" sz="1100" b="1" dirty="0" smtClean="0">
                <a:latin typeface="Arial Narrow" pitchFamily="34" charset="0"/>
                <a:cs typeface="Arial" pitchFamily="34" charset="0"/>
              </a:rPr>
              <a:t>2. Катмарга бөлүү:</a:t>
            </a:r>
          </a:p>
          <a:p>
            <a:pPr marL="171450" indent="-171450">
              <a:buFont typeface="Wingdings" pitchFamily="2" charset="2"/>
              <a:buChar char="§"/>
            </a:pPr>
            <a:r>
              <a:rPr lang="ru-RU" sz="900" dirty="0" smtClean="0">
                <a:latin typeface="Arial Narrow" pitchFamily="34" charset="0"/>
                <a:cs typeface="Arial" pitchFamily="34" charset="0"/>
              </a:rPr>
              <a:t>накталай акчаларды акча инструменттерине айландыруу</a:t>
            </a:r>
          </a:p>
          <a:p>
            <a:pPr marL="171450" indent="-171450">
              <a:buFont typeface="Wingdings" pitchFamily="2" charset="2"/>
              <a:buChar char="§"/>
            </a:pPr>
            <a:r>
              <a:rPr lang="ru-RU" sz="900" dirty="0">
                <a:latin typeface="Arial Narrow" pitchFamily="34" charset="0"/>
                <a:cs typeface="Arial" pitchFamily="34" charset="0"/>
              </a:rPr>
              <a:t>м</a:t>
            </a:r>
            <a:r>
              <a:rPr lang="ru-RU" sz="900" dirty="0" smtClean="0">
                <a:latin typeface="Arial Narrow" pitchFamily="34" charset="0"/>
                <a:cs typeface="Arial" pitchFamily="34" charset="0"/>
              </a:rPr>
              <a:t>үлктү сатып алуу жана сатуу</a:t>
            </a:r>
          </a:p>
          <a:p>
            <a:pPr marL="171450" indent="-171450">
              <a:buFont typeface="Wingdings" pitchFamily="2" charset="2"/>
              <a:buChar char="§"/>
            </a:pPr>
            <a:r>
              <a:rPr lang="ru-RU" sz="900" dirty="0" smtClean="0">
                <a:latin typeface="Arial Narrow" pitchFamily="34" charset="0"/>
                <a:cs typeface="Arial" pitchFamily="34" charset="0"/>
              </a:rPr>
              <a:t>фонддордун электрондук которуусу </a:t>
            </a:r>
          </a:p>
          <a:p>
            <a:pPr marL="171450" indent="-171450">
              <a:buFont typeface="Wingdings" pitchFamily="2" charset="2"/>
              <a:buChar char="§"/>
            </a:pPr>
            <a:r>
              <a:rPr lang="ru-RU" sz="900" dirty="0">
                <a:latin typeface="Arial Narrow" pitchFamily="34" charset="0"/>
                <a:cs typeface="Arial" pitchFamily="34" charset="0"/>
              </a:rPr>
              <a:t>б</a:t>
            </a:r>
            <a:r>
              <a:rPr lang="ru-RU" sz="900" dirty="0" smtClean="0">
                <a:latin typeface="Arial Narrow" pitchFamily="34" charset="0"/>
                <a:cs typeface="Arial" pitchFamily="34" charset="0"/>
              </a:rPr>
              <a:t>ашка фирмалардын эсебине акча которуу</a:t>
            </a:r>
          </a:p>
        </p:txBody>
      </p:sp>
      <p:sp>
        <p:nvSpPr>
          <p:cNvPr id="50" name="TextBox 49"/>
          <p:cNvSpPr txBox="1"/>
          <p:nvPr/>
        </p:nvSpPr>
        <p:spPr>
          <a:xfrm>
            <a:off x="3546872" y="6847552"/>
            <a:ext cx="3203904" cy="1923604"/>
          </a:xfrm>
          <a:prstGeom prst="rect">
            <a:avLst/>
          </a:prstGeom>
          <a:solidFill>
            <a:schemeClr val="bg1">
              <a:lumMod val="50000"/>
            </a:schemeClr>
          </a:solidFill>
        </p:spPr>
        <p:txBody>
          <a:bodyPr wrap="square" rtlCol="0">
            <a:spAutoFit/>
          </a:bodyPr>
          <a:lstStyle/>
          <a:p>
            <a:pPr>
              <a:spcBef>
                <a:spcPts val="300"/>
              </a:spcBef>
            </a:pPr>
            <a:r>
              <a:rPr lang="ru-RU" sz="1100" b="1" dirty="0" smtClean="0">
                <a:solidFill>
                  <a:schemeClr val="bg1"/>
                </a:solidFill>
                <a:latin typeface="Arial Narrow" pitchFamily="34" charset="0"/>
                <a:cs typeface="Arial" pitchFamily="34" charset="0"/>
              </a:rPr>
              <a:t>3. Интеграция:</a:t>
            </a:r>
          </a:p>
          <a:p>
            <a:pPr marL="171450" indent="-171450">
              <a:buFont typeface="Wingdings" pitchFamily="2" charset="2"/>
              <a:buChar char="§"/>
            </a:pPr>
            <a:r>
              <a:rPr lang="ru-RU" sz="900" dirty="0" smtClean="0">
                <a:solidFill>
                  <a:schemeClr val="bg1"/>
                </a:solidFill>
                <a:latin typeface="Arial Narrow" pitchFamily="34" charset="0"/>
                <a:cs typeface="Arial" pitchFamily="34" charset="0"/>
              </a:rPr>
              <a:t>Кыймылсыз мүлктү сатуу</a:t>
            </a:r>
          </a:p>
          <a:p>
            <a:pPr marL="171450" indent="-171450">
              <a:buFont typeface="Wingdings" pitchFamily="2" charset="2"/>
              <a:buChar char="§"/>
            </a:pPr>
            <a:r>
              <a:rPr lang="ru-RU" sz="900" dirty="0" smtClean="0">
                <a:solidFill>
                  <a:schemeClr val="bg1"/>
                </a:solidFill>
                <a:latin typeface="Arial Narrow" pitchFamily="34" charset="0"/>
                <a:cs typeface="Arial" pitchFamily="34" charset="0"/>
              </a:rPr>
              <a:t>Тышкы соода бүтүмдөрүнүн бааларын бурмалоо</a:t>
            </a:r>
          </a:p>
          <a:p>
            <a:pPr marL="171450" indent="-171450">
              <a:buFont typeface="Wingdings" pitchFamily="2" charset="2"/>
              <a:buChar char="§"/>
            </a:pPr>
            <a:r>
              <a:rPr lang="ru-RU" sz="900" dirty="0" smtClean="0">
                <a:solidFill>
                  <a:schemeClr val="bg1"/>
                </a:solidFill>
                <a:latin typeface="Arial Narrow" pitchFamily="34" charset="0"/>
                <a:cs typeface="Arial" pitchFamily="34" charset="0"/>
              </a:rPr>
              <a:t>Баасын төмөндөтүү менен бүтүмдөр</a:t>
            </a:r>
          </a:p>
          <a:p>
            <a:pPr marL="171450" indent="-171450">
              <a:buFont typeface="Wingdings" pitchFamily="2" charset="2"/>
              <a:buChar char="§"/>
            </a:pPr>
            <a:r>
              <a:rPr lang="ru-RU" sz="900" dirty="0" smtClean="0">
                <a:solidFill>
                  <a:schemeClr val="bg1"/>
                </a:solidFill>
                <a:latin typeface="Arial Narrow" pitchFamily="34" charset="0"/>
                <a:cs typeface="Arial" pitchFamily="34" charset="0"/>
              </a:rPr>
              <a:t>Баасын жогорулатуу менен бүтүмдөр</a:t>
            </a:r>
          </a:p>
          <a:p>
            <a:pPr marL="171450" indent="-171450">
              <a:buFont typeface="Wingdings" pitchFamily="2" charset="2"/>
              <a:buChar char="§"/>
            </a:pPr>
            <a:r>
              <a:rPr lang="ru-RU" sz="900" dirty="0" smtClean="0">
                <a:solidFill>
                  <a:schemeClr val="bg1"/>
                </a:solidFill>
                <a:latin typeface="Arial Narrow" pitchFamily="34" charset="0"/>
                <a:cs typeface="Arial" pitchFamily="34" charset="0"/>
              </a:rPr>
              <a:t>Трансферттик  баа чыгаруу</a:t>
            </a:r>
          </a:p>
          <a:p>
            <a:pPr marL="171450" indent="-171450">
              <a:buFont typeface="Wingdings" pitchFamily="2" charset="2"/>
              <a:buChar char="§"/>
            </a:pPr>
            <a:r>
              <a:rPr lang="ru-RU" sz="900" dirty="0" smtClean="0">
                <a:solidFill>
                  <a:schemeClr val="bg1"/>
                </a:solidFill>
                <a:latin typeface="Arial Narrow" pitchFamily="34" charset="0"/>
                <a:cs typeface="Arial" pitchFamily="34" charset="0"/>
              </a:rPr>
              <a:t>Чет өлкөлүк же биргелешкен фирмалардын банк эесптерин пайдалануу</a:t>
            </a:r>
          </a:p>
          <a:p>
            <a:pPr marL="171450" indent="-171450">
              <a:buFont typeface="Wingdings" pitchFamily="2" charset="2"/>
              <a:buChar char="§"/>
            </a:pPr>
            <a:r>
              <a:rPr lang="ru-RU" sz="900" dirty="0" smtClean="0">
                <a:solidFill>
                  <a:schemeClr val="bg1"/>
                </a:solidFill>
                <a:latin typeface="Arial Narrow" pitchFamily="34" charset="0"/>
                <a:cs typeface="Arial" pitchFamily="34" charset="0"/>
              </a:rPr>
              <a:t>Фирманын банк эсебине нак акча депонирлөө</a:t>
            </a:r>
          </a:p>
          <a:p>
            <a:pPr marL="171450" indent="-171450">
              <a:buFont typeface="Wingdings" pitchFamily="2" charset="2"/>
              <a:buChar char="§"/>
            </a:pPr>
            <a:r>
              <a:rPr lang="ru-RU" sz="900" dirty="0" smtClean="0">
                <a:solidFill>
                  <a:schemeClr val="bg1"/>
                </a:solidFill>
                <a:latin typeface="Arial Narrow" pitchFamily="34" charset="0"/>
                <a:cs typeface="Arial" pitchFamily="34" charset="0"/>
              </a:rPr>
              <a:t>Жалган компаниялар жана жалган насыялар</a:t>
            </a:r>
          </a:p>
          <a:p>
            <a:pPr marL="171450" indent="-171450">
              <a:buFont typeface="Wingdings" pitchFamily="2" charset="2"/>
              <a:buChar char="§"/>
            </a:pPr>
            <a:r>
              <a:rPr lang="ru-RU" sz="900" dirty="0" smtClean="0">
                <a:solidFill>
                  <a:schemeClr val="bg1"/>
                </a:solidFill>
                <a:latin typeface="Arial Narrow" pitchFamily="34" charset="0"/>
                <a:cs typeface="Arial" pitchFamily="34" charset="0"/>
              </a:rPr>
              <a:t>Электрондук казинолор менен лотереялар аркылуу   «адалдагандар»</a:t>
            </a:r>
          </a:p>
          <a:p>
            <a:pPr marL="171450" indent="-171450">
              <a:buFont typeface="Wingdings" pitchFamily="2" charset="2"/>
              <a:buChar char="§"/>
            </a:pPr>
            <a:r>
              <a:rPr lang="ru-RU" sz="900" dirty="0" smtClean="0">
                <a:solidFill>
                  <a:schemeClr val="bg1"/>
                </a:solidFill>
                <a:latin typeface="Arial Narrow" pitchFamily="34" charset="0"/>
                <a:cs typeface="Arial" pitchFamily="34" charset="0"/>
              </a:rPr>
              <a:t>Чет өлкөлүк банктардын үстүнөн контроль коюу</a:t>
            </a:r>
            <a:endParaRPr lang="ru-RU" sz="1050" dirty="0" smtClean="0">
              <a:solidFill>
                <a:schemeClr val="bg1"/>
              </a:solidFill>
              <a:latin typeface="Arial Narrow" pitchFamily="34" charset="0"/>
              <a:cs typeface="Arial" pitchFamily="34" charset="0"/>
            </a:endParaRPr>
          </a:p>
        </p:txBody>
      </p:sp>
      <p:sp>
        <p:nvSpPr>
          <p:cNvPr id="53" name="Прямоугольник 52"/>
          <p:cNvSpPr/>
          <p:nvPr/>
        </p:nvSpPr>
        <p:spPr>
          <a:xfrm>
            <a:off x="213898" y="6588224"/>
            <a:ext cx="3232251" cy="1985159"/>
          </a:xfrm>
          <a:prstGeom prst="rect">
            <a:avLst/>
          </a:prstGeom>
        </p:spPr>
        <p:txBody>
          <a:bodyPr wrap="square">
            <a:spAutoFit/>
          </a:bodyPr>
          <a:lstStyle/>
          <a:p>
            <a:pPr algn="just">
              <a:spcBef>
                <a:spcPts val="300"/>
              </a:spcBef>
              <a:spcAft>
                <a:spcPts val="300"/>
              </a:spcAft>
            </a:pPr>
            <a:r>
              <a:rPr lang="ru-RU" sz="1200" dirty="0" smtClean="0">
                <a:latin typeface="Arial Narrow" pitchFamily="34" charset="0"/>
                <a:cs typeface="Arial" pitchFamily="34" charset="0"/>
              </a:rPr>
              <a:t>2017-жылы 5 410 миллион сом суммасында бааланган көмүскө жүгүртүү иши менен финансылык иликтөөлөрдүн 86 фигурантынын мыйзамсыз иш фактысы боюнча 27 жалпыланган материал даярдалып, укук коргоо органдарынын дарегине жиберилди, анын ичинде:</a:t>
            </a:r>
          </a:p>
          <a:p>
            <a:pPr marL="171450" indent="-171450" algn="just">
              <a:spcBef>
                <a:spcPts val="300"/>
              </a:spcBef>
              <a:spcAft>
                <a:spcPts val="300"/>
              </a:spcAft>
              <a:buFont typeface="Wingdings" pitchFamily="2" charset="2"/>
              <a:buChar char="§"/>
            </a:pPr>
            <a:r>
              <a:rPr lang="ru-RU" sz="1200" dirty="0" smtClean="0">
                <a:latin typeface="Arial Narrow" pitchFamily="34" charset="0"/>
                <a:cs typeface="Arial" pitchFamily="34" charset="0"/>
              </a:rPr>
              <a:t>УКМКга - 3 жалпыланган материал</a:t>
            </a:r>
          </a:p>
          <a:p>
            <a:pPr marL="171450" indent="-171450" algn="just">
              <a:spcBef>
                <a:spcPts val="300"/>
              </a:spcBef>
              <a:spcAft>
                <a:spcPts val="300"/>
              </a:spcAft>
              <a:buFont typeface="Wingdings" pitchFamily="2" charset="2"/>
              <a:buChar char="§"/>
            </a:pPr>
            <a:r>
              <a:rPr lang="ru-RU" sz="1200" dirty="0" smtClean="0">
                <a:latin typeface="Arial Narrow" pitchFamily="34" charset="0"/>
                <a:cs typeface="Arial" pitchFamily="34" charset="0"/>
              </a:rPr>
              <a:t>ЭККМКга  - 24 жалпыланган материал</a:t>
            </a:r>
          </a:p>
          <a:p>
            <a:pPr algn="just">
              <a:spcBef>
                <a:spcPts val="300"/>
              </a:spcBef>
              <a:spcAft>
                <a:spcPts val="300"/>
              </a:spcAft>
            </a:pPr>
            <a:r>
              <a:rPr lang="ru-RU" sz="1200" dirty="0" smtClean="0">
                <a:latin typeface="Arial Narrow" pitchFamily="34" charset="0"/>
                <a:cs typeface="Arial" pitchFamily="34" charset="0"/>
              </a:rPr>
              <a:t>. </a:t>
            </a:r>
          </a:p>
        </p:txBody>
      </p:sp>
      <p:sp>
        <p:nvSpPr>
          <p:cNvPr id="54" name="Прямоугольник 53"/>
          <p:cNvSpPr/>
          <p:nvPr/>
        </p:nvSpPr>
        <p:spPr>
          <a:xfrm>
            <a:off x="324377" y="0"/>
            <a:ext cx="45719" cy="4983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TextBox 54"/>
          <p:cNvSpPr txBox="1"/>
          <p:nvPr/>
        </p:nvSpPr>
        <p:spPr>
          <a:xfrm>
            <a:off x="5188" y="115337"/>
            <a:ext cx="284052" cy="307777"/>
          </a:xfrm>
          <a:prstGeom prst="rect">
            <a:avLst/>
          </a:prstGeom>
          <a:noFill/>
        </p:spPr>
        <p:txBody>
          <a:bodyPr wrap="none" rtlCol="0">
            <a:spAutoFit/>
          </a:bodyPr>
          <a:lstStyle/>
          <a:p>
            <a:r>
              <a:rPr lang="ru-RU" sz="1400" dirty="0" smtClean="0">
                <a:solidFill>
                  <a:schemeClr val="accent1">
                    <a:lumMod val="75000"/>
                  </a:schemeClr>
                </a:solidFill>
                <a:latin typeface="Arial" pitchFamily="34" charset="0"/>
                <a:cs typeface="Arial" pitchFamily="34" charset="0"/>
              </a:rPr>
              <a:t>7</a:t>
            </a:r>
            <a:endParaRPr lang="ru-RU" sz="1400" dirty="0">
              <a:solidFill>
                <a:schemeClr val="accent1">
                  <a:lumMod val="75000"/>
                </a:schemeClr>
              </a:solidFill>
              <a:latin typeface="Arial" pitchFamily="34" charset="0"/>
              <a:cs typeface="Arial" pitchFamily="34" charset="0"/>
            </a:endParaRPr>
          </a:p>
        </p:txBody>
      </p:sp>
      <p:sp>
        <p:nvSpPr>
          <p:cNvPr id="56" name="TextBox 55"/>
          <p:cNvSpPr txBox="1"/>
          <p:nvPr/>
        </p:nvSpPr>
        <p:spPr>
          <a:xfrm>
            <a:off x="434344" y="85582"/>
            <a:ext cx="2564007" cy="453970"/>
          </a:xfrm>
          <a:prstGeom prst="rect">
            <a:avLst/>
          </a:prstGeom>
          <a:noFill/>
        </p:spPr>
        <p:txBody>
          <a:bodyPr wrap="square" rtlCol="0">
            <a:spAutoFit/>
          </a:bodyPr>
          <a:lstStyle/>
          <a:p>
            <a:pPr>
              <a:spcAft>
                <a:spcPts val="300"/>
              </a:spcAft>
            </a:pPr>
            <a:r>
              <a:rPr lang="ru-RU" sz="700" b="1" dirty="0" smtClean="0">
                <a:solidFill>
                  <a:schemeClr val="accent1">
                    <a:lumMod val="75000"/>
                  </a:schemeClr>
                </a:solidFill>
                <a:latin typeface="Arial" pitchFamily="34" charset="0"/>
                <a:cs typeface="Arial" pitchFamily="34" charset="0"/>
              </a:rPr>
              <a:t>ИШ ЖӨНҮНДӨ ЖЫЛДЫК ОТЧЕТ – 2017</a:t>
            </a:r>
          </a:p>
          <a:p>
            <a:r>
              <a:rPr lang="ru-RU" sz="700" dirty="0">
                <a:solidFill>
                  <a:schemeClr val="accent1">
                    <a:lumMod val="75000"/>
                  </a:schemeClr>
                </a:solidFill>
                <a:latin typeface="Arial" pitchFamily="34" charset="0"/>
                <a:cs typeface="Arial" pitchFamily="34" charset="0"/>
              </a:rPr>
              <a:t>Кыргыз Республикасынын Өкмөтүнө караштуу </a:t>
            </a:r>
          </a:p>
          <a:p>
            <a:r>
              <a:rPr lang="ky-KG" sz="700" dirty="0">
                <a:solidFill>
                  <a:schemeClr val="accent1">
                    <a:lumMod val="75000"/>
                  </a:schemeClr>
                </a:solidFill>
                <a:latin typeface="Arial" pitchFamily="34" charset="0"/>
                <a:cs typeface="Arial" pitchFamily="34" charset="0"/>
              </a:rPr>
              <a:t>Финансылык </a:t>
            </a:r>
            <a:r>
              <a:rPr lang="ky-KG" sz="700" dirty="0" smtClean="0">
                <a:solidFill>
                  <a:schemeClr val="accent1">
                    <a:lumMod val="75000"/>
                  </a:schemeClr>
                </a:solidFill>
                <a:latin typeface="Arial" pitchFamily="34" charset="0"/>
                <a:cs typeface="Arial" pitchFamily="34" charset="0"/>
              </a:rPr>
              <a:t>чалгындоо </a:t>
            </a:r>
            <a:r>
              <a:rPr lang="ky-KG" sz="700" dirty="0">
                <a:solidFill>
                  <a:schemeClr val="accent1">
                    <a:lumMod val="75000"/>
                  </a:schemeClr>
                </a:solidFill>
                <a:latin typeface="Arial" pitchFamily="34" charset="0"/>
                <a:cs typeface="Arial" pitchFamily="34" charset="0"/>
              </a:rPr>
              <a:t>мамлекеттик </a:t>
            </a:r>
            <a:r>
              <a:rPr lang="ky-KG" sz="700" dirty="0" smtClean="0">
                <a:solidFill>
                  <a:schemeClr val="accent1">
                    <a:lumMod val="75000"/>
                  </a:schemeClr>
                </a:solidFill>
                <a:latin typeface="Arial" pitchFamily="34" charset="0"/>
                <a:cs typeface="Arial" pitchFamily="34" charset="0"/>
              </a:rPr>
              <a:t>кызматы</a:t>
            </a:r>
            <a:endParaRPr lang="ru-RU" sz="700" dirty="0">
              <a:solidFill>
                <a:schemeClr val="accent1">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568177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5119" y="107504"/>
            <a:ext cx="360938" cy="360040"/>
          </a:xfrm>
          <a:prstGeom prst="rect">
            <a:avLst/>
          </a:prstGeom>
        </p:spPr>
      </p:pic>
      <p:sp>
        <p:nvSpPr>
          <p:cNvPr id="9" name="TextBox 8"/>
          <p:cNvSpPr txBox="1"/>
          <p:nvPr/>
        </p:nvSpPr>
        <p:spPr>
          <a:xfrm>
            <a:off x="289240" y="680460"/>
            <a:ext cx="6378474" cy="523220"/>
          </a:xfrm>
          <a:prstGeom prst="rect">
            <a:avLst/>
          </a:prstGeom>
          <a:noFill/>
        </p:spPr>
        <p:txBody>
          <a:bodyPr wrap="square" rtlCol="0">
            <a:spAutoFit/>
          </a:bodyPr>
          <a:lstStyle/>
          <a:p>
            <a:r>
              <a:rPr lang="ru-RU" sz="1400" b="1" dirty="0" smtClean="0">
                <a:solidFill>
                  <a:schemeClr val="tx1">
                    <a:lumMod val="65000"/>
                    <a:lumOff val="35000"/>
                  </a:schemeClr>
                </a:solidFill>
                <a:latin typeface="Arial Narrow" pitchFamily="34" charset="0"/>
                <a:cs typeface="Arial" pitchFamily="34" charset="0"/>
              </a:rPr>
              <a:t>Акча каражаттарынын кирүүчү жана чыгуучу акча агымдары боюнча маалымат, миң сом менен:</a:t>
            </a:r>
            <a:endParaRPr lang="ru-RU" sz="1400" b="1" dirty="0">
              <a:solidFill>
                <a:schemeClr val="tx1">
                  <a:lumMod val="65000"/>
                  <a:lumOff val="35000"/>
                </a:schemeClr>
              </a:solidFill>
              <a:latin typeface="Arial Narrow" pitchFamily="34" charset="0"/>
              <a:cs typeface="Arial" pitchFamily="34" charset="0"/>
            </a:endParaRPr>
          </a:p>
        </p:txBody>
      </p:sp>
      <p:sp>
        <p:nvSpPr>
          <p:cNvPr id="18" name="Прямоугольник 17"/>
          <p:cNvSpPr/>
          <p:nvPr/>
        </p:nvSpPr>
        <p:spPr>
          <a:xfrm>
            <a:off x="324377" y="0"/>
            <a:ext cx="45719" cy="4983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p:cNvSpPr txBox="1"/>
          <p:nvPr/>
        </p:nvSpPr>
        <p:spPr>
          <a:xfrm>
            <a:off x="5188" y="115337"/>
            <a:ext cx="284052" cy="307777"/>
          </a:xfrm>
          <a:prstGeom prst="rect">
            <a:avLst/>
          </a:prstGeom>
          <a:noFill/>
        </p:spPr>
        <p:txBody>
          <a:bodyPr wrap="none" rtlCol="0">
            <a:spAutoFit/>
          </a:bodyPr>
          <a:lstStyle/>
          <a:p>
            <a:r>
              <a:rPr lang="ru-RU" sz="1400" dirty="0" smtClean="0">
                <a:solidFill>
                  <a:schemeClr val="accent1">
                    <a:lumMod val="75000"/>
                  </a:schemeClr>
                </a:solidFill>
                <a:latin typeface="Arial" pitchFamily="34" charset="0"/>
                <a:cs typeface="Arial" pitchFamily="34" charset="0"/>
              </a:rPr>
              <a:t>8</a:t>
            </a:r>
            <a:endParaRPr lang="ru-RU" sz="1400" dirty="0">
              <a:solidFill>
                <a:schemeClr val="accent1">
                  <a:lumMod val="75000"/>
                </a:schemeClr>
              </a:solidFill>
              <a:latin typeface="Arial" pitchFamily="34" charset="0"/>
              <a:cs typeface="Arial" pitchFamily="34" charset="0"/>
            </a:endParaRPr>
          </a:p>
        </p:txBody>
      </p:sp>
      <p:sp>
        <p:nvSpPr>
          <p:cNvPr id="20" name="TextBox 19"/>
          <p:cNvSpPr txBox="1"/>
          <p:nvPr/>
        </p:nvSpPr>
        <p:spPr>
          <a:xfrm>
            <a:off x="434344" y="85582"/>
            <a:ext cx="2564007" cy="453970"/>
          </a:xfrm>
          <a:prstGeom prst="rect">
            <a:avLst/>
          </a:prstGeom>
          <a:noFill/>
        </p:spPr>
        <p:txBody>
          <a:bodyPr wrap="square" rtlCol="0">
            <a:spAutoFit/>
          </a:bodyPr>
          <a:lstStyle/>
          <a:p>
            <a:pPr>
              <a:spcAft>
                <a:spcPts val="300"/>
              </a:spcAft>
            </a:pPr>
            <a:r>
              <a:rPr lang="ru-RU" sz="700" b="1" dirty="0" smtClean="0">
                <a:solidFill>
                  <a:schemeClr val="accent1">
                    <a:lumMod val="75000"/>
                  </a:schemeClr>
                </a:solidFill>
                <a:latin typeface="Arial" pitchFamily="34" charset="0"/>
                <a:cs typeface="Arial" pitchFamily="34" charset="0"/>
              </a:rPr>
              <a:t>ИШ ЖӨНҮНДӨ ЖЫЛДЫК ОТЧЕТ – 2017</a:t>
            </a:r>
          </a:p>
          <a:p>
            <a:r>
              <a:rPr lang="ru-RU" sz="700" dirty="0">
                <a:solidFill>
                  <a:schemeClr val="accent1">
                    <a:lumMod val="75000"/>
                  </a:schemeClr>
                </a:solidFill>
                <a:latin typeface="Arial" pitchFamily="34" charset="0"/>
                <a:cs typeface="Arial" pitchFamily="34" charset="0"/>
              </a:rPr>
              <a:t>Кыргыз Республикасынын Өкмөтүнө караштуу </a:t>
            </a:r>
          </a:p>
          <a:p>
            <a:r>
              <a:rPr lang="ky-KG" sz="700" dirty="0">
                <a:solidFill>
                  <a:schemeClr val="accent1">
                    <a:lumMod val="75000"/>
                  </a:schemeClr>
                </a:solidFill>
                <a:latin typeface="Arial" pitchFamily="34" charset="0"/>
                <a:cs typeface="Arial" pitchFamily="34" charset="0"/>
              </a:rPr>
              <a:t>Финансылык </a:t>
            </a:r>
            <a:r>
              <a:rPr lang="ky-KG" sz="700" dirty="0" smtClean="0">
                <a:solidFill>
                  <a:schemeClr val="accent1">
                    <a:lumMod val="75000"/>
                  </a:schemeClr>
                </a:solidFill>
                <a:latin typeface="Arial" pitchFamily="34" charset="0"/>
                <a:cs typeface="Arial" pitchFamily="34" charset="0"/>
              </a:rPr>
              <a:t>чалгындоо </a:t>
            </a:r>
            <a:r>
              <a:rPr lang="ky-KG" sz="700" dirty="0">
                <a:solidFill>
                  <a:schemeClr val="accent1">
                    <a:lumMod val="75000"/>
                  </a:schemeClr>
                </a:solidFill>
                <a:latin typeface="Arial" pitchFamily="34" charset="0"/>
                <a:cs typeface="Arial" pitchFamily="34" charset="0"/>
              </a:rPr>
              <a:t>мамлекеттик </a:t>
            </a:r>
            <a:r>
              <a:rPr lang="ky-KG" sz="700" dirty="0" smtClean="0">
                <a:solidFill>
                  <a:schemeClr val="accent1">
                    <a:lumMod val="75000"/>
                  </a:schemeClr>
                </a:solidFill>
                <a:latin typeface="Arial" pitchFamily="34" charset="0"/>
                <a:cs typeface="Arial" pitchFamily="34" charset="0"/>
              </a:rPr>
              <a:t>кызматы</a:t>
            </a:r>
            <a:endParaRPr lang="ru-RU" sz="700" dirty="0">
              <a:solidFill>
                <a:schemeClr val="accent1">
                  <a:lumMod val="75000"/>
                </a:schemeClr>
              </a:solidFill>
              <a:latin typeface="Arial" pitchFamily="34" charset="0"/>
              <a:cs typeface="Arial" pitchFamily="34" charset="0"/>
            </a:endParaRPr>
          </a:p>
        </p:txBody>
      </p:sp>
      <p:pic>
        <p:nvPicPr>
          <p:cNvPr id="15" name="Рисунок 14"/>
          <p:cNvPicPr>
            <a:picLocks noChangeAspect="1"/>
          </p:cNvPicPr>
          <p:nvPr/>
        </p:nvPicPr>
        <p:blipFill>
          <a:blip r:embed="rId3" cstate="print">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val="0"/>
              </a:ext>
            </a:extLst>
          </a:blip>
          <a:stretch>
            <a:fillRect/>
          </a:stretch>
        </p:blipFill>
        <p:spPr>
          <a:xfrm>
            <a:off x="2032308" y="3210484"/>
            <a:ext cx="3645024" cy="1993532"/>
          </a:xfrm>
          <a:prstGeom prst="rect">
            <a:avLst/>
          </a:prstGeom>
        </p:spPr>
      </p:pic>
      <p:graphicFrame>
        <p:nvGraphicFramePr>
          <p:cNvPr id="22" name="Таблица 21"/>
          <p:cNvGraphicFramePr>
            <a:graphicFrameLocks noGrp="1"/>
          </p:cNvGraphicFramePr>
          <p:nvPr>
            <p:extLst>
              <p:ext uri="{D42A27DB-BD31-4B8C-83A1-F6EECF244321}">
                <p14:modId xmlns:p14="http://schemas.microsoft.com/office/powerpoint/2010/main" val="2385540498"/>
              </p:ext>
            </p:extLst>
          </p:nvPr>
        </p:nvGraphicFramePr>
        <p:xfrm>
          <a:off x="321408" y="5565845"/>
          <a:ext cx="6368246" cy="2468724"/>
        </p:xfrm>
        <a:graphic>
          <a:graphicData uri="http://schemas.openxmlformats.org/drawingml/2006/table">
            <a:tbl>
              <a:tblPr/>
              <a:tblGrid>
                <a:gridCol w="3815574">
                  <a:extLst>
                    <a:ext uri="{9D8B030D-6E8A-4147-A177-3AD203B41FA5}">
                      <a16:colId xmlns:a16="http://schemas.microsoft.com/office/drawing/2014/main" val="20000"/>
                    </a:ext>
                  </a:extLst>
                </a:gridCol>
                <a:gridCol w="832977">
                  <a:extLst>
                    <a:ext uri="{9D8B030D-6E8A-4147-A177-3AD203B41FA5}">
                      <a16:colId xmlns:a16="http://schemas.microsoft.com/office/drawing/2014/main" val="20001"/>
                    </a:ext>
                  </a:extLst>
                </a:gridCol>
                <a:gridCol w="832977">
                  <a:extLst>
                    <a:ext uri="{9D8B030D-6E8A-4147-A177-3AD203B41FA5}">
                      <a16:colId xmlns:a16="http://schemas.microsoft.com/office/drawing/2014/main" val="20002"/>
                    </a:ext>
                  </a:extLst>
                </a:gridCol>
                <a:gridCol w="886718">
                  <a:extLst>
                    <a:ext uri="{9D8B030D-6E8A-4147-A177-3AD203B41FA5}">
                      <a16:colId xmlns:a16="http://schemas.microsoft.com/office/drawing/2014/main" val="20003"/>
                    </a:ext>
                  </a:extLst>
                </a:gridCol>
              </a:tblGrid>
              <a:tr h="352269">
                <a:tc>
                  <a:txBody>
                    <a:bodyPr/>
                    <a:lstStyle/>
                    <a:p>
                      <a:pPr algn="l" fontAlgn="ctr"/>
                      <a:r>
                        <a:rPr lang="ru-RU" sz="1100" b="0" i="0" u="none" strike="noStrike" dirty="0">
                          <a:solidFill>
                            <a:schemeClr val="tx1">
                              <a:lumMod val="85000"/>
                              <a:lumOff val="15000"/>
                            </a:schemeClr>
                          </a:solidFill>
                          <a:effectLst/>
                          <a:latin typeface="Arial Narrow"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smtClean="0">
                          <a:solidFill>
                            <a:schemeClr val="tx1">
                              <a:lumMod val="85000"/>
                              <a:lumOff val="15000"/>
                            </a:schemeClr>
                          </a:solidFill>
                          <a:effectLst/>
                          <a:latin typeface="Arial Narrow" pitchFamily="34" charset="0"/>
                        </a:rPr>
                        <a:t>2016-ж</a:t>
                      </a:r>
                      <a:endParaRPr lang="ru-RU" sz="1100" b="1" i="0" u="none" strike="noStrike" dirty="0">
                        <a:solidFill>
                          <a:schemeClr val="tx1">
                            <a:lumMod val="85000"/>
                            <a:lumOff val="15000"/>
                          </a:schemeClr>
                        </a:solidFill>
                        <a:effectLst/>
                        <a:latin typeface="Arial Narrow"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smtClean="0">
                          <a:solidFill>
                            <a:schemeClr val="tx1">
                              <a:lumMod val="85000"/>
                              <a:lumOff val="15000"/>
                            </a:schemeClr>
                          </a:solidFill>
                          <a:effectLst/>
                          <a:latin typeface="Arial Narrow" pitchFamily="34" charset="0"/>
                        </a:rPr>
                        <a:t>2017-ж</a:t>
                      </a:r>
                      <a:endParaRPr lang="ru-RU" sz="1100" b="1" i="0" u="none" strike="noStrike" dirty="0">
                        <a:solidFill>
                          <a:schemeClr val="tx1">
                            <a:lumMod val="85000"/>
                            <a:lumOff val="15000"/>
                          </a:schemeClr>
                        </a:solidFill>
                        <a:effectLst/>
                        <a:latin typeface="Arial Narrow"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err="1">
                          <a:solidFill>
                            <a:schemeClr val="tx1">
                              <a:lumMod val="85000"/>
                              <a:lumOff val="15000"/>
                            </a:schemeClr>
                          </a:solidFill>
                          <a:effectLst/>
                          <a:latin typeface="Arial Narrow" pitchFamily="34" charset="0"/>
                        </a:rPr>
                        <a:t>Абс</a:t>
                      </a:r>
                      <a:r>
                        <a:rPr lang="ru-RU" sz="1100" b="1" i="0" u="none" strike="noStrike" dirty="0" smtClean="0">
                          <a:solidFill>
                            <a:schemeClr val="tx1">
                              <a:lumMod val="85000"/>
                              <a:lumOff val="15000"/>
                            </a:schemeClr>
                          </a:solidFill>
                          <a:effectLst/>
                          <a:latin typeface="Arial Narrow" pitchFamily="34" charset="0"/>
                        </a:rPr>
                        <a:t>. чет. </a:t>
                      </a:r>
                      <a:r>
                        <a:rPr lang="ru-RU" sz="1100" b="1" i="0" u="none" strike="noStrike" dirty="0">
                          <a:solidFill>
                            <a:schemeClr val="tx1">
                              <a:lumMod val="85000"/>
                              <a:lumOff val="15000"/>
                            </a:schemeClr>
                          </a:solidFill>
                          <a:effectLst/>
                          <a:latin typeface="Arial Narrow" pitchFamily="34" charset="0"/>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6135">
                <a:tc>
                  <a:txBody>
                    <a:bodyPr/>
                    <a:lstStyle/>
                    <a:p>
                      <a:pPr algn="l" fontAlgn="ctr"/>
                      <a:r>
                        <a:rPr lang="ru-RU" sz="1100" b="1" i="0" u="none" strike="noStrike" dirty="0" smtClean="0">
                          <a:solidFill>
                            <a:schemeClr val="tx1">
                              <a:lumMod val="85000"/>
                              <a:lumOff val="15000"/>
                            </a:schemeClr>
                          </a:solidFill>
                          <a:effectLst/>
                          <a:latin typeface="Arial Narrow" pitchFamily="34" charset="0"/>
                        </a:rPr>
                        <a:t>Жалпыланган материалдар даярдалды, бардыгы</a:t>
                      </a:r>
                      <a:endParaRPr lang="ru-RU" sz="1100" b="1" i="0" u="none" strike="noStrike" dirty="0">
                        <a:solidFill>
                          <a:schemeClr val="tx1">
                            <a:lumMod val="85000"/>
                            <a:lumOff val="15000"/>
                          </a:schemeClr>
                        </a:solidFill>
                        <a:effectLst/>
                        <a:latin typeface="Arial Narrow"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ru-RU" sz="1100" b="1" i="0" u="none" strike="noStrike">
                          <a:solidFill>
                            <a:schemeClr val="tx1">
                              <a:lumMod val="85000"/>
                              <a:lumOff val="15000"/>
                            </a:schemeClr>
                          </a:solidFill>
                          <a:effectLst/>
                          <a:latin typeface="Arial Narrow" pitchFamily="34" charset="0"/>
                        </a:rPr>
                        <a:t>            47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ru-RU" sz="1100" b="1" i="0" u="none" strike="noStrike" dirty="0">
                          <a:solidFill>
                            <a:schemeClr val="tx1">
                              <a:lumMod val="85000"/>
                              <a:lumOff val="15000"/>
                            </a:schemeClr>
                          </a:solidFill>
                          <a:effectLst/>
                          <a:latin typeface="Arial Narrow" pitchFamily="34" charset="0"/>
                        </a:rPr>
                        <a:t>            </a:t>
                      </a:r>
                      <a:r>
                        <a:rPr lang="ru-RU" sz="1100" b="1" i="0" u="none" strike="noStrike" dirty="0" smtClean="0">
                          <a:solidFill>
                            <a:schemeClr val="tx1">
                              <a:lumMod val="85000"/>
                              <a:lumOff val="15000"/>
                            </a:schemeClr>
                          </a:solidFill>
                          <a:effectLst/>
                          <a:latin typeface="Arial Narrow" pitchFamily="34" charset="0"/>
                        </a:rPr>
                        <a:t>3</a:t>
                      </a:r>
                      <a:r>
                        <a:rPr lang="en-US" sz="1100" b="1" i="0" u="none" strike="noStrike" dirty="0" smtClean="0">
                          <a:solidFill>
                            <a:schemeClr val="tx1">
                              <a:lumMod val="85000"/>
                              <a:lumOff val="15000"/>
                            </a:schemeClr>
                          </a:solidFill>
                          <a:effectLst/>
                          <a:latin typeface="Arial Narrow" pitchFamily="34" charset="0"/>
                        </a:rPr>
                        <a:t>7</a:t>
                      </a:r>
                      <a:r>
                        <a:rPr lang="ru-RU" sz="1100" b="1" i="0" u="none" strike="noStrike" dirty="0" smtClean="0">
                          <a:solidFill>
                            <a:schemeClr val="tx1">
                              <a:lumMod val="85000"/>
                              <a:lumOff val="15000"/>
                            </a:schemeClr>
                          </a:solidFill>
                          <a:effectLst/>
                          <a:latin typeface="Arial Narrow" pitchFamily="34" charset="0"/>
                        </a:rPr>
                        <a:t>   </a:t>
                      </a:r>
                      <a:endParaRPr lang="ru-RU" sz="1100" b="1" i="0" u="none" strike="noStrike" dirty="0">
                        <a:solidFill>
                          <a:schemeClr val="tx1">
                            <a:lumMod val="85000"/>
                            <a:lumOff val="15000"/>
                          </a:schemeClr>
                        </a:solidFill>
                        <a:effectLst/>
                        <a:latin typeface="Arial Narrow"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ru-RU" sz="1100" b="1" i="0" u="none" strike="noStrike" dirty="0">
                          <a:solidFill>
                            <a:schemeClr val="tx1">
                              <a:lumMod val="85000"/>
                              <a:lumOff val="15000"/>
                            </a:schemeClr>
                          </a:solidFill>
                          <a:effectLst/>
                          <a:latin typeface="Arial Narrow" pitchFamily="34" charset="0"/>
                        </a:rPr>
                        <a:t>-            </a:t>
                      </a:r>
                      <a:r>
                        <a:rPr lang="ru-RU" sz="1100" b="1" i="0" u="none" strike="noStrike" dirty="0" smtClean="0">
                          <a:solidFill>
                            <a:schemeClr val="tx1">
                              <a:lumMod val="85000"/>
                              <a:lumOff val="15000"/>
                            </a:schemeClr>
                          </a:solidFill>
                          <a:effectLst/>
                          <a:latin typeface="Arial Narrow" pitchFamily="34" charset="0"/>
                        </a:rPr>
                        <a:t>1</a:t>
                      </a:r>
                      <a:r>
                        <a:rPr lang="en-US" sz="1100" b="1" i="0" u="none" strike="noStrike" dirty="0" smtClean="0">
                          <a:solidFill>
                            <a:schemeClr val="tx1">
                              <a:lumMod val="85000"/>
                              <a:lumOff val="15000"/>
                            </a:schemeClr>
                          </a:solidFill>
                          <a:effectLst/>
                          <a:latin typeface="Arial Narrow" pitchFamily="34" charset="0"/>
                        </a:rPr>
                        <a:t>0</a:t>
                      </a:r>
                      <a:r>
                        <a:rPr lang="ru-RU" sz="1100" b="1" i="0" u="none" strike="noStrike" dirty="0" smtClean="0">
                          <a:solidFill>
                            <a:schemeClr val="tx1">
                              <a:lumMod val="85000"/>
                              <a:lumOff val="15000"/>
                            </a:schemeClr>
                          </a:solidFill>
                          <a:effectLst/>
                          <a:latin typeface="Arial Narrow" pitchFamily="34" charset="0"/>
                        </a:rPr>
                        <a:t>   </a:t>
                      </a:r>
                      <a:endParaRPr lang="ru-RU" sz="1100" b="1" i="0" u="none" strike="noStrike" dirty="0">
                        <a:solidFill>
                          <a:schemeClr val="tx1">
                            <a:lumMod val="85000"/>
                            <a:lumOff val="15000"/>
                          </a:schemeClr>
                        </a:solidFill>
                        <a:effectLst/>
                        <a:latin typeface="Arial Narrow"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334656">
                <a:tc>
                  <a:txBody>
                    <a:bodyPr/>
                    <a:lstStyle/>
                    <a:p>
                      <a:pPr algn="l" fontAlgn="ctr"/>
                      <a:r>
                        <a:rPr lang="ru-RU" sz="1100" b="0" i="0" u="none" strike="noStrike" dirty="0" smtClean="0">
                          <a:solidFill>
                            <a:schemeClr val="tx1">
                              <a:lumMod val="85000"/>
                              <a:lumOff val="15000"/>
                            </a:schemeClr>
                          </a:solidFill>
                          <a:effectLst/>
                          <a:latin typeface="Arial Narrow" pitchFamily="34" charset="0"/>
                        </a:rPr>
                        <a:t>Кылмыштуу</a:t>
                      </a:r>
                      <a:r>
                        <a:rPr lang="ru-RU" sz="1100" b="0" i="0" u="none" strike="noStrike" baseline="0" dirty="0" smtClean="0">
                          <a:solidFill>
                            <a:schemeClr val="tx1">
                              <a:lumMod val="85000"/>
                              <a:lumOff val="15000"/>
                            </a:schemeClr>
                          </a:solidFill>
                          <a:effectLst/>
                          <a:latin typeface="Arial Narrow" pitchFamily="34" charset="0"/>
                        </a:rPr>
                        <a:t> кирешелерди легализациялоого (адалдоог</a:t>
                      </a:r>
                      <a:r>
                        <a:rPr lang="ru-RU" sz="1100" b="0" i="0" u="none" strike="noStrike" dirty="0" smtClean="0">
                          <a:solidFill>
                            <a:schemeClr val="tx1">
                              <a:lumMod val="85000"/>
                              <a:lumOff val="15000"/>
                            </a:schemeClr>
                          </a:solidFill>
                          <a:effectLst/>
                          <a:latin typeface="Arial Narrow" pitchFamily="34" charset="0"/>
                        </a:rPr>
                        <a:t>о) каршы аракеттенүү багыты боюнча </a:t>
                      </a:r>
                      <a:endParaRPr lang="ru-RU" sz="1100" b="0" i="0" u="none" strike="noStrike" dirty="0">
                        <a:solidFill>
                          <a:schemeClr val="tx1">
                            <a:lumMod val="85000"/>
                            <a:lumOff val="15000"/>
                          </a:schemeClr>
                        </a:solidFill>
                        <a:effectLst/>
                        <a:latin typeface="Arial Narrow" pitchFamily="34" charset="0"/>
                      </a:endParaRPr>
                    </a:p>
                  </a:txBody>
                  <a:tcPr marL="9525" marR="9525" marT="9525"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42   </a:t>
                      </a:r>
                    </a:p>
                  </a:txBody>
                  <a:tcPr marL="9525" marR="9525" marT="9525" marB="0" anchor="ctr">
                    <a:lnL>
                      <a:noFill/>
                    </a:lnL>
                    <a:lnR>
                      <a:noFill/>
                    </a:lnR>
                    <a:lnT>
                      <a:noFill/>
                    </a:lnT>
                    <a:lnB>
                      <a:noFill/>
                    </a:lnB>
                  </a:tcPr>
                </a:tc>
                <a:tc>
                  <a:txBody>
                    <a:bodyPr/>
                    <a:lstStyle/>
                    <a:p>
                      <a:pPr algn="l" fontAlgn="ctr"/>
                      <a:r>
                        <a:rPr lang="ru-RU" sz="1100" b="0" i="0" u="none" strike="noStrike" dirty="0">
                          <a:solidFill>
                            <a:schemeClr val="tx1">
                              <a:lumMod val="85000"/>
                              <a:lumOff val="15000"/>
                            </a:schemeClr>
                          </a:solidFill>
                          <a:effectLst/>
                          <a:latin typeface="Arial Narrow" pitchFamily="34" charset="0"/>
                        </a:rPr>
                        <a:t>            27   </a:t>
                      </a:r>
                    </a:p>
                  </a:txBody>
                  <a:tcPr marL="9525" marR="9525" marT="9525"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15   </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176135">
                <a:tc>
                  <a:txBody>
                    <a:bodyPr/>
                    <a:lstStyle/>
                    <a:p>
                      <a:pPr algn="l" fontAlgn="ctr"/>
                      <a:r>
                        <a:rPr lang="ru-RU" sz="1100" b="0" i="0" u="none" strike="noStrike" dirty="0" smtClean="0">
                          <a:solidFill>
                            <a:schemeClr val="tx1">
                              <a:lumMod val="85000"/>
                              <a:lumOff val="15000"/>
                            </a:schemeClr>
                          </a:solidFill>
                          <a:effectLst/>
                          <a:latin typeface="Arial Narrow" pitchFamily="34" charset="0"/>
                        </a:rPr>
                        <a:t>УКМК</a:t>
                      </a:r>
                      <a:endParaRPr lang="ru-RU" sz="1100" b="0" i="0" u="none" strike="noStrike" dirty="0">
                        <a:solidFill>
                          <a:schemeClr val="tx1">
                            <a:lumMod val="85000"/>
                            <a:lumOff val="15000"/>
                          </a:schemeClr>
                        </a:solidFill>
                        <a:effectLst/>
                        <a:latin typeface="Arial Narrow" pitchFamily="34" charset="0"/>
                      </a:endParaRPr>
                    </a:p>
                  </a:txBody>
                  <a:tcPr marL="171450" marR="9525" marT="9525"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1   </a:t>
                      </a:r>
                    </a:p>
                  </a:txBody>
                  <a:tcPr marL="9525" marR="9525" marT="9525" marB="0" anchor="ctr">
                    <a:lnL>
                      <a:noFill/>
                    </a:lnL>
                    <a:lnR>
                      <a:noFill/>
                    </a:lnR>
                    <a:lnT>
                      <a:noFill/>
                    </a:lnT>
                    <a:lnB>
                      <a:noFill/>
                    </a:lnB>
                  </a:tcPr>
                </a:tc>
                <a:tc>
                  <a:txBody>
                    <a:bodyPr/>
                    <a:lstStyle/>
                    <a:p>
                      <a:pPr algn="l" fontAlgn="ctr"/>
                      <a:r>
                        <a:rPr lang="ru-RU" sz="1100" b="0" i="0" u="none" strike="noStrike" dirty="0">
                          <a:solidFill>
                            <a:schemeClr val="tx1">
                              <a:lumMod val="85000"/>
                              <a:lumOff val="15000"/>
                            </a:schemeClr>
                          </a:solidFill>
                          <a:effectLst/>
                          <a:latin typeface="Arial Narrow" pitchFamily="34" charset="0"/>
                        </a:rPr>
                        <a:t>              </a:t>
                      </a:r>
                      <a:r>
                        <a:rPr lang="en-US" sz="1100" b="0" i="0" u="none" strike="noStrike" dirty="0" smtClean="0">
                          <a:solidFill>
                            <a:schemeClr val="tx1">
                              <a:lumMod val="85000"/>
                              <a:lumOff val="15000"/>
                            </a:schemeClr>
                          </a:solidFill>
                          <a:effectLst/>
                          <a:latin typeface="Arial Narrow" pitchFamily="34" charset="0"/>
                        </a:rPr>
                        <a:t>4</a:t>
                      </a:r>
                      <a:r>
                        <a:rPr lang="ru-RU" sz="1100" b="0" i="0" u="none" strike="noStrike" dirty="0" smtClean="0">
                          <a:solidFill>
                            <a:schemeClr val="tx1">
                              <a:lumMod val="85000"/>
                              <a:lumOff val="15000"/>
                            </a:schemeClr>
                          </a:solidFill>
                          <a:effectLst/>
                          <a:latin typeface="Arial Narrow" pitchFamily="34" charset="0"/>
                        </a:rPr>
                        <a:t>   </a:t>
                      </a:r>
                      <a:endParaRPr lang="ru-RU" sz="1100" b="0" i="0" u="none" strike="noStrike" dirty="0">
                        <a:solidFill>
                          <a:schemeClr val="tx1">
                            <a:lumMod val="85000"/>
                            <a:lumOff val="15000"/>
                          </a:schemeClr>
                        </a:solidFill>
                        <a:effectLst/>
                        <a:latin typeface="Arial Narrow" pitchFamily="34" charset="0"/>
                      </a:endParaRPr>
                    </a:p>
                  </a:txBody>
                  <a:tcPr marL="9525" marR="9525" marT="9525" marB="0" anchor="ctr">
                    <a:lnL>
                      <a:noFill/>
                    </a:lnL>
                    <a:lnR>
                      <a:noFill/>
                    </a:lnR>
                    <a:lnT>
                      <a:noFill/>
                    </a:lnT>
                    <a:lnB>
                      <a:noFill/>
                    </a:lnB>
                  </a:tcPr>
                </a:tc>
                <a:tc>
                  <a:txBody>
                    <a:bodyPr/>
                    <a:lstStyle/>
                    <a:p>
                      <a:pPr algn="l" fontAlgn="ctr"/>
                      <a:r>
                        <a:rPr lang="ru-RU" sz="1100" b="0" i="0" u="none" strike="noStrike" dirty="0">
                          <a:solidFill>
                            <a:schemeClr val="tx1">
                              <a:lumMod val="85000"/>
                              <a:lumOff val="15000"/>
                            </a:schemeClr>
                          </a:solidFill>
                          <a:effectLst/>
                          <a:latin typeface="Arial Narrow" pitchFamily="34" charset="0"/>
                        </a:rPr>
                        <a:t>               </a:t>
                      </a:r>
                      <a:r>
                        <a:rPr lang="en-US" sz="1100" b="0" i="0" u="none" strike="noStrike" dirty="0" smtClean="0">
                          <a:solidFill>
                            <a:schemeClr val="tx1">
                              <a:lumMod val="85000"/>
                              <a:lumOff val="15000"/>
                            </a:schemeClr>
                          </a:solidFill>
                          <a:effectLst/>
                          <a:latin typeface="Arial Narrow" pitchFamily="34" charset="0"/>
                        </a:rPr>
                        <a:t>3</a:t>
                      </a:r>
                      <a:r>
                        <a:rPr lang="ru-RU" sz="1100" b="0" i="0" u="none" strike="noStrike" dirty="0" smtClean="0">
                          <a:solidFill>
                            <a:schemeClr val="tx1">
                              <a:lumMod val="85000"/>
                              <a:lumOff val="15000"/>
                            </a:schemeClr>
                          </a:solidFill>
                          <a:effectLst/>
                          <a:latin typeface="Arial Narrow" pitchFamily="34" charset="0"/>
                        </a:rPr>
                        <a:t>   </a:t>
                      </a:r>
                      <a:endParaRPr lang="ru-RU" sz="1100" b="0" i="0" u="none" strike="noStrike" dirty="0">
                        <a:solidFill>
                          <a:schemeClr val="tx1">
                            <a:lumMod val="85000"/>
                            <a:lumOff val="15000"/>
                          </a:schemeClr>
                        </a:solidFill>
                        <a:effectLst/>
                        <a:latin typeface="Arial Narrow"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176135">
                <a:tc>
                  <a:txBody>
                    <a:bodyPr/>
                    <a:lstStyle/>
                    <a:p>
                      <a:pPr algn="l" fontAlgn="ctr"/>
                      <a:r>
                        <a:rPr lang="ru-RU" sz="1100" b="0" i="0" u="none" strike="noStrike" dirty="0" smtClean="0">
                          <a:solidFill>
                            <a:schemeClr val="tx1">
                              <a:lumMod val="85000"/>
                              <a:lumOff val="15000"/>
                            </a:schemeClr>
                          </a:solidFill>
                          <a:effectLst/>
                          <a:latin typeface="Arial Narrow" pitchFamily="34" charset="0"/>
                        </a:rPr>
                        <a:t>ИИМ</a:t>
                      </a:r>
                      <a:endParaRPr lang="ru-RU" sz="1100" b="0" i="0" u="none" strike="noStrike" dirty="0">
                        <a:solidFill>
                          <a:schemeClr val="tx1">
                            <a:lumMod val="85000"/>
                            <a:lumOff val="15000"/>
                          </a:schemeClr>
                        </a:solidFill>
                        <a:effectLst/>
                        <a:latin typeface="Arial Narrow" pitchFamily="34" charset="0"/>
                      </a:endParaRPr>
                    </a:p>
                  </a:txBody>
                  <a:tcPr marL="171450" marR="9525" marT="9525"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5   </a:t>
                      </a:r>
                    </a:p>
                  </a:txBody>
                  <a:tcPr marL="9525" marR="9525" marT="9525"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     </a:t>
                      </a:r>
                    </a:p>
                  </a:txBody>
                  <a:tcPr marL="9525" marR="9525" marT="9525"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5   </a:t>
                      </a:r>
                    </a:p>
                  </a:txBody>
                  <a:tcPr marL="9525" marR="9525" marT="9525" marB="0" anchor="ctr">
                    <a:lnL>
                      <a:noFill/>
                    </a:lnL>
                    <a:lnR>
                      <a:noFill/>
                    </a:lnR>
                    <a:lnT>
                      <a:noFill/>
                    </a:lnT>
                    <a:lnB>
                      <a:noFill/>
                    </a:lnB>
                  </a:tcPr>
                </a:tc>
                <a:extLst>
                  <a:ext uri="{0D108BD9-81ED-4DB2-BD59-A6C34878D82A}">
                    <a16:rowId xmlns:a16="http://schemas.microsoft.com/office/drawing/2014/main" val="10004"/>
                  </a:ext>
                </a:extLst>
              </a:tr>
              <a:tr h="176135">
                <a:tc>
                  <a:txBody>
                    <a:bodyPr/>
                    <a:lstStyle/>
                    <a:p>
                      <a:pPr algn="l" fontAlgn="ctr"/>
                      <a:r>
                        <a:rPr lang="ru-RU" sz="1100" b="0" i="0" u="none" strike="noStrike" dirty="0" smtClean="0">
                          <a:solidFill>
                            <a:schemeClr val="tx1">
                              <a:lumMod val="85000"/>
                              <a:lumOff val="15000"/>
                            </a:schemeClr>
                          </a:solidFill>
                          <a:effectLst/>
                          <a:latin typeface="Arial Narrow" pitchFamily="34" charset="0"/>
                        </a:rPr>
                        <a:t>БКМК</a:t>
                      </a:r>
                      <a:r>
                        <a:rPr lang="ru-RU" sz="1100" b="0" i="1" u="none" strike="noStrike" dirty="0" smtClean="0">
                          <a:solidFill>
                            <a:schemeClr val="tx1">
                              <a:lumMod val="85000"/>
                              <a:lumOff val="15000"/>
                            </a:schemeClr>
                          </a:solidFill>
                          <a:effectLst/>
                          <a:latin typeface="Arial Narrow" pitchFamily="34" charset="0"/>
                        </a:rPr>
                        <a:t> (2016-жылы жоюлду)</a:t>
                      </a:r>
                      <a:endParaRPr lang="ru-RU" sz="1100" b="0" i="0" u="none" strike="noStrike" dirty="0">
                        <a:solidFill>
                          <a:schemeClr val="tx1">
                            <a:lumMod val="85000"/>
                            <a:lumOff val="15000"/>
                          </a:schemeClr>
                        </a:solidFill>
                        <a:effectLst/>
                        <a:latin typeface="Arial Narrow" pitchFamily="34" charset="0"/>
                      </a:endParaRPr>
                    </a:p>
                  </a:txBody>
                  <a:tcPr marL="171450" marR="9525" marT="9525"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16   </a:t>
                      </a:r>
                    </a:p>
                  </a:txBody>
                  <a:tcPr marL="9525" marR="9525" marT="9525"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     </a:t>
                      </a:r>
                    </a:p>
                  </a:txBody>
                  <a:tcPr marL="9525" marR="9525" marT="9525"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16   </a:t>
                      </a:r>
                    </a:p>
                  </a:txBody>
                  <a:tcPr marL="9525" marR="9525" marT="9525" marB="0" anchor="ctr">
                    <a:lnL>
                      <a:noFill/>
                    </a:lnL>
                    <a:lnR>
                      <a:noFill/>
                    </a:lnR>
                    <a:lnT>
                      <a:noFill/>
                    </a:lnT>
                    <a:lnB>
                      <a:noFill/>
                    </a:lnB>
                  </a:tcPr>
                </a:tc>
                <a:extLst>
                  <a:ext uri="{0D108BD9-81ED-4DB2-BD59-A6C34878D82A}">
                    <a16:rowId xmlns:a16="http://schemas.microsoft.com/office/drawing/2014/main" val="10005"/>
                  </a:ext>
                </a:extLst>
              </a:tr>
              <a:tr h="176135">
                <a:tc>
                  <a:txBody>
                    <a:bodyPr/>
                    <a:lstStyle/>
                    <a:p>
                      <a:pPr algn="l" fontAlgn="ctr"/>
                      <a:r>
                        <a:rPr lang="ru-RU" sz="1100" b="0" i="0" u="none" strike="noStrike" dirty="0" smtClean="0">
                          <a:solidFill>
                            <a:schemeClr val="tx1">
                              <a:lumMod val="85000"/>
                              <a:lumOff val="15000"/>
                            </a:schemeClr>
                          </a:solidFill>
                          <a:effectLst/>
                          <a:latin typeface="Arial Narrow" pitchFamily="34" charset="0"/>
                        </a:rPr>
                        <a:t>ЭККМК</a:t>
                      </a:r>
                      <a:endParaRPr lang="ru-RU" sz="1100" b="0" i="0" u="none" strike="noStrike" dirty="0">
                        <a:solidFill>
                          <a:schemeClr val="tx1">
                            <a:lumMod val="85000"/>
                            <a:lumOff val="15000"/>
                          </a:schemeClr>
                        </a:solidFill>
                        <a:effectLst/>
                        <a:latin typeface="Arial Narrow" pitchFamily="34" charset="0"/>
                      </a:endParaRPr>
                    </a:p>
                  </a:txBody>
                  <a:tcPr marL="171450"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chemeClr val="tx1">
                              <a:lumMod val="85000"/>
                              <a:lumOff val="15000"/>
                            </a:schemeClr>
                          </a:solidFill>
                          <a:effectLst/>
                          <a:latin typeface="Arial Narrow" pitchFamily="34" charset="0"/>
                        </a:rPr>
                        <a:t>            20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chemeClr val="tx1">
                              <a:lumMod val="85000"/>
                              <a:lumOff val="15000"/>
                            </a:schemeClr>
                          </a:solidFill>
                          <a:effectLst/>
                          <a:latin typeface="Arial Narrow" pitchFamily="34" charset="0"/>
                        </a:rPr>
                        <a:t>            24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chemeClr val="tx1">
                              <a:lumMod val="85000"/>
                              <a:lumOff val="15000"/>
                            </a:schemeClr>
                          </a:solidFill>
                          <a:effectLst/>
                          <a:latin typeface="Arial Narrow" pitchFamily="34" charset="0"/>
                        </a:rPr>
                        <a:t>               4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76135">
                <a:tc>
                  <a:txBody>
                    <a:bodyPr/>
                    <a:lstStyle/>
                    <a:p>
                      <a:pPr algn="l" fontAlgn="ctr"/>
                      <a:r>
                        <a:rPr lang="ru-RU" sz="1100" b="1" i="0" u="none" strike="noStrike" dirty="0" smtClean="0">
                          <a:solidFill>
                            <a:schemeClr val="tx1">
                              <a:lumMod val="85000"/>
                              <a:lumOff val="15000"/>
                            </a:schemeClr>
                          </a:solidFill>
                          <a:effectLst/>
                          <a:latin typeface="Arial Narrow" pitchFamily="34" charset="0"/>
                        </a:rPr>
                        <a:t>Аныкталган фигуранттардын саны, бардыгы</a:t>
                      </a:r>
                      <a:endParaRPr lang="ru-RU" sz="1100" b="1" i="0" u="none" strike="noStrike" dirty="0">
                        <a:solidFill>
                          <a:schemeClr val="tx1">
                            <a:lumMod val="85000"/>
                            <a:lumOff val="15000"/>
                          </a:schemeClr>
                        </a:solidFill>
                        <a:effectLst/>
                        <a:latin typeface="Arial Narrow"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ru-RU" sz="1100" b="1" i="0" u="none" strike="noStrike">
                          <a:solidFill>
                            <a:schemeClr val="tx1">
                              <a:lumMod val="85000"/>
                              <a:lumOff val="15000"/>
                            </a:schemeClr>
                          </a:solidFill>
                          <a:effectLst/>
                          <a:latin typeface="Arial Narrow" pitchFamily="34" charset="0"/>
                        </a:rPr>
                        <a:t>            56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ru-RU" sz="1100" b="1" i="0" u="none" strike="noStrike" dirty="0">
                          <a:solidFill>
                            <a:schemeClr val="tx1">
                              <a:lumMod val="85000"/>
                              <a:lumOff val="15000"/>
                            </a:schemeClr>
                          </a:solidFill>
                          <a:effectLst/>
                          <a:latin typeface="Arial Narrow" pitchFamily="34" charset="0"/>
                        </a:rPr>
                        <a:t>            </a:t>
                      </a:r>
                      <a:r>
                        <a:rPr lang="en-US" sz="1100" b="1" i="0" u="none" strike="noStrike" dirty="0" smtClean="0">
                          <a:solidFill>
                            <a:schemeClr val="tx1">
                              <a:lumMod val="85000"/>
                              <a:lumOff val="15000"/>
                            </a:schemeClr>
                          </a:solidFill>
                          <a:effectLst/>
                          <a:latin typeface="Arial Narrow" pitchFamily="34" charset="0"/>
                        </a:rPr>
                        <a:t>91</a:t>
                      </a:r>
                      <a:r>
                        <a:rPr lang="ru-RU" sz="1100" b="1" i="0" u="none" strike="noStrike" dirty="0" smtClean="0">
                          <a:solidFill>
                            <a:schemeClr val="tx1">
                              <a:lumMod val="85000"/>
                              <a:lumOff val="15000"/>
                            </a:schemeClr>
                          </a:solidFill>
                          <a:effectLst/>
                          <a:latin typeface="Arial Narrow" pitchFamily="34" charset="0"/>
                        </a:rPr>
                        <a:t>  </a:t>
                      </a:r>
                      <a:endParaRPr lang="ru-RU" sz="1100" b="1" i="0" u="none" strike="noStrike" dirty="0">
                        <a:solidFill>
                          <a:schemeClr val="tx1">
                            <a:lumMod val="85000"/>
                            <a:lumOff val="15000"/>
                          </a:schemeClr>
                        </a:solidFill>
                        <a:effectLst/>
                        <a:latin typeface="Arial Narrow"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ru-RU" sz="1100" b="1" i="0" u="none" strike="noStrike" dirty="0">
                          <a:solidFill>
                            <a:schemeClr val="tx1">
                              <a:lumMod val="85000"/>
                              <a:lumOff val="15000"/>
                            </a:schemeClr>
                          </a:solidFill>
                          <a:effectLst/>
                          <a:latin typeface="Arial Narrow" pitchFamily="34" charset="0"/>
                        </a:rPr>
                        <a:t>             </a:t>
                      </a:r>
                      <a:r>
                        <a:rPr lang="ru-RU" sz="1100" b="1" i="0" u="none" strike="noStrike" dirty="0" smtClean="0">
                          <a:solidFill>
                            <a:schemeClr val="tx1">
                              <a:lumMod val="85000"/>
                              <a:lumOff val="15000"/>
                            </a:schemeClr>
                          </a:solidFill>
                          <a:effectLst/>
                          <a:latin typeface="Arial Narrow" pitchFamily="34" charset="0"/>
                        </a:rPr>
                        <a:t>3</a:t>
                      </a:r>
                      <a:r>
                        <a:rPr lang="en-US" sz="1100" b="1" i="0" u="none" strike="noStrike" dirty="0" smtClean="0">
                          <a:solidFill>
                            <a:schemeClr val="tx1">
                              <a:lumMod val="85000"/>
                              <a:lumOff val="15000"/>
                            </a:schemeClr>
                          </a:solidFill>
                          <a:effectLst/>
                          <a:latin typeface="Arial Narrow" pitchFamily="34" charset="0"/>
                        </a:rPr>
                        <a:t>5</a:t>
                      </a:r>
                      <a:r>
                        <a:rPr lang="ru-RU" sz="1100" b="1" i="0" u="none" strike="noStrike" dirty="0" smtClean="0">
                          <a:solidFill>
                            <a:schemeClr val="tx1">
                              <a:lumMod val="85000"/>
                              <a:lumOff val="15000"/>
                            </a:schemeClr>
                          </a:solidFill>
                          <a:effectLst/>
                          <a:latin typeface="Arial Narrow" pitchFamily="34" charset="0"/>
                        </a:rPr>
                        <a:t>   </a:t>
                      </a:r>
                      <a:endParaRPr lang="ru-RU" sz="1100" b="1" i="0" u="none" strike="noStrike" dirty="0">
                        <a:solidFill>
                          <a:schemeClr val="tx1">
                            <a:lumMod val="85000"/>
                            <a:lumOff val="15000"/>
                          </a:schemeClr>
                        </a:solidFill>
                        <a:effectLst/>
                        <a:latin typeface="Arial Narrow"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7"/>
                  </a:ext>
                </a:extLst>
              </a:tr>
              <a:tr h="176135">
                <a:tc>
                  <a:txBody>
                    <a:bodyPr/>
                    <a:lstStyle/>
                    <a:p>
                      <a:pPr algn="l" fontAlgn="ctr"/>
                      <a:r>
                        <a:rPr lang="ru-RU" sz="1100" b="0" i="0" u="none" strike="noStrike" dirty="0" smtClean="0">
                          <a:solidFill>
                            <a:schemeClr val="tx1">
                              <a:lumMod val="85000"/>
                              <a:lumOff val="15000"/>
                            </a:schemeClr>
                          </a:solidFill>
                          <a:effectLst/>
                          <a:latin typeface="Arial Narrow" pitchFamily="34" charset="0"/>
                        </a:rPr>
                        <a:t>жеке жактар</a:t>
                      </a:r>
                      <a:endParaRPr lang="ru-RU" sz="1100" b="0" i="0" u="none" strike="noStrike" dirty="0">
                        <a:solidFill>
                          <a:schemeClr val="tx1">
                            <a:lumMod val="85000"/>
                            <a:lumOff val="15000"/>
                          </a:schemeClr>
                        </a:solidFill>
                        <a:effectLst/>
                        <a:latin typeface="Arial Narrow" pitchFamily="34" charset="0"/>
                      </a:endParaRPr>
                    </a:p>
                  </a:txBody>
                  <a:tcPr marL="171450" marR="9525" marT="9525"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41   </a:t>
                      </a:r>
                    </a:p>
                  </a:txBody>
                  <a:tcPr marL="9525" marR="9525" marT="9525" marB="0" anchor="ctr">
                    <a:lnL>
                      <a:noFill/>
                    </a:lnL>
                    <a:lnR>
                      <a:noFill/>
                    </a:lnR>
                    <a:lnT>
                      <a:noFill/>
                    </a:lnT>
                    <a:lnB>
                      <a:noFill/>
                    </a:lnB>
                  </a:tcPr>
                </a:tc>
                <a:tc>
                  <a:txBody>
                    <a:bodyPr/>
                    <a:lstStyle/>
                    <a:p>
                      <a:pPr algn="l" fontAlgn="ctr"/>
                      <a:r>
                        <a:rPr lang="ru-RU" sz="1100" b="0" i="0" u="none" strike="noStrike" dirty="0">
                          <a:solidFill>
                            <a:schemeClr val="tx1">
                              <a:lumMod val="85000"/>
                              <a:lumOff val="15000"/>
                            </a:schemeClr>
                          </a:solidFill>
                          <a:effectLst/>
                          <a:latin typeface="Arial Narrow" pitchFamily="34" charset="0"/>
                        </a:rPr>
                        <a:t>            </a:t>
                      </a:r>
                      <a:r>
                        <a:rPr lang="en-US" sz="1100" b="0" i="0" u="none" strike="noStrike" dirty="0" smtClean="0">
                          <a:solidFill>
                            <a:schemeClr val="tx1">
                              <a:lumMod val="85000"/>
                              <a:lumOff val="15000"/>
                            </a:schemeClr>
                          </a:solidFill>
                          <a:effectLst/>
                          <a:latin typeface="Arial Narrow" pitchFamily="34" charset="0"/>
                        </a:rPr>
                        <a:t>80</a:t>
                      </a:r>
                      <a:r>
                        <a:rPr lang="ru-RU" sz="1100" b="0" i="0" u="none" strike="noStrike" dirty="0" smtClean="0">
                          <a:solidFill>
                            <a:schemeClr val="tx1">
                              <a:lumMod val="85000"/>
                              <a:lumOff val="15000"/>
                            </a:schemeClr>
                          </a:solidFill>
                          <a:effectLst/>
                          <a:latin typeface="Arial Narrow" pitchFamily="34" charset="0"/>
                        </a:rPr>
                        <a:t>   </a:t>
                      </a:r>
                      <a:endParaRPr lang="ru-RU" sz="1100" b="0" i="0" u="none" strike="noStrike" dirty="0">
                        <a:solidFill>
                          <a:schemeClr val="tx1">
                            <a:lumMod val="85000"/>
                            <a:lumOff val="15000"/>
                          </a:schemeClr>
                        </a:solidFill>
                        <a:effectLst/>
                        <a:latin typeface="Arial Narrow" pitchFamily="34" charset="0"/>
                      </a:endParaRPr>
                    </a:p>
                  </a:txBody>
                  <a:tcPr marL="9525" marR="9525" marT="9525" marB="0" anchor="ctr">
                    <a:lnL>
                      <a:noFill/>
                    </a:lnL>
                    <a:lnR>
                      <a:noFill/>
                    </a:lnR>
                    <a:lnT>
                      <a:noFill/>
                    </a:lnT>
                    <a:lnB>
                      <a:noFill/>
                    </a:lnB>
                  </a:tcPr>
                </a:tc>
                <a:tc>
                  <a:txBody>
                    <a:bodyPr/>
                    <a:lstStyle/>
                    <a:p>
                      <a:pPr algn="l" fontAlgn="ctr"/>
                      <a:r>
                        <a:rPr lang="ru-RU" sz="1100" b="0" i="0" u="none" strike="noStrike" dirty="0">
                          <a:solidFill>
                            <a:schemeClr val="tx1">
                              <a:lumMod val="85000"/>
                              <a:lumOff val="15000"/>
                            </a:schemeClr>
                          </a:solidFill>
                          <a:effectLst/>
                          <a:latin typeface="Arial Narrow" pitchFamily="34" charset="0"/>
                        </a:rPr>
                        <a:t>             </a:t>
                      </a:r>
                      <a:r>
                        <a:rPr lang="en-US" sz="1100" b="0" i="0" u="none" strike="noStrike" dirty="0" smtClean="0">
                          <a:solidFill>
                            <a:schemeClr val="tx1">
                              <a:lumMod val="85000"/>
                              <a:lumOff val="15000"/>
                            </a:schemeClr>
                          </a:solidFill>
                          <a:effectLst/>
                          <a:latin typeface="Arial Narrow" pitchFamily="34" charset="0"/>
                        </a:rPr>
                        <a:t>39</a:t>
                      </a:r>
                      <a:r>
                        <a:rPr lang="ru-RU" sz="1100" b="0" i="0" u="none" strike="noStrike" dirty="0" smtClean="0">
                          <a:solidFill>
                            <a:schemeClr val="tx1">
                              <a:lumMod val="85000"/>
                              <a:lumOff val="15000"/>
                            </a:schemeClr>
                          </a:solidFill>
                          <a:effectLst/>
                          <a:latin typeface="Arial Narrow" pitchFamily="34" charset="0"/>
                        </a:rPr>
                        <a:t>   </a:t>
                      </a:r>
                      <a:endParaRPr lang="ru-RU" sz="1100" b="0" i="0" u="none" strike="noStrike" dirty="0">
                        <a:solidFill>
                          <a:schemeClr val="tx1">
                            <a:lumMod val="85000"/>
                            <a:lumOff val="15000"/>
                          </a:schemeClr>
                        </a:solidFill>
                        <a:effectLst/>
                        <a:latin typeface="Arial Narrow"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0008"/>
                  </a:ext>
                </a:extLst>
              </a:tr>
              <a:tr h="176135">
                <a:tc>
                  <a:txBody>
                    <a:bodyPr/>
                    <a:lstStyle/>
                    <a:p>
                      <a:pPr algn="l" fontAlgn="ctr"/>
                      <a:r>
                        <a:rPr lang="ru-RU" sz="1100" b="0" i="0" u="none" strike="noStrike" dirty="0" smtClean="0">
                          <a:solidFill>
                            <a:schemeClr val="tx1">
                              <a:lumMod val="85000"/>
                              <a:lumOff val="15000"/>
                            </a:schemeClr>
                          </a:solidFill>
                          <a:effectLst/>
                          <a:latin typeface="Arial Narrow" pitchFamily="34" charset="0"/>
                        </a:rPr>
                        <a:t>юридикалык жактар</a:t>
                      </a:r>
                      <a:endParaRPr lang="ru-RU" sz="1100" b="0" i="0" u="none" strike="noStrike" dirty="0">
                        <a:solidFill>
                          <a:schemeClr val="tx1">
                            <a:lumMod val="85000"/>
                            <a:lumOff val="15000"/>
                          </a:schemeClr>
                        </a:solidFill>
                        <a:effectLst/>
                        <a:latin typeface="Arial Narrow" pitchFamily="34" charset="0"/>
                      </a:endParaRPr>
                    </a:p>
                  </a:txBody>
                  <a:tcPr marL="171450" marR="9525" marT="9525" marB="0" anchor="ctr">
                    <a:lnL>
                      <a:noFill/>
                    </a:lnL>
                    <a:lnR>
                      <a:noFill/>
                    </a:lnR>
                    <a:lnT>
                      <a:noFill/>
                    </a:lnT>
                    <a:lnB>
                      <a:noFill/>
                    </a:lnB>
                  </a:tcPr>
                </a:tc>
                <a:tc>
                  <a:txBody>
                    <a:bodyPr/>
                    <a:lstStyle/>
                    <a:p>
                      <a:pPr algn="l" fontAlgn="ctr"/>
                      <a:r>
                        <a:rPr lang="ru-RU" sz="1100" b="0" i="0" u="none" strike="noStrike">
                          <a:solidFill>
                            <a:schemeClr val="tx1">
                              <a:lumMod val="85000"/>
                              <a:lumOff val="15000"/>
                            </a:schemeClr>
                          </a:solidFill>
                          <a:effectLst/>
                          <a:latin typeface="Arial Narrow" pitchFamily="34" charset="0"/>
                        </a:rPr>
                        <a:t>            14   </a:t>
                      </a:r>
                    </a:p>
                  </a:txBody>
                  <a:tcPr marL="9525" marR="9525" marT="9525" marB="0" anchor="ctr">
                    <a:lnL>
                      <a:noFill/>
                    </a:lnL>
                    <a:lnR>
                      <a:noFill/>
                    </a:lnR>
                    <a:lnT>
                      <a:noFill/>
                    </a:lnT>
                    <a:lnB>
                      <a:noFill/>
                    </a:lnB>
                  </a:tcPr>
                </a:tc>
                <a:tc>
                  <a:txBody>
                    <a:bodyPr/>
                    <a:lstStyle/>
                    <a:p>
                      <a:pPr algn="l" fontAlgn="ctr"/>
                      <a:r>
                        <a:rPr lang="ru-RU" sz="1100" b="0" i="0" u="none" strike="noStrike" dirty="0">
                          <a:solidFill>
                            <a:schemeClr val="tx1">
                              <a:lumMod val="85000"/>
                              <a:lumOff val="15000"/>
                            </a:schemeClr>
                          </a:solidFill>
                          <a:effectLst/>
                          <a:latin typeface="Arial Narrow" pitchFamily="34" charset="0"/>
                        </a:rPr>
                        <a:t>            </a:t>
                      </a:r>
                      <a:r>
                        <a:rPr lang="ru-RU" sz="1100" b="0" i="0" u="none" strike="noStrike" dirty="0" smtClean="0">
                          <a:solidFill>
                            <a:schemeClr val="tx1">
                              <a:lumMod val="85000"/>
                              <a:lumOff val="15000"/>
                            </a:schemeClr>
                          </a:solidFill>
                          <a:effectLst/>
                          <a:latin typeface="Arial Narrow" pitchFamily="34" charset="0"/>
                        </a:rPr>
                        <a:t>1</a:t>
                      </a:r>
                      <a:r>
                        <a:rPr lang="en-US" sz="1100" b="0" i="0" u="none" strike="noStrike" dirty="0" smtClean="0">
                          <a:solidFill>
                            <a:schemeClr val="tx1">
                              <a:lumMod val="85000"/>
                              <a:lumOff val="15000"/>
                            </a:schemeClr>
                          </a:solidFill>
                          <a:effectLst/>
                          <a:latin typeface="Arial Narrow" pitchFamily="34" charset="0"/>
                        </a:rPr>
                        <a:t>1</a:t>
                      </a:r>
                      <a:r>
                        <a:rPr lang="ru-RU" sz="1100" b="0" i="0" u="none" strike="noStrike" dirty="0" smtClean="0">
                          <a:solidFill>
                            <a:schemeClr val="tx1">
                              <a:lumMod val="85000"/>
                              <a:lumOff val="15000"/>
                            </a:schemeClr>
                          </a:solidFill>
                          <a:effectLst/>
                          <a:latin typeface="Arial Narrow" pitchFamily="34" charset="0"/>
                        </a:rPr>
                        <a:t>   </a:t>
                      </a:r>
                      <a:endParaRPr lang="ru-RU" sz="1100" b="0" i="0" u="none" strike="noStrike" dirty="0">
                        <a:solidFill>
                          <a:schemeClr val="tx1">
                            <a:lumMod val="85000"/>
                            <a:lumOff val="15000"/>
                          </a:schemeClr>
                        </a:solidFill>
                        <a:effectLst/>
                        <a:latin typeface="Arial Narrow" pitchFamily="34" charset="0"/>
                      </a:endParaRPr>
                    </a:p>
                  </a:txBody>
                  <a:tcPr marL="9525" marR="9525" marT="9525" marB="0" anchor="ctr">
                    <a:lnL>
                      <a:noFill/>
                    </a:lnL>
                    <a:lnR>
                      <a:noFill/>
                    </a:lnR>
                    <a:lnT>
                      <a:noFill/>
                    </a:lnT>
                    <a:lnB>
                      <a:noFill/>
                    </a:lnB>
                  </a:tcPr>
                </a:tc>
                <a:tc>
                  <a:txBody>
                    <a:bodyPr/>
                    <a:lstStyle/>
                    <a:p>
                      <a:pPr algn="l" fontAlgn="ctr"/>
                      <a:r>
                        <a:rPr lang="ru-RU" sz="1100" b="0" i="0" u="none" strike="noStrike" dirty="0">
                          <a:solidFill>
                            <a:schemeClr val="tx1">
                              <a:lumMod val="85000"/>
                              <a:lumOff val="15000"/>
                            </a:schemeClr>
                          </a:solidFill>
                          <a:effectLst/>
                          <a:latin typeface="Arial Narrow" pitchFamily="34" charset="0"/>
                        </a:rPr>
                        <a:t>-              </a:t>
                      </a:r>
                      <a:r>
                        <a:rPr lang="en-US" sz="1100" b="0" i="0" u="none" strike="noStrike" dirty="0" smtClean="0">
                          <a:solidFill>
                            <a:schemeClr val="tx1">
                              <a:lumMod val="85000"/>
                              <a:lumOff val="15000"/>
                            </a:schemeClr>
                          </a:solidFill>
                          <a:effectLst/>
                          <a:latin typeface="Arial Narrow" pitchFamily="34" charset="0"/>
                        </a:rPr>
                        <a:t>3</a:t>
                      </a:r>
                      <a:r>
                        <a:rPr lang="ru-RU" sz="1100" b="0" i="0" u="none" strike="noStrike" dirty="0" smtClean="0">
                          <a:solidFill>
                            <a:schemeClr val="tx1">
                              <a:lumMod val="85000"/>
                              <a:lumOff val="15000"/>
                            </a:schemeClr>
                          </a:solidFill>
                          <a:effectLst/>
                          <a:latin typeface="Arial Narrow" pitchFamily="34" charset="0"/>
                        </a:rPr>
                        <a:t>   </a:t>
                      </a:r>
                      <a:endParaRPr lang="ru-RU" sz="1100" b="0" i="0" u="none" strike="noStrike" dirty="0">
                        <a:solidFill>
                          <a:schemeClr val="tx1">
                            <a:lumMod val="85000"/>
                            <a:lumOff val="15000"/>
                          </a:schemeClr>
                        </a:solidFill>
                        <a:effectLst/>
                        <a:latin typeface="Arial Narrow"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0009"/>
                  </a:ext>
                </a:extLst>
              </a:tr>
              <a:tr h="176135">
                <a:tc>
                  <a:txBody>
                    <a:bodyPr/>
                    <a:lstStyle/>
                    <a:p>
                      <a:pPr algn="l" fontAlgn="ctr"/>
                      <a:r>
                        <a:rPr lang="ru-RU" sz="1100" b="0" i="0" u="none" strike="noStrike" dirty="0" smtClean="0">
                          <a:solidFill>
                            <a:schemeClr val="tx1">
                              <a:lumMod val="85000"/>
                              <a:lumOff val="15000"/>
                            </a:schemeClr>
                          </a:solidFill>
                          <a:effectLst/>
                          <a:latin typeface="Arial Narrow" pitchFamily="34" charset="0"/>
                        </a:rPr>
                        <a:t>террористтик уюмдар</a:t>
                      </a:r>
                      <a:endParaRPr lang="ru-RU" sz="1100" b="0" i="0" u="none" strike="noStrike" dirty="0">
                        <a:solidFill>
                          <a:schemeClr val="tx1">
                            <a:lumMod val="85000"/>
                            <a:lumOff val="15000"/>
                          </a:schemeClr>
                        </a:solidFill>
                        <a:effectLst/>
                        <a:latin typeface="Arial Narrow" pitchFamily="34" charset="0"/>
                      </a:endParaRPr>
                    </a:p>
                  </a:txBody>
                  <a:tcPr marL="171450"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chemeClr val="tx1">
                              <a:lumMod val="85000"/>
                              <a:lumOff val="15000"/>
                            </a:schemeClr>
                          </a:solidFill>
                          <a:effectLst/>
                          <a:latin typeface="Arial Narrow" pitchFamily="34" charset="0"/>
                        </a:rPr>
                        <a:t>              1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chemeClr val="tx1">
                              <a:lumMod val="85000"/>
                              <a:lumOff val="15000"/>
                            </a:schemeClr>
                          </a:solidFill>
                          <a:effectLst/>
                          <a:latin typeface="Arial Narrow" pitchFamily="34" charset="0"/>
                        </a:rPr>
                        <a:t>             -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chemeClr val="tx1">
                              <a:lumMod val="85000"/>
                              <a:lumOff val="15000"/>
                            </a:schemeClr>
                          </a:solidFill>
                          <a:effectLst/>
                          <a:latin typeface="Arial Narrow" pitchFamily="34" charset="0"/>
                        </a:rPr>
                        <a:t>-              1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76135">
                <a:tc>
                  <a:txBody>
                    <a:bodyPr/>
                    <a:lstStyle/>
                    <a:p>
                      <a:pPr algn="l" fontAlgn="ctr"/>
                      <a:r>
                        <a:rPr lang="ru-RU" sz="1100" b="0" i="0" u="none" strike="noStrike" dirty="0" smtClean="0">
                          <a:solidFill>
                            <a:schemeClr val="tx1">
                              <a:lumMod val="85000"/>
                              <a:lumOff val="15000"/>
                            </a:schemeClr>
                          </a:solidFill>
                          <a:effectLst/>
                          <a:latin typeface="Arial Narrow" pitchFamily="34" charset="0"/>
                        </a:rPr>
                        <a:t>Бааланган көмүскө киреше, </a:t>
                      </a:r>
                      <a:r>
                        <a:rPr lang="ru-RU" sz="1100" b="0" i="0" u="none" strike="noStrike" dirty="0">
                          <a:solidFill>
                            <a:schemeClr val="tx1">
                              <a:lumMod val="85000"/>
                              <a:lumOff val="15000"/>
                            </a:schemeClr>
                          </a:solidFill>
                          <a:effectLst/>
                          <a:latin typeface="Arial Narrow" pitchFamily="34" charset="0"/>
                        </a:rPr>
                        <a:t>млн </a:t>
                      </a:r>
                      <a:r>
                        <a:rPr lang="ru-RU" sz="1100" b="0" i="0" u="none" strike="noStrike" dirty="0" smtClean="0">
                          <a:solidFill>
                            <a:schemeClr val="tx1">
                              <a:lumMod val="85000"/>
                              <a:lumOff val="15000"/>
                            </a:schemeClr>
                          </a:solidFill>
                          <a:effectLst/>
                          <a:latin typeface="Arial Narrow" pitchFamily="34" charset="0"/>
                        </a:rPr>
                        <a:t>сом</a:t>
                      </a:r>
                      <a:endParaRPr lang="ru-RU" sz="1100" b="0" i="0" u="none" strike="noStrike" dirty="0">
                        <a:solidFill>
                          <a:schemeClr val="tx1">
                            <a:lumMod val="85000"/>
                            <a:lumOff val="15000"/>
                          </a:schemeClr>
                        </a:solidFill>
                        <a:effectLst/>
                        <a:latin typeface="Arial Narrow"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chemeClr val="tx1">
                              <a:lumMod val="85000"/>
                              <a:lumOff val="15000"/>
                            </a:schemeClr>
                          </a:solidFill>
                          <a:effectLst/>
                          <a:latin typeface="Arial Narrow" pitchFamily="34" charset="0"/>
                        </a:rPr>
                        <a:t>     </a:t>
                      </a:r>
                      <a:r>
                        <a:rPr lang="ru-RU" sz="1100" b="0" i="0" u="none" strike="noStrike" dirty="0" smtClean="0">
                          <a:solidFill>
                            <a:schemeClr val="tx1">
                              <a:lumMod val="85000"/>
                              <a:lumOff val="15000"/>
                            </a:schemeClr>
                          </a:solidFill>
                          <a:effectLst/>
                          <a:latin typeface="Arial Narrow" pitchFamily="34" charset="0"/>
                        </a:rPr>
                        <a:t>5 792   </a:t>
                      </a:r>
                      <a:endParaRPr lang="ru-RU" sz="1100" b="0" i="0" u="none" strike="noStrike" dirty="0">
                        <a:solidFill>
                          <a:schemeClr val="tx1">
                            <a:lumMod val="85000"/>
                            <a:lumOff val="15000"/>
                          </a:schemeClr>
                        </a:solidFill>
                        <a:effectLst/>
                        <a:latin typeface="Arial Narrow"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chemeClr val="tx1">
                              <a:lumMod val="85000"/>
                              <a:lumOff val="15000"/>
                            </a:schemeClr>
                          </a:solidFill>
                          <a:effectLst/>
                          <a:latin typeface="Arial Narrow" pitchFamily="34" charset="0"/>
                        </a:rPr>
                        <a:t>       5 </a:t>
                      </a:r>
                      <a:r>
                        <a:rPr lang="en-US" sz="1100" b="0" i="0" u="none" strike="noStrike" dirty="0" smtClean="0">
                          <a:solidFill>
                            <a:schemeClr val="tx1">
                              <a:lumMod val="85000"/>
                              <a:lumOff val="15000"/>
                            </a:schemeClr>
                          </a:solidFill>
                          <a:effectLst/>
                          <a:latin typeface="Arial Narrow" pitchFamily="34" charset="0"/>
                        </a:rPr>
                        <a:t>908</a:t>
                      </a:r>
                      <a:r>
                        <a:rPr lang="ru-RU" sz="1100" b="0" i="0" u="none" strike="noStrike" dirty="0" smtClean="0">
                          <a:solidFill>
                            <a:schemeClr val="tx1">
                              <a:lumMod val="85000"/>
                              <a:lumOff val="15000"/>
                            </a:schemeClr>
                          </a:solidFill>
                          <a:effectLst/>
                          <a:latin typeface="Arial Narrow" pitchFamily="34" charset="0"/>
                        </a:rPr>
                        <a:t>   </a:t>
                      </a:r>
                      <a:endParaRPr lang="ru-RU" sz="1100" b="0" i="0" u="none" strike="noStrike" dirty="0">
                        <a:solidFill>
                          <a:schemeClr val="tx1">
                            <a:lumMod val="85000"/>
                            <a:lumOff val="15000"/>
                          </a:schemeClr>
                        </a:solidFill>
                        <a:effectLst/>
                        <a:latin typeface="Arial Narrow"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chemeClr val="tx1">
                              <a:lumMod val="85000"/>
                              <a:lumOff val="15000"/>
                            </a:schemeClr>
                          </a:solidFill>
                          <a:effectLst/>
                          <a:latin typeface="Arial Narrow" pitchFamily="34" charset="0"/>
                        </a:rPr>
                        <a:t>-     </a:t>
                      </a:r>
                      <a:r>
                        <a:rPr lang="ru-RU" sz="1100" b="0" i="0" u="none" strike="noStrike" dirty="0" smtClean="0">
                          <a:solidFill>
                            <a:schemeClr val="tx1">
                              <a:lumMod val="85000"/>
                              <a:lumOff val="15000"/>
                            </a:schemeClr>
                          </a:solidFill>
                          <a:effectLst/>
                          <a:latin typeface="Arial Narrow" pitchFamily="34" charset="0"/>
                        </a:rPr>
                        <a:t>      </a:t>
                      </a:r>
                      <a:r>
                        <a:rPr lang="en-US" sz="1100" b="0" i="0" u="none" strike="noStrike" dirty="0" smtClean="0">
                          <a:solidFill>
                            <a:schemeClr val="tx1">
                              <a:lumMod val="85000"/>
                              <a:lumOff val="15000"/>
                            </a:schemeClr>
                          </a:solidFill>
                          <a:effectLst/>
                          <a:latin typeface="Arial Narrow" pitchFamily="34" charset="0"/>
                        </a:rPr>
                        <a:t>116</a:t>
                      </a:r>
                      <a:endParaRPr lang="ru-RU" sz="1100" b="0" i="0" u="none" strike="noStrike" dirty="0">
                        <a:solidFill>
                          <a:schemeClr val="tx1">
                            <a:lumMod val="85000"/>
                            <a:lumOff val="15000"/>
                          </a:schemeClr>
                        </a:solidFill>
                        <a:effectLst/>
                        <a:latin typeface="Arial Narrow"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2" name="Пятиугольник 11"/>
          <p:cNvSpPr/>
          <p:nvPr/>
        </p:nvSpPr>
        <p:spPr>
          <a:xfrm>
            <a:off x="321408" y="3228266"/>
            <a:ext cx="1523416" cy="2021072"/>
          </a:xfrm>
          <a:prstGeom prst="homePlate">
            <a:avLst>
              <a:gd name="adj" fmla="val 3150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a:solidFill>
                  <a:schemeClr val="bg1"/>
                </a:solidFill>
                <a:latin typeface="Arial Narrow" pitchFamily="34" charset="0"/>
                <a:cs typeface="Arial" pitchFamily="34" charset="0"/>
              </a:rPr>
              <a:t>2017-жылы Кыргыз </a:t>
            </a:r>
            <a:r>
              <a:rPr lang="ru-RU" sz="1200" dirty="0" smtClean="0">
                <a:solidFill>
                  <a:schemeClr val="bg1"/>
                </a:solidFill>
                <a:latin typeface="Arial Narrow" pitchFamily="34" charset="0"/>
                <a:cs typeface="Arial" pitchFamily="34" charset="0"/>
              </a:rPr>
              <a:t>Республикасынан чет </a:t>
            </a:r>
            <a:r>
              <a:rPr lang="ru-RU" sz="1200" dirty="0">
                <a:solidFill>
                  <a:schemeClr val="bg1"/>
                </a:solidFill>
                <a:latin typeface="Arial Narrow" pitchFamily="34" charset="0"/>
                <a:cs typeface="Arial" pitchFamily="34" charset="0"/>
              </a:rPr>
              <a:t>өлкөлөргө жана юрисдикцияларга </a:t>
            </a:r>
            <a:r>
              <a:rPr lang="ru-RU" sz="1200" dirty="0" smtClean="0">
                <a:solidFill>
                  <a:schemeClr val="bg1"/>
                </a:solidFill>
                <a:latin typeface="Arial Narrow" pitchFamily="34" charset="0"/>
                <a:cs typeface="Arial" pitchFamily="34" charset="0"/>
              </a:rPr>
              <a:t>финансылык каражаттардын таза агып чыгуусунун географиясы </a:t>
            </a:r>
            <a:endParaRPr lang="ru-RU" sz="1200" dirty="0">
              <a:solidFill>
                <a:schemeClr val="bg1"/>
              </a:solidFill>
              <a:latin typeface="Arial Narrow" pitchFamily="34" charset="0"/>
              <a:cs typeface="Arial"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107056234"/>
              </p:ext>
            </p:extLst>
          </p:nvPr>
        </p:nvGraphicFramePr>
        <p:xfrm>
          <a:off x="340936" y="1342843"/>
          <a:ext cx="6172201" cy="1534752"/>
        </p:xfrm>
        <a:graphic>
          <a:graphicData uri="http://schemas.openxmlformats.org/drawingml/2006/table">
            <a:tbl>
              <a:tblPr/>
              <a:tblGrid>
                <a:gridCol w="1719912">
                  <a:extLst>
                    <a:ext uri="{9D8B030D-6E8A-4147-A177-3AD203B41FA5}">
                      <a16:colId xmlns:a16="http://schemas.microsoft.com/office/drawing/2014/main" val="790980156"/>
                    </a:ext>
                  </a:extLst>
                </a:gridCol>
                <a:gridCol w="576064">
                  <a:extLst>
                    <a:ext uri="{9D8B030D-6E8A-4147-A177-3AD203B41FA5}">
                      <a16:colId xmlns:a16="http://schemas.microsoft.com/office/drawing/2014/main" val="1237437260"/>
                    </a:ext>
                  </a:extLst>
                </a:gridCol>
                <a:gridCol w="936104">
                  <a:extLst>
                    <a:ext uri="{9D8B030D-6E8A-4147-A177-3AD203B41FA5}">
                      <a16:colId xmlns:a16="http://schemas.microsoft.com/office/drawing/2014/main" val="2322880857"/>
                    </a:ext>
                  </a:extLst>
                </a:gridCol>
                <a:gridCol w="718792">
                  <a:extLst>
                    <a:ext uri="{9D8B030D-6E8A-4147-A177-3AD203B41FA5}">
                      <a16:colId xmlns:a16="http://schemas.microsoft.com/office/drawing/2014/main" val="2447048869"/>
                    </a:ext>
                  </a:extLst>
                </a:gridCol>
                <a:gridCol w="862008">
                  <a:extLst>
                    <a:ext uri="{9D8B030D-6E8A-4147-A177-3AD203B41FA5}">
                      <a16:colId xmlns:a16="http://schemas.microsoft.com/office/drawing/2014/main" val="2085827846"/>
                    </a:ext>
                  </a:extLst>
                </a:gridCol>
                <a:gridCol w="563621">
                  <a:extLst>
                    <a:ext uri="{9D8B030D-6E8A-4147-A177-3AD203B41FA5}">
                      <a16:colId xmlns:a16="http://schemas.microsoft.com/office/drawing/2014/main" val="385876766"/>
                    </a:ext>
                  </a:extLst>
                </a:gridCol>
                <a:gridCol w="795700">
                  <a:extLst>
                    <a:ext uri="{9D8B030D-6E8A-4147-A177-3AD203B41FA5}">
                      <a16:colId xmlns:a16="http://schemas.microsoft.com/office/drawing/2014/main" val="792457304"/>
                    </a:ext>
                  </a:extLst>
                </a:gridCol>
              </a:tblGrid>
              <a:tr h="373319">
                <a:tc>
                  <a:txBody>
                    <a:bodyPr/>
                    <a:lstStyle/>
                    <a:p>
                      <a:pPr algn="ctr" rtl="0" fontAlgn="ctr"/>
                      <a:r>
                        <a:rPr lang="ru-RU" sz="700" b="1" i="0" u="none" strike="noStrike">
                          <a:solidFill>
                            <a:srgbClr val="000000"/>
                          </a:solidFill>
                          <a:effectLst/>
                          <a:latin typeface="Arial" panose="020B0604020202020204" pitchFamily="34" charset="0"/>
                        </a:rPr>
                        <a:t> </a:t>
                      </a:r>
                    </a:p>
                  </a:txBody>
                  <a:tcPr marL="8296" marR="8296" marT="82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700" b="1" i="0" u="none" strike="noStrike" dirty="0" smtClean="0">
                          <a:solidFill>
                            <a:srgbClr val="000000"/>
                          </a:solidFill>
                          <a:effectLst/>
                          <a:latin typeface="Arial" panose="020B0604020202020204" pitchFamily="34" charset="0"/>
                        </a:rPr>
                        <a:t>Операция</a:t>
                      </a:r>
                    </a:p>
                    <a:p>
                      <a:pPr algn="ctr" rtl="0" fontAlgn="ctr"/>
                      <a:r>
                        <a:rPr lang="ru-RU" sz="700" b="1" i="0" u="none" strike="noStrike" dirty="0" smtClean="0">
                          <a:solidFill>
                            <a:srgbClr val="000000"/>
                          </a:solidFill>
                          <a:effectLst/>
                          <a:latin typeface="Arial" panose="020B0604020202020204" pitchFamily="34" charset="0"/>
                        </a:rPr>
                        <a:t>лардын саны</a:t>
                      </a:r>
                      <a:endParaRPr lang="ru-RU" sz="700" b="1" i="0" u="none" strike="noStrike" dirty="0">
                        <a:solidFill>
                          <a:srgbClr val="000000"/>
                        </a:solidFill>
                        <a:effectLst/>
                        <a:latin typeface="Arial" panose="020B0604020202020204" pitchFamily="34" charset="0"/>
                      </a:endParaRPr>
                    </a:p>
                  </a:txBody>
                  <a:tcPr marL="8296" marR="8296" marT="82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700" b="1" i="0" u="none" strike="noStrike" dirty="0" smtClean="0">
                          <a:solidFill>
                            <a:srgbClr val="000000"/>
                          </a:solidFill>
                          <a:effectLst/>
                          <a:latin typeface="Arial" panose="020B0604020202020204" pitchFamily="34" charset="0"/>
                        </a:rPr>
                        <a:t>Финансылык  каражаттардын агып</a:t>
                      </a:r>
                      <a:r>
                        <a:rPr lang="ru-RU" sz="700" b="1" i="0" u="none" strike="noStrike" baseline="0" dirty="0" smtClean="0">
                          <a:solidFill>
                            <a:srgbClr val="000000"/>
                          </a:solidFill>
                          <a:effectLst/>
                          <a:latin typeface="Arial" panose="020B0604020202020204" pitchFamily="34" charset="0"/>
                        </a:rPr>
                        <a:t> келүүсү</a:t>
                      </a:r>
                      <a:endParaRPr lang="ru-RU" sz="700" b="1" i="0" u="none" strike="noStrike" dirty="0">
                        <a:solidFill>
                          <a:srgbClr val="000000"/>
                        </a:solidFill>
                        <a:effectLst/>
                        <a:latin typeface="Arial" panose="020B0604020202020204" pitchFamily="34" charset="0"/>
                      </a:endParaRPr>
                    </a:p>
                  </a:txBody>
                  <a:tcPr marL="8296" marR="8296" marT="82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700" b="1" i="0" u="none" strike="noStrike" dirty="0" smtClean="0">
                          <a:solidFill>
                            <a:srgbClr val="000000"/>
                          </a:solidFill>
                          <a:effectLst/>
                          <a:latin typeface="Arial" panose="020B0604020202020204" pitchFamily="34" charset="0"/>
                        </a:rPr>
                        <a:t>Операция</a:t>
                      </a:r>
                    </a:p>
                    <a:p>
                      <a:pPr algn="ctr" rtl="0" fontAlgn="ctr"/>
                      <a:r>
                        <a:rPr lang="ru-RU" sz="700" b="1" i="0" u="none" strike="noStrike" dirty="0" smtClean="0">
                          <a:solidFill>
                            <a:srgbClr val="000000"/>
                          </a:solidFill>
                          <a:effectLst/>
                          <a:latin typeface="Arial" panose="020B0604020202020204" pitchFamily="34" charset="0"/>
                        </a:rPr>
                        <a:t>лардын саны</a:t>
                      </a:r>
                      <a:endParaRPr lang="ru-RU" sz="700" b="1" i="0" u="none" strike="noStrike" dirty="0">
                        <a:solidFill>
                          <a:srgbClr val="000000"/>
                        </a:solidFill>
                        <a:effectLst/>
                        <a:latin typeface="Arial" panose="020B0604020202020204" pitchFamily="34" charset="0"/>
                      </a:endParaRPr>
                    </a:p>
                  </a:txBody>
                  <a:tcPr marL="8296" marR="8296" marT="82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700" b="1" i="0" u="none" strike="noStrike" dirty="0" smtClean="0">
                          <a:solidFill>
                            <a:srgbClr val="000000"/>
                          </a:solidFill>
                          <a:effectLst/>
                          <a:latin typeface="Arial" panose="020B0604020202020204" pitchFamily="34" charset="0"/>
                        </a:rPr>
                        <a:t>Финансылык каражаттардын</a:t>
                      </a:r>
                      <a:r>
                        <a:rPr lang="ru-RU" sz="700" b="1" i="0" u="none" strike="noStrike" baseline="0" dirty="0" smtClean="0">
                          <a:solidFill>
                            <a:srgbClr val="000000"/>
                          </a:solidFill>
                          <a:effectLst/>
                          <a:latin typeface="Arial" panose="020B0604020202020204" pitchFamily="34" charset="0"/>
                        </a:rPr>
                        <a:t> агып чыгуусу</a:t>
                      </a:r>
                      <a:endParaRPr lang="ru-RU" sz="700" b="1" i="0" u="none" strike="noStrike" dirty="0">
                        <a:solidFill>
                          <a:srgbClr val="000000"/>
                        </a:solidFill>
                        <a:effectLst/>
                        <a:latin typeface="Arial" panose="020B0604020202020204" pitchFamily="34" charset="0"/>
                      </a:endParaRPr>
                    </a:p>
                  </a:txBody>
                  <a:tcPr marL="8296" marR="8296" marT="82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700" b="1" i="0" u="none" strike="noStrike" dirty="0" smtClean="0">
                          <a:solidFill>
                            <a:srgbClr val="000000"/>
                          </a:solidFill>
                          <a:effectLst/>
                          <a:latin typeface="Arial" panose="020B0604020202020204" pitchFamily="34" charset="0"/>
                        </a:rPr>
                        <a:t>Операциялардын сальдосу</a:t>
                      </a:r>
                      <a:endParaRPr lang="ru-RU" sz="700" b="1" i="0" u="none" strike="noStrike" dirty="0">
                        <a:solidFill>
                          <a:srgbClr val="000000"/>
                        </a:solidFill>
                        <a:effectLst/>
                        <a:latin typeface="Arial" panose="020B0604020202020204" pitchFamily="34" charset="0"/>
                      </a:endParaRPr>
                    </a:p>
                  </a:txBody>
                  <a:tcPr marL="8296" marR="8296" marT="82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700" b="1" i="0" u="none" strike="noStrike" dirty="0" smtClean="0">
                          <a:solidFill>
                            <a:srgbClr val="000000"/>
                          </a:solidFill>
                          <a:effectLst/>
                          <a:latin typeface="Arial" panose="020B0604020202020204" pitchFamily="34" charset="0"/>
                        </a:rPr>
                        <a:t>**Финансылык каражаттардын</a:t>
                      </a:r>
                    </a:p>
                    <a:p>
                      <a:pPr algn="ctr" rtl="0" fontAlgn="ctr"/>
                      <a:r>
                        <a:rPr lang="ru-RU" sz="700" b="1" i="0" u="none" strike="noStrike" dirty="0" smtClean="0">
                          <a:solidFill>
                            <a:srgbClr val="000000"/>
                          </a:solidFill>
                          <a:effectLst/>
                          <a:latin typeface="Arial" panose="020B0604020202020204" pitchFamily="34" charset="0"/>
                        </a:rPr>
                        <a:t>сальдосу</a:t>
                      </a:r>
                      <a:endParaRPr lang="ru-RU" sz="700" b="1" i="0" u="none" strike="noStrike" dirty="0">
                        <a:solidFill>
                          <a:srgbClr val="000000"/>
                        </a:solidFill>
                        <a:effectLst/>
                        <a:latin typeface="Arial" panose="020B0604020202020204" pitchFamily="34" charset="0"/>
                      </a:endParaRPr>
                    </a:p>
                  </a:txBody>
                  <a:tcPr marL="8296" marR="8296" marT="82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9646348"/>
                  </a:ext>
                </a:extLst>
              </a:tr>
              <a:tr h="165919">
                <a:tc>
                  <a:txBody>
                    <a:bodyPr/>
                    <a:lstStyle/>
                    <a:p>
                      <a:pPr algn="l" rtl="0" fontAlgn="b"/>
                      <a:r>
                        <a:rPr lang="ru-RU" sz="800" b="0" i="0" u="none" strike="noStrike" dirty="0" smtClean="0">
                          <a:solidFill>
                            <a:srgbClr val="000000"/>
                          </a:solidFill>
                          <a:effectLst/>
                          <a:latin typeface="Arial" panose="020B0604020202020204" pitchFamily="34" charset="0"/>
                        </a:rPr>
                        <a:t>Европа өлкөлөрүнүн ТОП </a:t>
                      </a:r>
                      <a:r>
                        <a:rPr lang="ru-RU" sz="800" b="0" i="0" u="none" strike="noStrike" dirty="0">
                          <a:solidFill>
                            <a:srgbClr val="000000"/>
                          </a:solidFill>
                          <a:effectLst/>
                          <a:latin typeface="Arial" panose="020B0604020202020204" pitchFamily="34" charset="0"/>
                        </a:rPr>
                        <a:t>10 </a:t>
                      </a:r>
                    </a:p>
                  </a:txBody>
                  <a:tcPr marL="8296" marR="8296" marT="829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ru-RU" sz="700" b="0" i="0" u="none" strike="noStrike" dirty="0">
                          <a:solidFill>
                            <a:srgbClr val="000000"/>
                          </a:solidFill>
                          <a:effectLst/>
                          <a:latin typeface="Arial" panose="020B0604020202020204" pitchFamily="34" charset="0"/>
                        </a:rPr>
                        <a:t>        103 451   </a:t>
                      </a:r>
                    </a:p>
                  </a:txBody>
                  <a:tcPr marL="8296" marR="8296" marT="8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ru-RU" sz="700" b="0" i="0" u="none" strike="noStrike">
                          <a:solidFill>
                            <a:srgbClr val="000000"/>
                          </a:solidFill>
                          <a:effectLst/>
                          <a:latin typeface="Arial" panose="020B0604020202020204" pitchFamily="34" charset="0"/>
                        </a:rPr>
                        <a:t>       536 946 997   </a:t>
                      </a:r>
                    </a:p>
                  </a:txBody>
                  <a:tcPr marL="8296" marR="8296" marT="8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ru-RU" sz="700" b="0" i="0" u="none" strike="noStrike" dirty="0">
                          <a:solidFill>
                            <a:srgbClr val="000000"/>
                          </a:solidFill>
                          <a:effectLst/>
                          <a:latin typeface="Arial" panose="020B0604020202020204" pitchFamily="34" charset="0"/>
                        </a:rPr>
                        <a:t>        85 795   </a:t>
                      </a:r>
                    </a:p>
                  </a:txBody>
                  <a:tcPr marL="8296" marR="8296" marT="8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ru-RU" sz="700" b="0" i="0" u="none" strike="noStrike" dirty="0">
                          <a:solidFill>
                            <a:srgbClr val="000000"/>
                          </a:solidFill>
                          <a:effectLst/>
                          <a:latin typeface="Arial" panose="020B0604020202020204" pitchFamily="34" charset="0"/>
                        </a:rPr>
                        <a:t>       1 191 565 780   </a:t>
                      </a:r>
                    </a:p>
                  </a:txBody>
                  <a:tcPr marL="8296" marR="8296" marT="8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ru-RU" sz="700" b="0" i="0" u="none" strike="noStrike" dirty="0">
                          <a:solidFill>
                            <a:srgbClr val="000000"/>
                          </a:solidFill>
                          <a:effectLst/>
                          <a:latin typeface="Arial" panose="020B0604020202020204" pitchFamily="34" charset="0"/>
                        </a:rPr>
                        <a:t>       17 656   </a:t>
                      </a:r>
                    </a:p>
                  </a:txBody>
                  <a:tcPr marL="8296" marR="8296" marT="8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ru-RU" sz="700" b="0" i="0" u="none" strike="noStrike" dirty="0">
                          <a:solidFill>
                            <a:srgbClr val="000000"/>
                          </a:solidFill>
                          <a:effectLst/>
                          <a:latin typeface="Arial" panose="020B0604020202020204" pitchFamily="34" charset="0"/>
                        </a:rPr>
                        <a:t>-      654 618 783   </a:t>
                      </a:r>
                    </a:p>
                  </a:txBody>
                  <a:tcPr marL="8296" marR="8296" marT="8296"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01743129"/>
                  </a:ext>
                </a:extLst>
              </a:tr>
              <a:tr h="165919">
                <a:tc>
                  <a:txBody>
                    <a:bodyPr/>
                    <a:lstStyle/>
                    <a:p>
                      <a:pPr algn="l" rtl="0" fontAlgn="b"/>
                      <a:r>
                        <a:rPr lang="ru-RU" sz="800" b="0" i="0" u="none" strike="noStrike" dirty="0" smtClean="0">
                          <a:solidFill>
                            <a:srgbClr val="000000"/>
                          </a:solidFill>
                          <a:effectLst/>
                          <a:latin typeface="Arial" panose="020B0604020202020204" pitchFamily="34" charset="0"/>
                        </a:rPr>
                        <a:t>ЕАЭС өлкөлөрү</a:t>
                      </a:r>
                      <a:endParaRPr lang="ru-RU" sz="800" b="0" i="0" u="none" strike="noStrike" dirty="0">
                        <a:solidFill>
                          <a:srgbClr val="000000"/>
                        </a:solidFill>
                        <a:effectLst/>
                        <a:latin typeface="Arial" panose="020B0604020202020204" pitchFamily="34" charset="0"/>
                      </a:endParaRPr>
                    </a:p>
                  </a:txBody>
                  <a:tcPr marL="8296" marR="8296" marT="8296" marB="0" anchor="b">
                    <a:lnL>
                      <a:noFill/>
                    </a:lnL>
                    <a:lnR>
                      <a:noFill/>
                    </a:lnR>
                    <a:lnT>
                      <a:noFill/>
                    </a:lnT>
                    <a:lnB>
                      <a:noFill/>
                    </a:lnB>
                  </a:tcPr>
                </a:tc>
                <a:tc>
                  <a:txBody>
                    <a:bodyPr/>
                    <a:lstStyle/>
                    <a:p>
                      <a:pPr algn="ctr" rtl="0" fontAlgn="ctr"/>
                      <a:r>
                        <a:rPr lang="ru-RU" sz="700" b="0" i="0" u="none" strike="noStrike">
                          <a:solidFill>
                            <a:srgbClr val="000000"/>
                          </a:solidFill>
                          <a:effectLst/>
                          <a:latin typeface="Arial" panose="020B0604020202020204" pitchFamily="34" charset="0"/>
                        </a:rPr>
                        <a:t>        105 996   </a:t>
                      </a:r>
                    </a:p>
                  </a:txBody>
                  <a:tcPr marL="8296" marR="8296" marT="8296" marB="0" anchor="ctr">
                    <a:lnL>
                      <a:noFill/>
                    </a:lnL>
                    <a:lnR>
                      <a:noFill/>
                    </a:lnR>
                    <a:lnT>
                      <a:noFill/>
                    </a:lnT>
                    <a:lnB>
                      <a:noFill/>
                    </a:lnB>
                  </a:tcPr>
                </a:tc>
                <a:tc>
                  <a:txBody>
                    <a:bodyPr/>
                    <a:lstStyle/>
                    <a:p>
                      <a:pPr algn="ctr" rtl="0" fontAlgn="ctr"/>
                      <a:r>
                        <a:rPr lang="ru-RU" sz="700" b="0" i="0" u="none" strike="noStrike" dirty="0">
                          <a:solidFill>
                            <a:srgbClr val="000000"/>
                          </a:solidFill>
                          <a:effectLst/>
                          <a:latin typeface="Arial" panose="020B0604020202020204" pitchFamily="34" charset="0"/>
                        </a:rPr>
                        <a:t>       529 425 216   </a:t>
                      </a:r>
                    </a:p>
                  </a:txBody>
                  <a:tcPr marL="8296" marR="8296" marT="8296" marB="0" anchor="ctr">
                    <a:lnL>
                      <a:noFill/>
                    </a:lnL>
                    <a:lnR>
                      <a:noFill/>
                    </a:lnR>
                    <a:lnT>
                      <a:noFill/>
                    </a:lnT>
                    <a:lnB>
                      <a:noFill/>
                    </a:lnB>
                  </a:tcPr>
                </a:tc>
                <a:tc>
                  <a:txBody>
                    <a:bodyPr/>
                    <a:lstStyle/>
                    <a:p>
                      <a:pPr algn="ctr" rtl="0" fontAlgn="ctr"/>
                      <a:r>
                        <a:rPr lang="ru-RU" sz="700" b="0" i="0" u="none" strike="noStrike">
                          <a:solidFill>
                            <a:srgbClr val="000000"/>
                          </a:solidFill>
                          <a:effectLst/>
                          <a:latin typeface="Arial" panose="020B0604020202020204" pitchFamily="34" charset="0"/>
                        </a:rPr>
                        <a:t>        90 655   </a:t>
                      </a:r>
                    </a:p>
                  </a:txBody>
                  <a:tcPr marL="8296" marR="8296" marT="8296" marB="0" anchor="ctr">
                    <a:lnL>
                      <a:noFill/>
                    </a:lnL>
                    <a:lnR>
                      <a:noFill/>
                    </a:lnR>
                    <a:lnT>
                      <a:noFill/>
                    </a:lnT>
                    <a:lnB>
                      <a:noFill/>
                    </a:lnB>
                  </a:tcPr>
                </a:tc>
                <a:tc>
                  <a:txBody>
                    <a:bodyPr/>
                    <a:lstStyle/>
                    <a:p>
                      <a:pPr algn="ctr" rtl="0" fontAlgn="ctr"/>
                      <a:r>
                        <a:rPr lang="ru-RU" sz="700" b="0" i="0" u="none" strike="noStrike" dirty="0">
                          <a:solidFill>
                            <a:srgbClr val="000000"/>
                          </a:solidFill>
                          <a:effectLst/>
                          <a:latin typeface="Arial" panose="020B0604020202020204" pitchFamily="34" charset="0"/>
                        </a:rPr>
                        <a:t>          747 655 370   </a:t>
                      </a:r>
                    </a:p>
                  </a:txBody>
                  <a:tcPr marL="8296" marR="8296" marT="8296" marB="0" anchor="ctr">
                    <a:lnL>
                      <a:noFill/>
                    </a:lnL>
                    <a:lnR>
                      <a:noFill/>
                    </a:lnR>
                    <a:lnT>
                      <a:noFill/>
                    </a:lnT>
                    <a:lnB>
                      <a:noFill/>
                    </a:lnB>
                  </a:tcPr>
                </a:tc>
                <a:tc>
                  <a:txBody>
                    <a:bodyPr/>
                    <a:lstStyle/>
                    <a:p>
                      <a:pPr algn="ctr" rtl="0" fontAlgn="ctr"/>
                      <a:r>
                        <a:rPr lang="ru-RU" sz="700" b="0" i="0" u="none" strike="noStrike" dirty="0">
                          <a:solidFill>
                            <a:srgbClr val="000000"/>
                          </a:solidFill>
                          <a:effectLst/>
                          <a:latin typeface="Arial" panose="020B0604020202020204" pitchFamily="34" charset="0"/>
                        </a:rPr>
                        <a:t>       15 341   </a:t>
                      </a:r>
                    </a:p>
                  </a:txBody>
                  <a:tcPr marL="8296" marR="8296" marT="8296" marB="0" anchor="ctr">
                    <a:lnL>
                      <a:noFill/>
                    </a:lnL>
                    <a:lnR>
                      <a:noFill/>
                    </a:lnR>
                    <a:lnT>
                      <a:noFill/>
                    </a:lnT>
                    <a:lnB>
                      <a:noFill/>
                    </a:lnB>
                  </a:tcPr>
                </a:tc>
                <a:tc>
                  <a:txBody>
                    <a:bodyPr/>
                    <a:lstStyle/>
                    <a:p>
                      <a:pPr algn="ctr" rtl="0" fontAlgn="ctr"/>
                      <a:r>
                        <a:rPr lang="ru-RU" sz="700" b="0" i="0" u="none" strike="noStrike">
                          <a:solidFill>
                            <a:srgbClr val="000000"/>
                          </a:solidFill>
                          <a:effectLst/>
                          <a:latin typeface="Arial" panose="020B0604020202020204" pitchFamily="34" charset="0"/>
                        </a:rPr>
                        <a:t>-      218 230 154   </a:t>
                      </a:r>
                    </a:p>
                  </a:txBody>
                  <a:tcPr marL="8296" marR="8296" marT="8296" marB="0" anchor="ctr">
                    <a:lnL>
                      <a:noFill/>
                    </a:lnL>
                    <a:lnR>
                      <a:noFill/>
                    </a:lnR>
                    <a:lnT>
                      <a:noFill/>
                    </a:lnT>
                    <a:lnB>
                      <a:noFill/>
                    </a:lnB>
                  </a:tcPr>
                </a:tc>
                <a:extLst>
                  <a:ext uri="{0D108BD9-81ED-4DB2-BD59-A6C34878D82A}">
                    <a16:rowId xmlns:a16="http://schemas.microsoft.com/office/drawing/2014/main" val="3425428330"/>
                  </a:ext>
                </a:extLst>
              </a:tr>
              <a:tr h="165919">
                <a:tc>
                  <a:txBody>
                    <a:bodyPr/>
                    <a:lstStyle/>
                    <a:p>
                      <a:pPr algn="l" rtl="0" fontAlgn="b"/>
                      <a:r>
                        <a:rPr lang="ru-RU" sz="800" b="0" i="0" u="none" strike="noStrike" dirty="0" smtClean="0">
                          <a:solidFill>
                            <a:srgbClr val="000000"/>
                          </a:solidFill>
                          <a:effectLst/>
                          <a:latin typeface="Arial" panose="020B0604020202020204" pitchFamily="34" charset="0"/>
                        </a:rPr>
                        <a:t>Борбор Азия</a:t>
                      </a:r>
                      <a:r>
                        <a:rPr lang="ru-RU" sz="800" b="0" i="0" u="none" strike="noStrike" baseline="0" dirty="0" smtClean="0">
                          <a:solidFill>
                            <a:srgbClr val="000000"/>
                          </a:solidFill>
                          <a:effectLst/>
                          <a:latin typeface="Arial" panose="020B0604020202020204" pitchFamily="34" charset="0"/>
                        </a:rPr>
                        <a:t> өлкөлөрү</a:t>
                      </a:r>
                      <a:endParaRPr lang="ru-RU" sz="800" b="0" i="0" u="none" strike="noStrike" dirty="0">
                        <a:solidFill>
                          <a:srgbClr val="000000"/>
                        </a:solidFill>
                        <a:effectLst/>
                        <a:latin typeface="Arial" panose="020B0604020202020204" pitchFamily="34" charset="0"/>
                      </a:endParaRPr>
                    </a:p>
                  </a:txBody>
                  <a:tcPr marL="8296" marR="8296" marT="8296" marB="0" anchor="b">
                    <a:lnL>
                      <a:noFill/>
                    </a:lnL>
                    <a:lnR>
                      <a:noFill/>
                    </a:lnR>
                    <a:lnT>
                      <a:noFill/>
                    </a:lnT>
                    <a:lnB>
                      <a:noFill/>
                    </a:lnB>
                  </a:tcPr>
                </a:tc>
                <a:tc>
                  <a:txBody>
                    <a:bodyPr/>
                    <a:lstStyle/>
                    <a:p>
                      <a:pPr algn="ctr" rtl="0" fontAlgn="ctr"/>
                      <a:r>
                        <a:rPr lang="ru-RU" sz="700" b="0" i="0" u="none" strike="noStrike">
                          <a:solidFill>
                            <a:srgbClr val="000000"/>
                          </a:solidFill>
                          <a:effectLst/>
                          <a:latin typeface="Arial" panose="020B0604020202020204" pitchFamily="34" charset="0"/>
                        </a:rPr>
                        <a:t>          16 057   </a:t>
                      </a:r>
                    </a:p>
                  </a:txBody>
                  <a:tcPr marL="8296" marR="8296" marT="8296" marB="0" anchor="ctr">
                    <a:lnL>
                      <a:noFill/>
                    </a:lnL>
                    <a:lnR>
                      <a:noFill/>
                    </a:lnR>
                    <a:lnT>
                      <a:noFill/>
                    </a:lnT>
                    <a:lnB>
                      <a:noFill/>
                    </a:lnB>
                  </a:tcPr>
                </a:tc>
                <a:tc>
                  <a:txBody>
                    <a:bodyPr/>
                    <a:lstStyle/>
                    <a:p>
                      <a:pPr algn="ctr" rtl="0" fontAlgn="ctr"/>
                      <a:r>
                        <a:rPr lang="ru-RU" sz="700" b="0" i="0" u="none" strike="noStrike" dirty="0">
                          <a:solidFill>
                            <a:srgbClr val="000000"/>
                          </a:solidFill>
                          <a:effectLst/>
                          <a:latin typeface="Arial" panose="020B0604020202020204" pitchFamily="34" charset="0"/>
                        </a:rPr>
                        <a:t>         79 095 687   </a:t>
                      </a:r>
                    </a:p>
                  </a:txBody>
                  <a:tcPr marL="8296" marR="8296" marT="8296" marB="0" anchor="ctr">
                    <a:lnL>
                      <a:noFill/>
                    </a:lnL>
                    <a:lnR>
                      <a:noFill/>
                    </a:lnR>
                    <a:lnT>
                      <a:noFill/>
                    </a:lnT>
                    <a:lnB>
                      <a:noFill/>
                    </a:lnB>
                  </a:tcPr>
                </a:tc>
                <a:tc>
                  <a:txBody>
                    <a:bodyPr/>
                    <a:lstStyle/>
                    <a:p>
                      <a:pPr algn="ctr" rtl="0" fontAlgn="ctr"/>
                      <a:r>
                        <a:rPr lang="ru-RU" sz="700" b="0" i="0" u="none" strike="noStrike">
                          <a:solidFill>
                            <a:srgbClr val="000000"/>
                          </a:solidFill>
                          <a:effectLst/>
                          <a:latin typeface="Arial" panose="020B0604020202020204" pitchFamily="34" charset="0"/>
                        </a:rPr>
                        <a:t>        34 469   </a:t>
                      </a:r>
                    </a:p>
                  </a:txBody>
                  <a:tcPr marL="8296" marR="8296" marT="8296" marB="0" anchor="ctr">
                    <a:lnL>
                      <a:noFill/>
                    </a:lnL>
                    <a:lnR>
                      <a:noFill/>
                    </a:lnR>
                    <a:lnT>
                      <a:noFill/>
                    </a:lnT>
                    <a:lnB>
                      <a:noFill/>
                    </a:lnB>
                  </a:tcPr>
                </a:tc>
                <a:tc>
                  <a:txBody>
                    <a:bodyPr/>
                    <a:lstStyle/>
                    <a:p>
                      <a:pPr algn="ctr" rtl="0" fontAlgn="ctr"/>
                      <a:r>
                        <a:rPr lang="ru-RU" sz="700" b="0" i="0" u="none" strike="noStrike" dirty="0">
                          <a:solidFill>
                            <a:srgbClr val="000000"/>
                          </a:solidFill>
                          <a:effectLst/>
                          <a:latin typeface="Arial" panose="020B0604020202020204" pitchFamily="34" charset="0"/>
                        </a:rPr>
                        <a:t>          203 852 526   </a:t>
                      </a:r>
                    </a:p>
                  </a:txBody>
                  <a:tcPr marL="8296" marR="8296" marT="8296" marB="0" anchor="ctr">
                    <a:lnL>
                      <a:noFill/>
                    </a:lnL>
                    <a:lnR>
                      <a:noFill/>
                    </a:lnR>
                    <a:lnT>
                      <a:noFill/>
                    </a:lnT>
                    <a:lnB>
                      <a:noFill/>
                    </a:lnB>
                  </a:tcPr>
                </a:tc>
                <a:tc>
                  <a:txBody>
                    <a:bodyPr/>
                    <a:lstStyle/>
                    <a:p>
                      <a:pPr algn="ctr" rtl="0" fontAlgn="ctr"/>
                      <a:r>
                        <a:rPr lang="ru-RU" sz="700" b="0" i="0" u="none" strike="noStrike">
                          <a:solidFill>
                            <a:srgbClr val="000000"/>
                          </a:solidFill>
                          <a:effectLst/>
                          <a:latin typeface="Arial" panose="020B0604020202020204" pitchFamily="34" charset="0"/>
                        </a:rPr>
                        <a:t>-     18 412   </a:t>
                      </a:r>
                    </a:p>
                  </a:txBody>
                  <a:tcPr marL="8296" marR="8296" marT="8296" marB="0" anchor="ctr">
                    <a:lnL>
                      <a:noFill/>
                    </a:lnL>
                    <a:lnR>
                      <a:noFill/>
                    </a:lnR>
                    <a:lnT>
                      <a:noFill/>
                    </a:lnT>
                    <a:lnB>
                      <a:noFill/>
                    </a:lnB>
                  </a:tcPr>
                </a:tc>
                <a:tc>
                  <a:txBody>
                    <a:bodyPr/>
                    <a:lstStyle/>
                    <a:p>
                      <a:pPr algn="ctr" rtl="0" fontAlgn="ctr"/>
                      <a:r>
                        <a:rPr lang="ru-RU" sz="700" b="0" i="0" u="none" strike="noStrike">
                          <a:solidFill>
                            <a:srgbClr val="000000"/>
                          </a:solidFill>
                          <a:effectLst/>
                          <a:latin typeface="Arial" panose="020B0604020202020204" pitchFamily="34" charset="0"/>
                        </a:rPr>
                        <a:t>-      124 756 839   </a:t>
                      </a:r>
                    </a:p>
                  </a:txBody>
                  <a:tcPr marL="8296" marR="8296" marT="8296" marB="0" anchor="ctr">
                    <a:lnL>
                      <a:noFill/>
                    </a:lnL>
                    <a:lnR>
                      <a:noFill/>
                    </a:lnR>
                    <a:lnT>
                      <a:noFill/>
                    </a:lnT>
                    <a:lnB>
                      <a:noFill/>
                    </a:lnB>
                  </a:tcPr>
                </a:tc>
                <a:extLst>
                  <a:ext uri="{0D108BD9-81ED-4DB2-BD59-A6C34878D82A}">
                    <a16:rowId xmlns:a16="http://schemas.microsoft.com/office/drawing/2014/main" val="2950898763"/>
                  </a:ext>
                </a:extLst>
              </a:tr>
              <a:tr h="165919">
                <a:tc>
                  <a:txBody>
                    <a:bodyPr/>
                    <a:lstStyle/>
                    <a:p>
                      <a:pPr algn="l" rtl="0" fontAlgn="b"/>
                      <a:r>
                        <a:rPr lang="ru-RU" sz="800" b="0" i="0" u="none" strike="noStrike" dirty="0" smtClean="0">
                          <a:solidFill>
                            <a:srgbClr val="000000"/>
                          </a:solidFill>
                          <a:effectLst/>
                          <a:latin typeface="Arial" panose="020B0604020202020204" pitchFamily="34" charset="0"/>
                        </a:rPr>
                        <a:t>Түштүк-чыгыш Азия өлкө-н ТОП 8  </a:t>
                      </a:r>
                      <a:endParaRPr lang="ru-RU" sz="800" b="0" i="0" u="none" strike="noStrike" dirty="0">
                        <a:solidFill>
                          <a:srgbClr val="000000"/>
                        </a:solidFill>
                        <a:effectLst/>
                        <a:latin typeface="Arial" panose="020B0604020202020204" pitchFamily="34" charset="0"/>
                      </a:endParaRPr>
                    </a:p>
                  </a:txBody>
                  <a:tcPr marL="8296" marR="8296" marT="8296" marB="0" anchor="b">
                    <a:lnL>
                      <a:noFill/>
                    </a:lnL>
                    <a:lnR>
                      <a:noFill/>
                    </a:lnR>
                    <a:lnT>
                      <a:noFill/>
                    </a:lnT>
                    <a:lnB>
                      <a:noFill/>
                    </a:lnB>
                  </a:tcPr>
                </a:tc>
                <a:tc>
                  <a:txBody>
                    <a:bodyPr/>
                    <a:lstStyle/>
                    <a:p>
                      <a:pPr algn="ctr" rtl="0" fontAlgn="ctr"/>
                      <a:r>
                        <a:rPr lang="ru-RU" sz="700" b="0" i="0" u="none" strike="noStrike">
                          <a:solidFill>
                            <a:srgbClr val="000000"/>
                          </a:solidFill>
                          <a:effectLst/>
                          <a:latin typeface="Arial" panose="020B0604020202020204" pitchFamily="34" charset="0"/>
                        </a:rPr>
                        <a:t>               363   </a:t>
                      </a:r>
                    </a:p>
                  </a:txBody>
                  <a:tcPr marL="8296" marR="8296" marT="8296" marB="0" anchor="ctr">
                    <a:lnL>
                      <a:noFill/>
                    </a:lnL>
                    <a:lnR>
                      <a:noFill/>
                    </a:lnR>
                    <a:lnT>
                      <a:noFill/>
                    </a:lnT>
                    <a:lnB>
                      <a:noFill/>
                    </a:lnB>
                  </a:tcPr>
                </a:tc>
                <a:tc>
                  <a:txBody>
                    <a:bodyPr/>
                    <a:lstStyle/>
                    <a:p>
                      <a:pPr algn="ctr" rtl="0" fontAlgn="ctr"/>
                      <a:r>
                        <a:rPr lang="ru-RU" sz="700" b="0" i="0" u="none" strike="noStrike" dirty="0">
                          <a:solidFill>
                            <a:srgbClr val="000000"/>
                          </a:solidFill>
                          <a:effectLst/>
                          <a:latin typeface="Arial" panose="020B0604020202020204" pitchFamily="34" charset="0"/>
                        </a:rPr>
                        <a:t>           1 878 866   </a:t>
                      </a:r>
                    </a:p>
                  </a:txBody>
                  <a:tcPr marL="8296" marR="8296" marT="8296" marB="0" anchor="ctr">
                    <a:lnL>
                      <a:noFill/>
                    </a:lnL>
                    <a:lnR>
                      <a:noFill/>
                    </a:lnR>
                    <a:lnT>
                      <a:noFill/>
                    </a:lnT>
                    <a:lnB>
                      <a:noFill/>
                    </a:lnB>
                  </a:tcPr>
                </a:tc>
                <a:tc>
                  <a:txBody>
                    <a:bodyPr/>
                    <a:lstStyle/>
                    <a:p>
                      <a:pPr algn="ctr" rtl="0" fontAlgn="ctr"/>
                      <a:r>
                        <a:rPr lang="ru-RU" sz="700" b="0" i="0" u="none" strike="noStrike" dirty="0">
                          <a:solidFill>
                            <a:srgbClr val="000000"/>
                          </a:solidFill>
                          <a:effectLst/>
                          <a:latin typeface="Arial" panose="020B0604020202020204" pitchFamily="34" charset="0"/>
                        </a:rPr>
                        <a:t>             742   </a:t>
                      </a:r>
                    </a:p>
                  </a:txBody>
                  <a:tcPr marL="8296" marR="8296" marT="8296" marB="0" anchor="ctr">
                    <a:lnL>
                      <a:noFill/>
                    </a:lnL>
                    <a:lnR>
                      <a:noFill/>
                    </a:lnR>
                    <a:lnT>
                      <a:noFill/>
                    </a:lnT>
                    <a:lnB>
                      <a:noFill/>
                    </a:lnB>
                  </a:tcPr>
                </a:tc>
                <a:tc>
                  <a:txBody>
                    <a:bodyPr/>
                    <a:lstStyle/>
                    <a:p>
                      <a:pPr algn="ctr" rtl="0" fontAlgn="ctr"/>
                      <a:r>
                        <a:rPr lang="ru-RU" sz="700" b="0" i="0" u="none" strike="noStrike">
                          <a:solidFill>
                            <a:srgbClr val="000000"/>
                          </a:solidFill>
                          <a:effectLst/>
                          <a:latin typeface="Arial" panose="020B0604020202020204" pitchFamily="34" charset="0"/>
                        </a:rPr>
                        <a:t>              3 530 785   </a:t>
                      </a:r>
                    </a:p>
                  </a:txBody>
                  <a:tcPr marL="8296" marR="8296" marT="8296" marB="0" anchor="ctr">
                    <a:lnL>
                      <a:noFill/>
                    </a:lnL>
                    <a:lnR>
                      <a:noFill/>
                    </a:lnR>
                    <a:lnT>
                      <a:noFill/>
                    </a:lnT>
                    <a:lnB>
                      <a:noFill/>
                    </a:lnB>
                  </a:tcPr>
                </a:tc>
                <a:tc>
                  <a:txBody>
                    <a:bodyPr/>
                    <a:lstStyle/>
                    <a:p>
                      <a:pPr algn="ctr" rtl="0" fontAlgn="ctr"/>
                      <a:r>
                        <a:rPr lang="ru-RU" sz="700" b="0" i="0" u="none" strike="noStrike">
                          <a:solidFill>
                            <a:srgbClr val="000000"/>
                          </a:solidFill>
                          <a:effectLst/>
                          <a:latin typeface="Arial" panose="020B0604020202020204" pitchFamily="34" charset="0"/>
                        </a:rPr>
                        <a:t>-          379   </a:t>
                      </a:r>
                    </a:p>
                  </a:txBody>
                  <a:tcPr marL="8296" marR="8296" marT="8296" marB="0" anchor="ctr">
                    <a:lnL>
                      <a:noFill/>
                    </a:lnL>
                    <a:lnR>
                      <a:noFill/>
                    </a:lnR>
                    <a:lnT>
                      <a:noFill/>
                    </a:lnT>
                    <a:lnB>
                      <a:noFill/>
                    </a:lnB>
                  </a:tcPr>
                </a:tc>
                <a:tc>
                  <a:txBody>
                    <a:bodyPr/>
                    <a:lstStyle/>
                    <a:p>
                      <a:pPr algn="ctr" rtl="0" fontAlgn="ctr"/>
                      <a:r>
                        <a:rPr lang="ru-RU" sz="700" b="0" i="0" u="none" strike="noStrike">
                          <a:solidFill>
                            <a:srgbClr val="000000"/>
                          </a:solidFill>
                          <a:effectLst/>
                          <a:latin typeface="Arial" panose="020B0604020202020204" pitchFamily="34" charset="0"/>
                        </a:rPr>
                        <a:t>-          1 651 919   </a:t>
                      </a:r>
                    </a:p>
                  </a:txBody>
                  <a:tcPr marL="8296" marR="8296" marT="8296" marB="0" anchor="ctr">
                    <a:lnL>
                      <a:noFill/>
                    </a:lnL>
                    <a:lnR>
                      <a:noFill/>
                    </a:lnR>
                    <a:lnT>
                      <a:noFill/>
                    </a:lnT>
                    <a:lnB>
                      <a:noFill/>
                    </a:lnB>
                  </a:tcPr>
                </a:tc>
                <a:extLst>
                  <a:ext uri="{0D108BD9-81ED-4DB2-BD59-A6C34878D82A}">
                    <a16:rowId xmlns:a16="http://schemas.microsoft.com/office/drawing/2014/main" val="1332929218"/>
                  </a:ext>
                </a:extLst>
              </a:tr>
              <a:tr h="165919">
                <a:tc>
                  <a:txBody>
                    <a:bodyPr/>
                    <a:lstStyle/>
                    <a:p>
                      <a:pPr algn="l" rtl="0" fontAlgn="b"/>
                      <a:r>
                        <a:rPr lang="ru-RU" sz="800" b="0" i="0" u="none" strike="noStrike" dirty="0" smtClean="0">
                          <a:solidFill>
                            <a:srgbClr val="000000"/>
                          </a:solidFill>
                          <a:effectLst/>
                          <a:latin typeface="Arial" panose="020B0604020202020204" pitchFamily="34" charset="0"/>
                        </a:rPr>
                        <a:t>Оффшор юрисдикциялары ТОП 20  </a:t>
                      </a:r>
                      <a:endParaRPr lang="ru-RU" sz="800" b="0" i="0" u="none" strike="noStrike" dirty="0">
                        <a:solidFill>
                          <a:srgbClr val="000000"/>
                        </a:solidFill>
                        <a:effectLst/>
                        <a:latin typeface="Arial" panose="020B0604020202020204" pitchFamily="34" charset="0"/>
                      </a:endParaRPr>
                    </a:p>
                  </a:txBody>
                  <a:tcPr marL="8296" marR="8296" marT="8296" marB="0" anchor="b">
                    <a:lnL>
                      <a:noFill/>
                    </a:lnL>
                    <a:lnR>
                      <a:noFill/>
                    </a:lnR>
                    <a:lnT>
                      <a:noFill/>
                    </a:lnT>
                    <a:lnB>
                      <a:noFill/>
                    </a:lnB>
                  </a:tcPr>
                </a:tc>
                <a:tc>
                  <a:txBody>
                    <a:bodyPr/>
                    <a:lstStyle/>
                    <a:p>
                      <a:pPr algn="ctr" rtl="0" fontAlgn="ctr"/>
                      <a:r>
                        <a:rPr lang="ru-RU" sz="700" b="0" i="0" u="none" strike="noStrike">
                          <a:solidFill>
                            <a:srgbClr val="000000"/>
                          </a:solidFill>
                          <a:effectLst/>
                          <a:latin typeface="Arial" panose="020B0604020202020204" pitchFamily="34" charset="0"/>
                        </a:rPr>
                        <a:t>               335   </a:t>
                      </a:r>
                    </a:p>
                  </a:txBody>
                  <a:tcPr marL="8296" marR="8296" marT="8296" marB="0" anchor="ctr">
                    <a:lnL>
                      <a:noFill/>
                    </a:lnL>
                    <a:lnR>
                      <a:noFill/>
                    </a:lnR>
                    <a:lnT>
                      <a:noFill/>
                    </a:lnT>
                    <a:lnB>
                      <a:noFill/>
                    </a:lnB>
                  </a:tcPr>
                </a:tc>
                <a:tc>
                  <a:txBody>
                    <a:bodyPr/>
                    <a:lstStyle/>
                    <a:p>
                      <a:pPr algn="ctr" rtl="0" fontAlgn="ctr"/>
                      <a:r>
                        <a:rPr lang="ru-RU" sz="700" b="0" i="0" u="none" strike="noStrike">
                          <a:solidFill>
                            <a:srgbClr val="000000"/>
                          </a:solidFill>
                          <a:effectLst/>
                          <a:latin typeface="Arial" panose="020B0604020202020204" pitchFamily="34" charset="0"/>
                        </a:rPr>
                        <a:t>              753 501   </a:t>
                      </a:r>
                    </a:p>
                  </a:txBody>
                  <a:tcPr marL="8296" marR="8296" marT="8296" marB="0" anchor="ctr">
                    <a:lnL>
                      <a:noFill/>
                    </a:lnL>
                    <a:lnR>
                      <a:noFill/>
                    </a:lnR>
                    <a:lnT>
                      <a:noFill/>
                    </a:lnT>
                    <a:lnB>
                      <a:noFill/>
                    </a:lnB>
                  </a:tcPr>
                </a:tc>
                <a:tc>
                  <a:txBody>
                    <a:bodyPr/>
                    <a:lstStyle/>
                    <a:p>
                      <a:pPr algn="ctr" rtl="0" fontAlgn="ctr"/>
                      <a:r>
                        <a:rPr lang="ru-RU" sz="700" b="0" i="0" u="none" strike="noStrike" dirty="0">
                          <a:solidFill>
                            <a:srgbClr val="000000"/>
                          </a:solidFill>
                          <a:effectLst/>
                          <a:latin typeface="Arial" panose="020B0604020202020204" pitchFamily="34" charset="0"/>
                        </a:rPr>
                        <a:t>             345   </a:t>
                      </a:r>
                    </a:p>
                  </a:txBody>
                  <a:tcPr marL="8296" marR="8296" marT="8296" marB="0" anchor="ctr">
                    <a:lnL>
                      <a:noFill/>
                    </a:lnL>
                    <a:lnR>
                      <a:noFill/>
                    </a:lnR>
                    <a:lnT>
                      <a:noFill/>
                    </a:lnT>
                    <a:lnB>
                      <a:noFill/>
                    </a:lnB>
                  </a:tcPr>
                </a:tc>
                <a:tc>
                  <a:txBody>
                    <a:bodyPr/>
                    <a:lstStyle/>
                    <a:p>
                      <a:pPr algn="ctr" rtl="0" fontAlgn="ctr"/>
                      <a:r>
                        <a:rPr lang="ru-RU" sz="700" b="0" i="0" u="none" strike="noStrike" dirty="0">
                          <a:solidFill>
                            <a:srgbClr val="000000"/>
                          </a:solidFill>
                          <a:effectLst/>
                          <a:latin typeface="Arial" panose="020B0604020202020204" pitchFamily="34" charset="0"/>
                        </a:rPr>
                        <a:t>              1 965 357   </a:t>
                      </a:r>
                    </a:p>
                  </a:txBody>
                  <a:tcPr marL="8296" marR="8296" marT="8296" marB="0" anchor="ctr">
                    <a:lnL>
                      <a:noFill/>
                    </a:lnL>
                    <a:lnR>
                      <a:noFill/>
                    </a:lnR>
                    <a:lnT>
                      <a:noFill/>
                    </a:lnT>
                    <a:lnB>
                      <a:noFill/>
                    </a:lnB>
                  </a:tcPr>
                </a:tc>
                <a:tc>
                  <a:txBody>
                    <a:bodyPr/>
                    <a:lstStyle/>
                    <a:p>
                      <a:pPr algn="ctr" rtl="0" fontAlgn="ctr"/>
                      <a:r>
                        <a:rPr lang="ru-RU" sz="700" b="0" i="0" u="none" strike="noStrike">
                          <a:solidFill>
                            <a:srgbClr val="000000"/>
                          </a:solidFill>
                          <a:effectLst/>
                          <a:latin typeface="Arial" panose="020B0604020202020204" pitchFamily="34" charset="0"/>
                        </a:rPr>
                        <a:t>-            10   </a:t>
                      </a:r>
                    </a:p>
                  </a:txBody>
                  <a:tcPr marL="8296" marR="8296" marT="8296" marB="0" anchor="ctr">
                    <a:lnL>
                      <a:noFill/>
                    </a:lnL>
                    <a:lnR>
                      <a:noFill/>
                    </a:lnR>
                    <a:lnT>
                      <a:noFill/>
                    </a:lnT>
                    <a:lnB>
                      <a:noFill/>
                    </a:lnB>
                  </a:tcPr>
                </a:tc>
                <a:tc>
                  <a:txBody>
                    <a:bodyPr/>
                    <a:lstStyle/>
                    <a:p>
                      <a:pPr algn="ctr" rtl="0" fontAlgn="ctr"/>
                      <a:r>
                        <a:rPr lang="ru-RU" sz="700" b="0" i="0" u="none" strike="noStrike">
                          <a:solidFill>
                            <a:srgbClr val="000000"/>
                          </a:solidFill>
                          <a:effectLst/>
                          <a:latin typeface="Arial" panose="020B0604020202020204" pitchFamily="34" charset="0"/>
                        </a:rPr>
                        <a:t>-          1 211 856   </a:t>
                      </a:r>
                    </a:p>
                  </a:txBody>
                  <a:tcPr marL="8296" marR="8296" marT="8296" marB="0" anchor="ctr">
                    <a:lnL>
                      <a:noFill/>
                    </a:lnL>
                    <a:lnR>
                      <a:noFill/>
                    </a:lnR>
                    <a:lnT>
                      <a:noFill/>
                    </a:lnT>
                    <a:lnB>
                      <a:noFill/>
                    </a:lnB>
                  </a:tcPr>
                </a:tc>
                <a:extLst>
                  <a:ext uri="{0D108BD9-81ED-4DB2-BD59-A6C34878D82A}">
                    <a16:rowId xmlns:a16="http://schemas.microsoft.com/office/drawing/2014/main" val="870670671"/>
                  </a:ext>
                </a:extLst>
              </a:tr>
              <a:tr h="165919">
                <a:tc>
                  <a:txBody>
                    <a:bodyPr/>
                    <a:lstStyle/>
                    <a:p>
                      <a:pPr algn="l" rtl="0" fontAlgn="b"/>
                      <a:r>
                        <a:rPr lang="ru-RU" sz="800" b="0" i="0" u="none" strike="noStrike" dirty="0" smtClean="0">
                          <a:solidFill>
                            <a:srgbClr val="000000"/>
                          </a:solidFill>
                          <a:effectLst/>
                          <a:latin typeface="Arial" panose="020B0604020202020204" pitchFamily="34" charset="0"/>
                        </a:rPr>
                        <a:t>Түштүк Американын ТОП 6 </a:t>
                      </a:r>
                      <a:endParaRPr lang="ru-RU" sz="800" b="0" i="0" u="none" strike="noStrike" dirty="0">
                        <a:solidFill>
                          <a:srgbClr val="000000"/>
                        </a:solidFill>
                        <a:effectLst/>
                        <a:latin typeface="Arial" panose="020B0604020202020204" pitchFamily="34" charset="0"/>
                      </a:endParaRPr>
                    </a:p>
                  </a:txBody>
                  <a:tcPr marL="8296" marR="8296" marT="8296" marB="0" anchor="b">
                    <a:lnL>
                      <a:noFill/>
                    </a:lnL>
                    <a:lnR>
                      <a:noFill/>
                    </a:lnR>
                    <a:lnT>
                      <a:noFill/>
                    </a:lnT>
                    <a:lnB>
                      <a:noFill/>
                    </a:lnB>
                  </a:tcPr>
                </a:tc>
                <a:tc>
                  <a:txBody>
                    <a:bodyPr/>
                    <a:lstStyle/>
                    <a:p>
                      <a:pPr algn="ctr" rtl="0" fontAlgn="ctr"/>
                      <a:r>
                        <a:rPr lang="ru-RU" sz="700" b="0" i="0" u="none" strike="noStrike">
                          <a:solidFill>
                            <a:srgbClr val="000000"/>
                          </a:solidFill>
                          <a:effectLst/>
                          <a:latin typeface="Arial" panose="020B0604020202020204" pitchFamily="34" charset="0"/>
                        </a:rPr>
                        <a:t>                   5   </a:t>
                      </a:r>
                    </a:p>
                  </a:txBody>
                  <a:tcPr marL="8296" marR="8296" marT="8296" marB="0" anchor="ctr">
                    <a:lnL>
                      <a:noFill/>
                    </a:lnL>
                    <a:lnR>
                      <a:noFill/>
                    </a:lnR>
                    <a:lnT>
                      <a:noFill/>
                    </a:lnT>
                    <a:lnB>
                      <a:noFill/>
                    </a:lnB>
                  </a:tcPr>
                </a:tc>
                <a:tc>
                  <a:txBody>
                    <a:bodyPr/>
                    <a:lstStyle/>
                    <a:p>
                      <a:pPr algn="ctr" rtl="0" fontAlgn="ctr"/>
                      <a:r>
                        <a:rPr lang="ru-RU" sz="700" b="0" i="0" u="none" strike="noStrike">
                          <a:solidFill>
                            <a:srgbClr val="000000"/>
                          </a:solidFill>
                          <a:effectLst/>
                          <a:latin typeface="Arial" panose="020B0604020202020204" pitchFamily="34" charset="0"/>
                        </a:rPr>
                        <a:t>                28 105   </a:t>
                      </a:r>
                    </a:p>
                  </a:txBody>
                  <a:tcPr marL="8296" marR="8296" marT="8296" marB="0" anchor="ctr">
                    <a:lnL>
                      <a:noFill/>
                    </a:lnL>
                    <a:lnR>
                      <a:noFill/>
                    </a:lnR>
                    <a:lnT>
                      <a:noFill/>
                    </a:lnT>
                    <a:lnB>
                      <a:noFill/>
                    </a:lnB>
                  </a:tcPr>
                </a:tc>
                <a:tc>
                  <a:txBody>
                    <a:bodyPr/>
                    <a:lstStyle/>
                    <a:p>
                      <a:pPr algn="ctr" rtl="0" fontAlgn="ctr"/>
                      <a:r>
                        <a:rPr lang="ru-RU" sz="700" b="0" i="0" u="none" strike="noStrike">
                          <a:solidFill>
                            <a:srgbClr val="000000"/>
                          </a:solidFill>
                          <a:effectLst/>
                          <a:latin typeface="Arial" panose="020B0604020202020204" pitchFamily="34" charset="0"/>
                        </a:rPr>
                        <a:t>               49   </a:t>
                      </a:r>
                    </a:p>
                  </a:txBody>
                  <a:tcPr marL="8296" marR="8296" marT="8296" marB="0" anchor="ctr">
                    <a:lnL>
                      <a:noFill/>
                    </a:lnL>
                    <a:lnR>
                      <a:noFill/>
                    </a:lnR>
                    <a:lnT>
                      <a:noFill/>
                    </a:lnT>
                    <a:lnB>
                      <a:noFill/>
                    </a:lnB>
                  </a:tcPr>
                </a:tc>
                <a:tc>
                  <a:txBody>
                    <a:bodyPr/>
                    <a:lstStyle/>
                    <a:p>
                      <a:pPr algn="ctr" rtl="0" fontAlgn="ctr"/>
                      <a:r>
                        <a:rPr lang="ru-RU" sz="700" b="0" i="0" u="none" strike="noStrike" dirty="0">
                          <a:solidFill>
                            <a:srgbClr val="000000"/>
                          </a:solidFill>
                          <a:effectLst/>
                          <a:latin typeface="Arial" panose="020B0604020202020204" pitchFamily="34" charset="0"/>
                        </a:rPr>
                        <a:t>                 105 284   </a:t>
                      </a:r>
                    </a:p>
                  </a:txBody>
                  <a:tcPr marL="8296" marR="8296" marT="8296" marB="0" anchor="ctr">
                    <a:lnL>
                      <a:noFill/>
                    </a:lnL>
                    <a:lnR>
                      <a:noFill/>
                    </a:lnR>
                    <a:lnT>
                      <a:noFill/>
                    </a:lnT>
                    <a:lnB>
                      <a:noFill/>
                    </a:lnB>
                  </a:tcPr>
                </a:tc>
                <a:tc>
                  <a:txBody>
                    <a:bodyPr/>
                    <a:lstStyle/>
                    <a:p>
                      <a:pPr algn="ctr" rtl="0" fontAlgn="ctr"/>
                      <a:r>
                        <a:rPr lang="ru-RU" sz="700" b="0" i="0" u="none" strike="noStrike" dirty="0">
                          <a:solidFill>
                            <a:srgbClr val="000000"/>
                          </a:solidFill>
                          <a:effectLst/>
                          <a:latin typeface="Arial" panose="020B0604020202020204" pitchFamily="34" charset="0"/>
                        </a:rPr>
                        <a:t>-            44   </a:t>
                      </a:r>
                    </a:p>
                  </a:txBody>
                  <a:tcPr marL="8296" marR="8296" marT="8296" marB="0" anchor="ctr">
                    <a:lnL>
                      <a:noFill/>
                    </a:lnL>
                    <a:lnR>
                      <a:noFill/>
                    </a:lnR>
                    <a:lnT>
                      <a:noFill/>
                    </a:lnT>
                    <a:lnB>
                      <a:noFill/>
                    </a:lnB>
                  </a:tcPr>
                </a:tc>
                <a:tc>
                  <a:txBody>
                    <a:bodyPr/>
                    <a:lstStyle/>
                    <a:p>
                      <a:pPr algn="ctr" rtl="0" fontAlgn="ctr"/>
                      <a:r>
                        <a:rPr lang="ru-RU" sz="700" b="0" i="0" u="none" strike="noStrike" dirty="0">
                          <a:solidFill>
                            <a:srgbClr val="000000"/>
                          </a:solidFill>
                          <a:effectLst/>
                          <a:latin typeface="Arial" panose="020B0604020202020204" pitchFamily="34" charset="0"/>
                        </a:rPr>
                        <a:t>-               77 178   </a:t>
                      </a:r>
                    </a:p>
                  </a:txBody>
                  <a:tcPr marL="8296" marR="8296" marT="8296" marB="0" anchor="ctr">
                    <a:lnL>
                      <a:noFill/>
                    </a:lnL>
                    <a:lnR>
                      <a:noFill/>
                    </a:lnR>
                    <a:lnT>
                      <a:noFill/>
                    </a:lnT>
                    <a:lnB>
                      <a:noFill/>
                    </a:lnB>
                  </a:tcPr>
                </a:tc>
                <a:extLst>
                  <a:ext uri="{0D108BD9-81ED-4DB2-BD59-A6C34878D82A}">
                    <a16:rowId xmlns:a16="http://schemas.microsoft.com/office/drawing/2014/main" val="748584829"/>
                  </a:ext>
                </a:extLst>
              </a:tr>
              <a:tr h="165919">
                <a:tc>
                  <a:txBody>
                    <a:bodyPr/>
                    <a:lstStyle/>
                    <a:p>
                      <a:pPr algn="l" rtl="0" fontAlgn="b"/>
                      <a:r>
                        <a:rPr lang="ru-RU" sz="800" b="0" i="0" u="none" strike="noStrike" dirty="0" smtClean="0">
                          <a:solidFill>
                            <a:srgbClr val="000000"/>
                          </a:solidFill>
                          <a:effectLst/>
                          <a:latin typeface="Arial" panose="020B0604020202020204" pitchFamily="34" charset="0"/>
                        </a:rPr>
                        <a:t>Түндүк Американын ТОП 6 </a:t>
                      </a:r>
                      <a:endParaRPr lang="ru-RU" sz="800" b="0" i="0" u="none" strike="noStrike" dirty="0">
                        <a:solidFill>
                          <a:srgbClr val="000000"/>
                        </a:solidFill>
                        <a:effectLst/>
                        <a:latin typeface="Arial" panose="020B0604020202020204" pitchFamily="34" charset="0"/>
                      </a:endParaRPr>
                    </a:p>
                  </a:txBody>
                  <a:tcPr marL="8296" marR="8296" marT="8296" marB="0" anchor="b">
                    <a:lnL>
                      <a:noFill/>
                    </a:lnL>
                    <a:lnR>
                      <a:noFill/>
                    </a:lnR>
                    <a:lnT>
                      <a:noFill/>
                    </a:lnT>
                    <a:lnB>
                      <a:noFill/>
                    </a:lnB>
                  </a:tcPr>
                </a:tc>
                <a:tc>
                  <a:txBody>
                    <a:bodyPr/>
                    <a:lstStyle/>
                    <a:p>
                      <a:pPr algn="ctr" rtl="0" fontAlgn="ctr"/>
                      <a:r>
                        <a:rPr lang="ru-RU" sz="700" b="0" i="0" u="none" strike="noStrike">
                          <a:solidFill>
                            <a:srgbClr val="000000"/>
                          </a:solidFill>
                          <a:effectLst/>
                          <a:latin typeface="Arial" panose="020B0604020202020204" pitchFamily="34" charset="0"/>
                        </a:rPr>
                        <a:t>            8 187   </a:t>
                      </a:r>
                    </a:p>
                  </a:txBody>
                  <a:tcPr marL="8296" marR="8296" marT="8296" marB="0" anchor="ctr">
                    <a:lnL>
                      <a:noFill/>
                    </a:lnL>
                    <a:lnR>
                      <a:noFill/>
                    </a:lnR>
                    <a:lnT>
                      <a:noFill/>
                    </a:lnT>
                    <a:lnB>
                      <a:noFill/>
                    </a:lnB>
                  </a:tcPr>
                </a:tc>
                <a:tc>
                  <a:txBody>
                    <a:bodyPr/>
                    <a:lstStyle/>
                    <a:p>
                      <a:pPr algn="ctr" rtl="0" fontAlgn="ctr"/>
                      <a:r>
                        <a:rPr lang="ru-RU" sz="700" b="0" i="0" u="none" strike="noStrike">
                          <a:solidFill>
                            <a:srgbClr val="000000"/>
                          </a:solidFill>
                          <a:effectLst/>
                          <a:latin typeface="Arial" panose="020B0604020202020204" pitchFamily="34" charset="0"/>
                        </a:rPr>
                        <a:t>         81 321 763   </a:t>
                      </a:r>
                    </a:p>
                  </a:txBody>
                  <a:tcPr marL="8296" marR="8296" marT="8296" marB="0" anchor="ctr">
                    <a:lnL>
                      <a:noFill/>
                    </a:lnL>
                    <a:lnR>
                      <a:noFill/>
                    </a:lnR>
                    <a:lnT>
                      <a:noFill/>
                    </a:lnT>
                    <a:lnB>
                      <a:noFill/>
                    </a:lnB>
                  </a:tcPr>
                </a:tc>
                <a:tc>
                  <a:txBody>
                    <a:bodyPr/>
                    <a:lstStyle/>
                    <a:p>
                      <a:pPr algn="ctr" rtl="0" fontAlgn="ctr"/>
                      <a:r>
                        <a:rPr lang="ru-RU" sz="700" b="0" i="0" u="none" strike="noStrike">
                          <a:solidFill>
                            <a:srgbClr val="000000"/>
                          </a:solidFill>
                          <a:effectLst/>
                          <a:latin typeface="Arial" panose="020B0604020202020204" pitchFamily="34" charset="0"/>
                        </a:rPr>
                        <a:t>          2 430   </a:t>
                      </a:r>
                    </a:p>
                  </a:txBody>
                  <a:tcPr marL="8296" marR="8296" marT="8296" marB="0" anchor="ctr">
                    <a:lnL>
                      <a:noFill/>
                    </a:lnL>
                    <a:lnR>
                      <a:noFill/>
                    </a:lnR>
                    <a:lnT>
                      <a:noFill/>
                    </a:lnT>
                    <a:lnB>
                      <a:noFill/>
                    </a:lnB>
                  </a:tcPr>
                </a:tc>
                <a:tc>
                  <a:txBody>
                    <a:bodyPr/>
                    <a:lstStyle/>
                    <a:p>
                      <a:pPr algn="ctr" rtl="0" fontAlgn="ctr"/>
                      <a:r>
                        <a:rPr lang="ru-RU" sz="700" b="0" i="0" u="none" strike="noStrike">
                          <a:solidFill>
                            <a:srgbClr val="000000"/>
                          </a:solidFill>
                          <a:effectLst/>
                          <a:latin typeface="Arial" panose="020B0604020202020204" pitchFamily="34" charset="0"/>
                        </a:rPr>
                        <a:t>            41 481 972   </a:t>
                      </a:r>
                    </a:p>
                  </a:txBody>
                  <a:tcPr marL="8296" marR="8296" marT="8296" marB="0" anchor="ctr">
                    <a:lnL>
                      <a:noFill/>
                    </a:lnL>
                    <a:lnR>
                      <a:noFill/>
                    </a:lnR>
                    <a:lnT>
                      <a:noFill/>
                    </a:lnT>
                    <a:lnB>
                      <a:noFill/>
                    </a:lnB>
                  </a:tcPr>
                </a:tc>
                <a:tc>
                  <a:txBody>
                    <a:bodyPr/>
                    <a:lstStyle/>
                    <a:p>
                      <a:pPr algn="ctr" rtl="0" fontAlgn="ctr"/>
                      <a:r>
                        <a:rPr lang="ru-RU" sz="700" b="0" i="0" u="none" strike="noStrike">
                          <a:solidFill>
                            <a:srgbClr val="000000"/>
                          </a:solidFill>
                          <a:effectLst/>
                          <a:latin typeface="Arial" panose="020B0604020202020204" pitchFamily="34" charset="0"/>
                        </a:rPr>
                        <a:t>         5 757   </a:t>
                      </a:r>
                    </a:p>
                  </a:txBody>
                  <a:tcPr marL="8296" marR="8296" marT="8296" marB="0" anchor="ctr">
                    <a:lnL>
                      <a:noFill/>
                    </a:lnL>
                    <a:lnR>
                      <a:noFill/>
                    </a:lnR>
                    <a:lnT>
                      <a:noFill/>
                    </a:lnT>
                    <a:lnB>
                      <a:noFill/>
                    </a:lnB>
                  </a:tcPr>
                </a:tc>
                <a:tc>
                  <a:txBody>
                    <a:bodyPr/>
                    <a:lstStyle/>
                    <a:p>
                      <a:pPr algn="ctr" rtl="0" fontAlgn="ctr"/>
                      <a:r>
                        <a:rPr lang="ru-RU" sz="700" b="0" i="0" u="none" strike="noStrike" dirty="0">
                          <a:solidFill>
                            <a:srgbClr val="000000"/>
                          </a:solidFill>
                          <a:effectLst/>
                          <a:latin typeface="Arial" panose="020B0604020202020204" pitchFamily="34" charset="0"/>
                        </a:rPr>
                        <a:t>         39 839 791   </a:t>
                      </a:r>
                    </a:p>
                  </a:txBody>
                  <a:tcPr marL="8296" marR="8296" marT="8296" marB="0" anchor="ctr">
                    <a:lnL>
                      <a:noFill/>
                    </a:lnL>
                    <a:lnR>
                      <a:noFill/>
                    </a:lnR>
                    <a:lnT>
                      <a:noFill/>
                    </a:lnT>
                    <a:lnB>
                      <a:noFill/>
                    </a:lnB>
                  </a:tcPr>
                </a:tc>
                <a:extLst>
                  <a:ext uri="{0D108BD9-81ED-4DB2-BD59-A6C34878D82A}">
                    <a16:rowId xmlns:a16="http://schemas.microsoft.com/office/drawing/2014/main" val="3037644628"/>
                  </a:ext>
                </a:extLst>
              </a:tr>
            </a:tbl>
          </a:graphicData>
        </a:graphic>
      </p:graphicFrame>
      <p:sp>
        <p:nvSpPr>
          <p:cNvPr id="3" name="TextBox 2"/>
          <p:cNvSpPr txBox="1"/>
          <p:nvPr/>
        </p:nvSpPr>
        <p:spPr>
          <a:xfrm>
            <a:off x="5321995" y="3462863"/>
            <a:ext cx="1342896" cy="577081"/>
          </a:xfrm>
          <a:prstGeom prst="rect">
            <a:avLst/>
          </a:prstGeom>
          <a:noFill/>
        </p:spPr>
        <p:txBody>
          <a:bodyPr wrap="square" rtlCol="0">
            <a:spAutoFit/>
          </a:bodyPr>
          <a:lstStyle/>
          <a:p>
            <a:r>
              <a:rPr lang="ru-RU" sz="1050" dirty="0" smtClean="0">
                <a:solidFill>
                  <a:srgbClr val="C00000"/>
                </a:solidFill>
                <a:latin typeface="Arial Narrow" panose="020B0606020202030204" pitchFamily="34" charset="0"/>
              </a:rPr>
              <a:t>Өлкөдөн финансылык ресурстардын агып чыгуусу</a:t>
            </a:r>
            <a:endParaRPr lang="ru-RU" sz="1050" dirty="0">
              <a:solidFill>
                <a:srgbClr val="C00000"/>
              </a:solidFill>
              <a:latin typeface="Arial Narrow" panose="020B0606020202030204" pitchFamily="34" charset="0"/>
            </a:endParaRPr>
          </a:p>
        </p:txBody>
      </p:sp>
      <p:sp>
        <p:nvSpPr>
          <p:cNvPr id="4" name="TextBox 3"/>
          <p:cNvSpPr txBox="1"/>
          <p:nvPr/>
        </p:nvSpPr>
        <p:spPr>
          <a:xfrm>
            <a:off x="1782354" y="4938558"/>
            <a:ext cx="4884337" cy="553998"/>
          </a:xfrm>
          <a:prstGeom prst="rect">
            <a:avLst/>
          </a:prstGeom>
          <a:noFill/>
        </p:spPr>
        <p:txBody>
          <a:bodyPr wrap="square" rtlCol="0">
            <a:spAutoFit/>
          </a:bodyPr>
          <a:lstStyle/>
          <a:p>
            <a:pPr algn="just"/>
            <a:r>
              <a:rPr lang="ru-RU" sz="1000" dirty="0" smtClean="0">
                <a:latin typeface="Arial Narrow" panose="020B0606020202030204" pitchFamily="34" charset="0"/>
              </a:rPr>
              <a:t>2017-жылы чет өлкөлөргө жана аймактарга Кыргыз Республикасынан чыккан финансылык ресурстардын жалпы агып чыгуусу (– 844) млрд сомду түздү, финансылык каражаттардын агып келүүсү Түндүк Америка өлкөлөрүнөн байкалат</a:t>
            </a:r>
            <a:endParaRPr lang="ru-RU" sz="1000" dirty="0">
              <a:latin typeface="Arial Narrow" panose="020B0606020202030204" pitchFamily="34" charset="0"/>
            </a:endParaRPr>
          </a:p>
        </p:txBody>
      </p:sp>
      <p:cxnSp>
        <p:nvCxnSpPr>
          <p:cNvPr id="7" name="Прямая соединительная линия 6"/>
          <p:cNvCxnSpPr/>
          <p:nvPr/>
        </p:nvCxnSpPr>
        <p:spPr>
          <a:xfrm flipV="1">
            <a:off x="5321995" y="3590461"/>
            <a:ext cx="79341" cy="264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337583" y="8460432"/>
            <a:ext cx="6163008"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66982" y="8460432"/>
            <a:ext cx="6268606" cy="400110"/>
          </a:xfrm>
          <a:prstGeom prst="rect">
            <a:avLst/>
          </a:prstGeom>
          <a:noFill/>
        </p:spPr>
        <p:txBody>
          <a:bodyPr wrap="square" rtlCol="0">
            <a:spAutoFit/>
          </a:bodyPr>
          <a:lstStyle/>
          <a:p>
            <a:r>
              <a:rPr lang="ru-RU" sz="1000" dirty="0" smtClean="0">
                <a:latin typeface="Arial Narrow" panose="020B0606020202030204" pitchFamily="34" charset="0"/>
              </a:rPr>
              <a:t>** - отчеттук мезгил ичинде аларды жүгүртүүнүн натыйжасында алынган финансылык каражаттардын катталган жалпы агып чыгуусу  </a:t>
            </a:r>
            <a:endParaRPr lang="ru-RU" sz="1000" dirty="0">
              <a:latin typeface="Arial Narrow" panose="020B0606020202030204" pitchFamily="34" charset="0"/>
            </a:endParaRPr>
          </a:p>
        </p:txBody>
      </p:sp>
    </p:spTree>
    <p:extLst>
      <p:ext uri="{BB962C8B-B14F-4D97-AF65-F5344CB8AC3E}">
        <p14:creationId xmlns:p14="http://schemas.microsoft.com/office/powerpoint/2010/main" val="2947955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16" y="3790910"/>
            <a:ext cx="6858000" cy="535309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5119" y="107504"/>
            <a:ext cx="360938" cy="360040"/>
          </a:xfrm>
          <a:prstGeom prst="rect">
            <a:avLst/>
          </a:prstGeom>
        </p:spPr>
      </p:pic>
      <p:sp>
        <p:nvSpPr>
          <p:cNvPr id="14" name="TextBox 13"/>
          <p:cNvSpPr txBox="1"/>
          <p:nvPr/>
        </p:nvSpPr>
        <p:spPr>
          <a:xfrm>
            <a:off x="238646" y="3790911"/>
            <a:ext cx="6430713" cy="5337359"/>
          </a:xfrm>
          <a:prstGeom prst="rect">
            <a:avLst/>
          </a:prstGeom>
          <a:noFill/>
        </p:spPr>
        <p:txBody>
          <a:bodyPr wrap="square" rtlCol="0">
            <a:spAutoFit/>
          </a:bodyPr>
          <a:lstStyle/>
          <a:p>
            <a:pPr algn="just">
              <a:spcAft>
                <a:spcPts val="600"/>
              </a:spcAft>
            </a:pPr>
            <a:r>
              <a:rPr lang="ky-KG" sz="1150" dirty="0" smtClean="0">
                <a:latin typeface="Arial Narrow" pitchFamily="34" charset="0"/>
                <a:cs typeface="Arial" pitchFamily="34" charset="0"/>
              </a:rPr>
              <a:t>Кредиттик уюмдардын көмүскө ишинин эсебинен чет жакка </a:t>
            </a:r>
            <a:r>
              <a:rPr lang="ky-KG" sz="1150" b="1" dirty="0" smtClean="0">
                <a:solidFill>
                  <a:schemeClr val="accent1">
                    <a:lumMod val="50000"/>
                  </a:schemeClr>
                </a:solidFill>
                <a:latin typeface="Arial Narrow" pitchFamily="34" charset="0"/>
                <a:cs typeface="Arial" pitchFamily="34" charset="0"/>
              </a:rPr>
              <a:t>акча каражаттарын чыгарып кетүү боюнча схемалардын шектүү типологияларынын</a:t>
            </a:r>
            <a:r>
              <a:rPr lang="ky-KG" sz="1150" dirty="0" smtClean="0">
                <a:latin typeface="Arial Narrow" pitchFamily="34" charset="0"/>
                <a:cs typeface="Arial" pitchFamily="34" charset="0"/>
              </a:rPr>
              <a:t> негизги тенденциялары</a:t>
            </a:r>
            <a:r>
              <a:rPr lang="ru-RU" sz="1150" dirty="0" smtClean="0">
                <a:latin typeface="Arial Narrow" pitchFamily="34" charset="0"/>
                <a:cs typeface="Arial" pitchFamily="34" charset="0"/>
              </a:rPr>
              <a:t>:</a:t>
            </a:r>
          </a:p>
          <a:p>
            <a:pPr marL="177800" indent="-177800" algn="just">
              <a:spcBef>
                <a:spcPts val="200"/>
              </a:spcBef>
              <a:spcAft>
                <a:spcPts val="200"/>
              </a:spcAft>
              <a:buFont typeface="Wingdings" pitchFamily="2" charset="2"/>
              <a:buChar char="§"/>
            </a:pPr>
            <a:r>
              <a:rPr lang="ru-RU" sz="1150" dirty="0" smtClean="0">
                <a:latin typeface="Arial Narrow" pitchFamily="34" charset="0"/>
                <a:cs typeface="Arial" pitchFamily="34" charset="0"/>
              </a:rPr>
              <a:t>тышкы соода иши сыяктуу көрсөтүп чет жакка акча каражаттарын чыгарып кетүү, үлүшпайдаларды жана товардык эмес контракттарды төлөө (анын ичинде,  бир күндүк фирмалардын жалган контракттары жана бажы брокерлерин тартуу схемалары) </a:t>
            </a:r>
          </a:p>
          <a:p>
            <a:pPr marL="177800" indent="-177800" algn="just">
              <a:spcBef>
                <a:spcPts val="200"/>
              </a:spcBef>
              <a:spcAft>
                <a:spcPts val="200"/>
              </a:spcAft>
              <a:buFont typeface="Wingdings" pitchFamily="2" charset="2"/>
              <a:buChar char="§"/>
            </a:pPr>
            <a:r>
              <a:rPr lang="ru-RU" sz="1150" dirty="0" smtClean="0">
                <a:latin typeface="Arial Narrow" pitchFamily="34" charset="0"/>
                <a:cs typeface="Arial" pitchFamily="34" charset="0"/>
              </a:rPr>
              <a:t>юридикалык жактардын жана жеке ишкерлердин ишинде салыктарды жашыруу (КСС төлөмүнүн чектик суммасынан жогору)</a:t>
            </a:r>
          </a:p>
          <a:p>
            <a:pPr marL="177800" indent="-177800" algn="just">
              <a:spcBef>
                <a:spcPts val="200"/>
              </a:spcBef>
              <a:spcAft>
                <a:spcPts val="200"/>
              </a:spcAft>
              <a:buFont typeface="Wingdings" pitchFamily="2" charset="2"/>
              <a:buChar char="§"/>
            </a:pPr>
            <a:r>
              <a:rPr lang="ru-RU" sz="1150" dirty="0" smtClean="0">
                <a:latin typeface="Arial Narrow" pitchFamily="34" charset="0"/>
                <a:cs typeface="Arial" pitchFamily="34" charset="0"/>
              </a:rPr>
              <a:t>соттук жана аткаруучулук системасынын инструменттеринин операцияларына укук ченемдүү түр берүү ж.б. </a:t>
            </a:r>
            <a:endParaRPr lang="ru-RU" sz="1150" dirty="0">
              <a:latin typeface="Arial Narrow" pitchFamily="34" charset="0"/>
              <a:cs typeface="Arial" pitchFamily="34" charset="0"/>
            </a:endParaRPr>
          </a:p>
          <a:p>
            <a:pPr algn="just">
              <a:spcBef>
                <a:spcPts val="600"/>
              </a:spcBef>
              <a:spcAft>
                <a:spcPts val="600"/>
              </a:spcAft>
            </a:pPr>
            <a:r>
              <a:rPr lang="ru-RU" sz="1150" b="1" dirty="0" smtClean="0">
                <a:solidFill>
                  <a:schemeClr val="accent1">
                    <a:lumMod val="50000"/>
                  </a:schemeClr>
                </a:solidFill>
                <a:latin typeface="Arial Narrow" pitchFamily="34" charset="0"/>
                <a:cs typeface="Arial" pitchFamily="34" charset="0"/>
              </a:rPr>
              <a:t>Накталай алуу чөйрөсүндө:</a:t>
            </a:r>
            <a:endParaRPr lang="ru-RU" sz="1150" b="1" dirty="0">
              <a:solidFill>
                <a:schemeClr val="accent1">
                  <a:lumMod val="50000"/>
                </a:schemeClr>
              </a:solidFill>
              <a:latin typeface="Arial Narrow" pitchFamily="34" charset="0"/>
              <a:cs typeface="Arial" pitchFamily="34" charset="0"/>
            </a:endParaRPr>
          </a:p>
          <a:p>
            <a:pPr marL="171450" indent="-171450" algn="just">
              <a:spcBef>
                <a:spcPts val="200"/>
              </a:spcBef>
              <a:spcAft>
                <a:spcPts val="200"/>
              </a:spcAft>
              <a:buFont typeface="Wingdings" pitchFamily="2" charset="2"/>
              <a:buChar char="§"/>
            </a:pPr>
            <a:r>
              <a:rPr lang="ru-RU" sz="1150" dirty="0" smtClean="0">
                <a:latin typeface="Arial Narrow" pitchFamily="34" charset="0"/>
                <a:cs typeface="Arial" pitchFamily="34" charset="0"/>
              </a:rPr>
              <a:t>өтө чоң суммадагы накталай акчалар менен </a:t>
            </a:r>
            <a:r>
              <a:rPr lang="ru-RU" sz="1150" dirty="0">
                <a:latin typeface="Arial Narrow" pitchFamily="34" charset="0"/>
                <a:cs typeface="Arial" pitchFamily="34" charset="0"/>
              </a:rPr>
              <a:t>болгон операцияларды салттуу ири финансылык борборлордон региондорго жана чоң банктардын </a:t>
            </a:r>
            <a:r>
              <a:rPr lang="ru-RU" sz="1150" dirty="0" smtClean="0">
                <a:latin typeface="Arial Narrow" pitchFamily="34" charset="0"/>
                <a:cs typeface="Arial" pitchFamily="34" charset="0"/>
              </a:rPr>
              <a:t>бөлүмдөрүнө которуу </a:t>
            </a:r>
          </a:p>
          <a:p>
            <a:pPr marL="171450" indent="-171450" algn="just">
              <a:spcBef>
                <a:spcPts val="200"/>
              </a:spcBef>
              <a:spcAft>
                <a:spcPts val="200"/>
              </a:spcAft>
              <a:buFont typeface="Wingdings" pitchFamily="2" charset="2"/>
              <a:buChar char="§"/>
            </a:pPr>
            <a:r>
              <a:rPr lang="ky-KG" sz="1150" dirty="0">
                <a:latin typeface="Arial Narrow" pitchFamily="34" charset="0"/>
                <a:cs typeface="Arial" pitchFamily="34" charset="0"/>
              </a:rPr>
              <a:t>т</a:t>
            </a:r>
            <a:r>
              <a:rPr lang="ky-KG" sz="1150" dirty="0" smtClean="0">
                <a:latin typeface="Arial Narrow" pitchFamily="34" charset="0"/>
                <a:cs typeface="Arial" pitchFamily="34" charset="0"/>
              </a:rPr>
              <a:t>ез акча которуу системалары боюнча келип чыгуусу шектүү акча каражаттарын кабыл алуу</a:t>
            </a:r>
            <a:r>
              <a:rPr lang="ru-RU" sz="1150" dirty="0" smtClean="0">
                <a:latin typeface="Arial Narrow" pitchFamily="34" charset="0"/>
                <a:cs typeface="Arial" pitchFamily="34" charset="0"/>
              </a:rPr>
              <a:t>/чыгарып кетүү/</a:t>
            </a:r>
            <a:r>
              <a:rPr lang="ru-RU" sz="1150" dirty="0" err="1" smtClean="0">
                <a:latin typeface="Arial Narrow" pitchFamily="34" charset="0"/>
                <a:cs typeface="Arial" pitchFamily="34" charset="0"/>
              </a:rPr>
              <a:t>транзиттөө</a:t>
            </a:r>
            <a:endParaRPr lang="ru-RU" sz="1150" dirty="0">
              <a:latin typeface="Arial Narrow" pitchFamily="34" charset="0"/>
              <a:cs typeface="Arial" pitchFamily="34" charset="0"/>
            </a:endParaRPr>
          </a:p>
          <a:p>
            <a:pPr marL="171450" indent="-171450" algn="just">
              <a:spcBef>
                <a:spcPts val="200"/>
              </a:spcBef>
              <a:spcAft>
                <a:spcPts val="200"/>
              </a:spcAft>
              <a:buFont typeface="Wingdings" pitchFamily="2" charset="2"/>
              <a:buChar char="§"/>
            </a:pPr>
            <a:r>
              <a:rPr lang="ru-RU" sz="1150" dirty="0">
                <a:latin typeface="Arial Narrow" pitchFamily="34" charset="0"/>
                <a:cs typeface="Arial" pitchFamily="34" charset="0"/>
              </a:rPr>
              <a:t>ю</a:t>
            </a:r>
            <a:r>
              <a:rPr lang="ru-RU" sz="1150" dirty="0" smtClean="0">
                <a:latin typeface="Arial Narrow" pitchFamily="34" charset="0"/>
                <a:cs typeface="Arial" pitchFamily="34" charset="0"/>
              </a:rPr>
              <a:t>ридикалык жактардын накталай акча жүгүртүүлөрүн азайтуу. Накталай акча массасын алуу үчүн жеке жактардын банк карталарын, анын ичинде </a:t>
            </a:r>
            <a:r>
              <a:rPr lang="ru-RU" sz="1150" dirty="0">
                <a:latin typeface="Arial Narrow" pitchFamily="34" charset="0"/>
                <a:cs typeface="Arial" pitchFamily="34" charset="0"/>
              </a:rPr>
              <a:t>корпоративдик </a:t>
            </a:r>
            <a:r>
              <a:rPr lang="ru-RU" sz="1150" dirty="0" smtClean="0">
                <a:latin typeface="Arial Narrow" pitchFamily="34" charset="0"/>
                <a:cs typeface="Arial" pitchFamily="34" charset="0"/>
              </a:rPr>
              <a:t>жана VIP-сегмент пайдалануу күчөтүлөт </a:t>
            </a:r>
            <a:endParaRPr lang="ru-RU" sz="1150" dirty="0">
              <a:latin typeface="Arial Narrow" pitchFamily="34" charset="0"/>
              <a:cs typeface="Arial" pitchFamily="34" charset="0"/>
            </a:endParaRPr>
          </a:p>
          <a:p>
            <a:pPr marL="171450" indent="-171450" algn="just">
              <a:spcBef>
                <a:spcPts val="200"/>
              </a:spcBef>
              <a:spcAft>
                <a:spcPts val="200"/>
              </a:spcAft>
              <a:buFont typeface="Wingdings" pitchFamily="2" charset="2"/>
              <a:buChar char="§"/>
            </a:pPr>
            <a:r>
              <a:rPr lang="ru-RU" sz="1150" dirty="0">
                <a:latin typeface="Arial Narrow" pitchFamily="34" charset="0"/>
                <a:cs typeface="Arial" pitchFamily="34" charset="0"/>
              </a:rPr>
              <a:t>с</a:t>
            </a:r>
            <a:r>
              <a:rPr lang="ru-RU" sz="1150" dirty="0" smtClean="0">
                <a:latin typeface="Arial Narrow" pitchFamily="34" charset="0"/>
                <a:cs typeface="Arial" pitchFamily="34" charset="0"/>
              </a:rPr>
              <a:t>алттуу банктык эмес секторлордо накталай алуу схемаларынын иштешинин уланышы: кредиттик-</a:t>
            </a:r>
            <a:r>
              <a:rPr lang="ru-RU" sz="1150" dirty="0" err="1" smtClean="0">
                <a:latin typeface="Arial Narrow" pitchFamily="34" charset="0"/>
                <a:cs typeface="Arial" pitchFamily="34" charset="0"/>
              </a:rPr>
              <a:t>керектөөчүлөр</a:t>
            </a:r>
            <a:r>
              <a:rPr lang="ru-RU" sz="1150" dirty="0" smtClean="0">
                <a:latin typeface="Arial Narrow" pitchFamily="34" charset="0"/>
                <a:cs typeface="Arial" pitchFamily="34" charset="0"/>
              </a:rPr>
              <a:t> кооперативдери, микро финансылык уюмдар, жана жаңы – АФЭИК (нотариустар, аудиторлор, консалтингдик компаниялар ж.б.) аныктоо </a:t>
            </a:r>
            <a:endParaRPr lang="ru-RU" sz="1150" dirty="0">
              <a:latin typeface="Arial Narrow" pitchFamily="34" charset="0"/>
              <a:cs typeface="Arial" pitchFamily="34" charset="0"/>
            </a:endParaRPr>
          </a:p>
          <a:p>
            <a:pPr algn="just">
              <a:spcBef>
                <a:spcPts val="600"/>
              </a:spcBef>
              <a:spcAft>
                <a:spcPts val="200"/>
              </a:spcAft>
            </a:pPr>
            <a:r>
              <a:rPr lang="ru-RU" sz="1150" b="1" dirty="0" smtClean="0">
                <a:solidFill>
                  <a:schemeClr val="accent1">
                    <a:lumMod val="50000"/>
                  </a:schemeClr>
                </a:solidFill>
                <a:latin typeface="Arial Narrow" pitchFamily="34" charset="0"/>
                <a:cs typeface="Arial" pitchFamily="34" charset="0"/>
              </a:rPr>
              <a:t>Банктык сектордо активдерди чыгарып кетүү чөйрөсүндө:</a:t>
            </a:r>
            <a:endParaRPr lang="ru-RU" sz="1150" b="1" dirty="0">
              <a:solidFill>
                <a:schemeClr val="accent1">
                  <a:lumMod val="50000"/>
                </a:schemeClr>
              </a:solidFill>
              <a:latin typeface="Arial Narrow" pitchFamily="34" charset="0"/>
              <a:cs typeface="Arial" pitchFamily="34" charset="0"/>
            </a:endParaRPr>
          </a:p>
          <a:p>
            <a:pPr marL="171450" indent="-171450" algn="just">
              <a:spcBef>
                <a:spcPts val="200"/>
              </a:spcBef>
              <a:spcAft>
                <a:spcPts val="200"/>
              </a:spcAft>
              <a:buFont typeface="Wingdings" pitchFamily="2" charset="2"/>
              <a:buChar char="§"/>
            </a:pPr>
            <a:r>
              <a:rPr lang="ru-RU" sz="1150" dirty="0" smtClean="0">
                <a:latin typeface="Arial Narrow" pitchFamily="34" charset="0"/>
                <a:cs typeface="Arial" pitchFamily="34" charset="0"/>
              </a:rPr>
              <a:t>билип туруп кайтарылып келбөөчү кредиттерди берүү</a:t>
            </a:r>
            <a:endParaRPr lang="ru-RU" sz="1150" dirty="0">
              <a:latin typeface="Arial Narrow" pitchFamily="34" charset="0"/>
              <a:cs typeface="Arial" pitchFamily="34" charset="0"/>
            </a:endParaRPr>
          </a:p>
          <a:p>
            <a:pPr marL="171450" indent="-171450" algn="just">
              <a:spcBef>
                <a:spcPts val="200"/>
              </a:spcBef>
              <a:spcAft>
                <a:spcPts val="200"/>
              </a:spcAft>
              <a:buFont typeface="Wingdings" pitchFamily="2" charset="2"/>
              <a:buChar char="§"/>
            </a:pPr>
            <a:r>
              <a:rPr lang="ru-RU" sz="1150" dirty="0">
                <a:latin typeface="Arial Narrow" pitchFamily="34" charset="0"/>
                <a:cs typeface="Arial" pitchFamily="34" charset="0"/>
              </a:rPr>
              <a:t>т</a:t>
            </a:r>
            <a:r>
              <a:rPr lang="ru-RU" sz="1150" dirty="0" smtClean="0">
                <a:latin typeface="Arial Narrow" pitchFamily="34" charset="0"/>
                <a:cs typeface="Arial" pitchFamily="34" charset="0"/>
              </a:rPr>
              <a:t>алап кылуу укугун кайра өткөрүп берүү жана банктын өтүмдүү активдерин өтүмсүз баалуу кагаздарга алмаштыруу </a:t>
            </a:r>
          </a:p>
          <a:p>
            <a:pPr marL="171450" indent="-171450" algn="just">
              <a:spcBef>
                <a:spcPts val="200"/>
              </a:spcBef>
              <a:spcAft>
                <a:spcPts val="200"/>
              </a:spcAft>
              <a:buFont typeface="Wingdings" pitchFamily="2" charset="2"/>
              <a:buChar char="§"/>
            </a:pPr>
            <a:r>
              <a:rPr lang="ru-RU" sz="1150" dirty="0">
                <a:latin typeface="Arial Narrow" pitchFamily="34" charset="0"/>
                <a:cs typeface="Arial" pitchFamily="34" charset="0"/>
              </a:rPr>
              <a:t>ө</a:t>
            </a:r>
            <a:r>
              <a:rPr lang="ru-RU" sz="1150" dirty="0" smtClean="0">
                <a:latin typeface="Arial Narrow" pitchFamily="34" charset="0"/>
                <a:cs typeface="Arial" pitchFamily="34" charset="0"/>
              </a:rPr>
              <a:t>түмсүз баалуу кагаздарды сатып алуу жана банкка тиешелүү болгон кыймылсыз мүлктү арзандатылган баа боюнча  ишке ашыруу ж.б.</a:t>
            </a:r>
            <a:endParaRPr lang="ru-RU" sz="1150" dirty="0">
              <a:latin typeface="Arial Narrow" pitchFamily="34" charset="0"/>
              <a:cs typeface="Arial" pitchFamily="34" charset="0"/>
            </a:endParaRPr>
          </a:p>
        </p:txBody>
      </p:sp>
      <p:sp>
        <p:nvSpPr>
          <p:cNvPr id="39" name="Прямоугольник 38"/>
          <p:cNvSpPr/>
          <p:nvPr/>
        </p:nvSpPr>
        <p:spPr>
          <a:xfrm>
            <a:off x="324377" y="0"/>
            <a:ext cx="45719" cy="4983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TextBox 39"/>
          <p:cNvSpPr txBox="1"/>
          <p:nvPr/>
        </p:nvSpPr>
        <p:spPr>
          <a:xfrm>
            <a:off x="5188" y="115337"/>
            <a:ext cx="284052" cy="307777"/>
          </a:xfrm>
          <a:prstGeom prst="rect">
            <a:avLst/>
          </a:prstGeom>
          <a:noFill/>
        </p:spPr>
        <p:txBody>
          <a:bodyPr wrap="none" rtlCol="0">
            <a:spAutoFit/>
          </a:bodyPr>
          <a:lstStyle/>
          <a:p>
            <a:r>
              <a:rPr lang="ru-RU" sz="1400" dirty="0" smtClean="0">
                <a:solidFill>
                  <a:schemeClr val="accent1">
                    <a:lumMod val="75000"/>
                  </a:schemeClr>
                </a:solidFill>
                <a:latin typeface="Arial" pitchFamily="34" charset="0"/>
                <a:cs typeface="Arial" pitchFamily="34" charset="0"/>
              </a:rPr>
              <a:t>9</a:t>
            </a:r>
            <a:endParaRPr lang="ru-RU" sz="1400" dirty="0">
              <a:solidFill>
                <a:schemeClr val="accent1">
                  <a:lumMod val="75000"/>
                </a:schemeClr>
              </a:solidFill>
              <a:latin typeface="Arial" pitchFamily="34" charset="0"/>
              <a:cs typeface="Arial" pitchFamily="34" charset="0"/>
            </a:endParaRPr>
          </a:p>
        </p:txBody>
      </p:sp>
      <p:sp>
        <p:nvSpPr>
          <p:cNvPr id="41" name="TextBox 40"/>
          <p:cNvSpPr txBox="1"/>
          <p:nvPr/>
        </p:nvSpPr>
        <p:spPr>
          <a:xfrm>
            <a:off x="434344" y="85582"/>
            <a:ext cx="2564007" cy="453970"/>
          </a:xfrm>
          <a:prstGeom prst="rect">
            <a:avLst/>
          </a:prstGeom>
          <a:noFill/>
        </p:spPr>
        <p:txBody>
          <a:bodyPr wrap="square" rtlCol="0">
            <a:spAutoFit/>
          </a:bodyPr>
          <a:lstStyle/>
          <a:p>
            <a:pPr>
              <a:spcAft>
                <a:spcPts val="300"/>
              </a:spcAft>
            </a:pPr>
            <a:r>
              <a:rPr lang="ru-RU" sz="700" b="1" dirty="0" smtClean="0">
                <a:solidFill>
                  <a:schemeClr val="accent1">
                    <a:lumMod val="75000"/>
                  </a:schemeClr>
                </a:solidFill>
                <a:latin typeface="Arial" pitchFamily="34" charset="0"/>
                <a:cs typeface="Arial" pitchFamily="34" charset="0"/>
              </a:rPr>
              <a:t>ИШ ЖӨНҮНДӨ ЖЫЛДЫК ОТЧЕТ – 2017</a:t>
            </a:r>
          </a:p>
          <a:p>
            <a:r>
              <a:rPr lang="ru-RU" sz="700" dirty="0">
                <a:solidFill>
                  <a:schemeClr val="accent1">
                    <a:lumMod val="75000"/>
                  </a:schemeClr>
                </a:solidFill>
                <a:latin typeface="Arial" pitchFamily="34" charset="0"/>
                <a:cs typeface="Arial" pitchFamily="34" charset="0"/>
              </a:rPr>
              <a:t>Кыргыз Республикасынын Өкмөтүнө караштуу </a:t>
            </a:r>
          </a:p>
          <a:p>
            <a:r>
              <a:rPr lang="ky-KG" sz="700" dirty="0">
                <a:solidFill>
                  <a:schemeClr val="accent1">
                    <a:lumMod val="75000"/>
                  </a:schemeClr>
                </a:solidFill>
                <a:latin typeface="Arial" pitchFamily="34" charset="0"/>
                <a:cs typeface="Arial" pitchFamily="34" charset="0"/>
              </a:rPr>
              <a:t>Финансылык </a:t>
            </a:r>
            <a:r>
              <a:rPr lang="ky-KG" sz="700" dirty="0" smtClean="0">
                <a:solidFill>
                  <a:schemeClr val="accent1">
                    <a:lumMod val="75000"/>
                  </a:schemeClr>
                </a:solidFill>
                <a:latin typeface="Arial" pitchFamily="34" charset="0"/>
                <a:cs typeface="Arial" pitchFamily="34" charset="0"/>
              </a:rPr>
              <a:t>чалгындоо </a:t>
            </a:r>
            <a:r>
              <a:rPr lang="ky-KG" sz="700" dirty="0">
                <a:solidFill>
                  <a:schemeClr val="accent1">
                    <a:lumMod val="75000"/>
                  </a:schemeClr>
                </a:solidFill>
                <a:latin typeface="Arial" pitchFamily="34" charset="0"/>
                <a:cs typeface="Arial" pitchFamily="34" charset="0"/>
              </a:rPr>
              <a:t>мамлекеттик </a:t>
            </a:r>
            <a:r>
              <a:rPr lang="ky-KG" sz="700" dirty="0" smtClean="0">
                <a:solidFill>
                  <a:schemeClr val="accent1">
                    <a:lumMod val="75000"/>
                  </a:schemeClr>
                </a:solidFill>
                <a:latin typeface="Arial" pitchFamily="34" charset="0"/>
                <a:cs typeface="Arial" pitchFamily="34" charset="0"/>
              </a:rPr>
              <a:t>кызматы</a:t>
            </a:r>
            <a:endParaRPr lang="ru-RU" sz="700" dirty="0">
              <a:solidFill>
                <a:schemeClr val="accent1">
                  <a:lumMod val="75000"/>
                </a:schemeClr>
              </a:solidFill>
              <a:latin typeface="Arial" pitchFamily="34" charset="0"/>
              <a:cs typeface="Arial"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293444681"/>
              </p:ext>
            </p:extLst>
          </p:nvPr>
        </p:nvGraphicFramePr>
        <p:xfrm>
          <a:off x="332656" y="825889"/>
          <a:ext cx="6172200" cy="2839947"/>
        </p:xfrm>
        <a:graphic>
          <a:graphicData uri="http://schemas.openxmlformats.org/drawingml/2006/table">
            <a:tbl>
              <a:tblPr/>
              <a:tblGrid>
                <a:gridCol w="224444">
                  <a:extLst>
                    <a:ext uri="{9D8B030D-6E8A-4147-A177-3AD203B41FA5}">
                      <a16:colId xmlns:a16="http://schemas.microsoft.com/office/drawing/2014/main" val="20000"/>
                    </a:ext>
                  </a:extLst>
                </a:gridCol>
                <a:gridCol w="4862945">
                  <a:extLst>
                    <a:ext uri="{9D8B030D-6E8A-4147-A177-3AD203B41FA5}">
                      <a16:colId xmlns:a16="http://schemas.microsoft.com/office/drawing/2014/main" val="20001"/>
                    </a:ext>
                  </a:extLst>
                </a:gridCol>
                <a:gridCol w="1084811">
                  <a:extLst>
                    <a:ext uri="{9D8B030D-6E8A-4147-A177-3AD203B41FA5}">
                      <a16:colId xmlns:a16="http://schemas.microsoft.com/office/drawing/2014/main" val="20002"/>
                    </a:ext>
                  </a:extLst>
                </a:gridCol>
              </a:tblGrid>
              <a:tr h="386385">
                <a:tc>
                  <a:txBody>
                    <a:bodyPr/>
                    <a:lstStyle/>
                    <a:p>
                      <a:pPr algn="ctr" fontAlgn="ctr"/>
                      <a:r>
                        <a:rPr lang="ru-RU" sz="1100" b="1" i="0" u="none" strike="noStrike" dirty="0">
                          <a:solidFill>
                            <a:schemeClr val="tx1">
                              <a:lumMod val="65000"/>
                              <a:lumOff val="35000"/>
                            </a:schemeClr>
                          </a:solidFill>
                          <a:effectLst/>
                          <a:latin typeface="Arial Narrow" pitchFamily="34" charset="0"/>
                        </a:rPr>
                        <a:t>№</a:t>
                      </a:r>
                    </a:p>
                  </a:txBody>
                  <a:tcPr marL="9352" marR="9352" marT="9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50" b="1" i="0" u="none" strike="noStrike" dirty="0" smtClean="0">
                          <a:solidFill>
                            <a:schemeClr val="tx1">
                              <a:lumMod val="65000"/>
                              <a:lumOff val="35000"/>
                            </a:schemeClr>
                          </a:solidFill>
                          <a:effectLst/>
                          <a:latin typeface="Arial Narrow" pitchFamily="34" charset="0"/>
                        </a:rPr>
                        <a:t>Кыргыз Республикасынын Кылмыш-жаза кодексинин статьясынын аталышы</a:t>
                      </a:r>
                      <a:endParaRPr lang="ru-RU" sz="1050" b="1" i="0" u="none" strike="noStrike" dirty="0">
                        <a:solidFill>
                          <a:schemeClr val="tx1">
                            <a:lumMod val="65000"/>
                            <a:lumOff val="35000"/>
                          </a:schemeClr>
                        </a:solidFill>
                        <a:effectLst/>
                        <a:latin typeface="Arial Narrow" pitchFamily="34" charset="0"/>
                      </a:endParaRPr>
                    </a:p>
                  </a:txBody>
                  <a:tcPr marL="9352" marR="9352" marT="9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50" b="1" i="0" u="none" strike="noStrike" dirty="0" smtClean="0">
                          <a:solidFill>
                            <a:schemeClr val="tx1">
                              <a:lumMod val="65000"/>
                              <a:lumOff val="35000"/>
                            </a:schemeClr>
                          </a:solidFill>
                          <a:effectLst/>
                          <a:latin typeface="Arial Narrow" pitchFamily="34" charset="0"/>
                        </a:rPr>
                        <a:t>Материалдардын саны</a:t>
                      </a:r>
                      <a:endParaRPr lang="ru-RU" sz="1050" b="1" i="0" u="none" strike="noStrike" dirty="0">
                        <a:solidFill>
                          <a:schemeClr val="tx1">
                            <a:lumMod val="65000"/>
                            <a:lumOff val="35000"/>
                          </a:schemeClr>
                        </a:solidFill>
                        <a:effectLst/>
                        <a:latin typeface="Arial Narrow" pitchFamily="34" charset="0"/>
                      </a:endParaRPr>
                    </a:p>
                  </a:txBody>
                  <a:tcPr marL="9352" marR="9352" marT="9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8795">
                <a:tc gridSpan="3">
                  <a:txBody>
                    <a:bodyPr/>
                    <a:lstStyle/>
                    <a:p>
                      <a:pPr algn="ctr" fontAlgn="b"/>
                      <a:r>
                        <a:rPr lang="ru-RU" sz="1100" b="1" i="0" u="none" strike="noStrike" dirty="0" smtClean="0">
                          <a:solidFill>
                            <a:schemeClr val="tx1">
                              <a:lumMod val="65000"/>
                              <a:lumOff val="35000"/>
                            </a:schemeClr>
                          </a:solidFill>
                          <a:effectLst/>
                          <a:latin typeface="Arial Narrow" pitchFamily="34" charset="0"/>
                          <a:cs typeface="Arial" pitchFamily="34" charset="0"/>
                        </a:rPr>
                        <a:t>Кылмыштуу кирешелерди легализациялоого (адалдоого) каршы аракеттенүү багыты боюнча </a:t>
                      </a:r>
                      <a:endParaRPr lang="ru-RU" sz="1100" b="1" i="0" u="none" strike="noStrike" dirty="0">
                        <a:solidFill>
                          <a:schemeClr val="tx1">
                            <a:lumMod val="65000"/>
                            <a:lumOff val="35000"/>
                          </a:schemeClr>
                        </a:solidFill>
                        <a:effectLst/>
                        <a:latin typeface="Arial Narrow" pitchFamily="34" charset="0"/>
                        <a:cs typeface="Arial" pitchFamily="34" charset="0"/>
                      </a:endParaRPr>
                    </a:p>
                  </a:txBody>
                  <a:tcPr marL="9352" marR="9352" marT="935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128795">
                <a:tc>
                  <a:txBody>
                    <a:bodyPr/>
                    <a:lstStyle/>
                    <a:p>
                      <a:pPr algn="ctr" fontAlgn="ctr"/>
                      <a:r>
                        <a:rPr lang="ru-RU" sz="1100" b="0" i="0" u="none" strike="noStrike">
                          <a:solidFill>
                            <a:srgbClr val="000000"/>
                          </a:solidFill>
                          <a:effectLst/>
                          <a:latin typeface="Arial Narrow" pitchFamily="34" charset="0"/>
                        </a:rPr>
                        <a:t>1</a:t>
                      </a:r>
                    </a:p>
                  </a:txBody>
                  <a:tcPr marL="9352" marR="9352" marT="935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ru-RU" sz="1100" b="0" i="0" u="none" strike="noStrike" dirty="0" smtClean="0">
                          <a:solidFill>
                            <a:srgbClr val="000000"/>
                          </a:solidFill>
                          <a:effectLst/>
                          <a:latin typeface="Arial Narrow" pitchFamily="34" charset="0"/>
                        </a:rPr>
                        <a:t>166-статья. Алдамчылык</a:t>
                      </a:r>
                      <a:endParaRPr lang="ru-RU" sz="1100" b="0" i="0" u="none" strike="noStrike" dirty="0">
                        <a:solidFill>
                          <a:srgbClr val="000000"/>
                        </a:solidFill>
                        <a:effectLst/>
                        <a:latin typeface="Arial Narrow" pitchFamily="34" charset="0"/>
                      </a:endParaRPr>
                    </a:p>
                  </a:txBody>
                  <a:tcPr marL="9352" marR="9352" marT="935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ru-RU" sz="1100" b="0" i="0" u="none" strike="noStrike">
                          <a:solidFill>
                            <a:srgbClr val="000000"/>
                          </a:solidFill>
                          <a:effectLst/>
                          <a:latin typeface="Arial Narrow" pitchFamily="34" charset="0"/>
                        </a:rPr>
                        <a:t>3</a:t>
                      </a:r>
                    </a:p>
                  </a:txBody>
                  <a:tcPr marL="9352" marR="9352" marT="9352"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28795">
                <a:tc>
                  <a:txBody>
                    <a:bodyPr/>
                    <a:lstStyle/>
                    <a:p>
                      <a:pPr algn="ctr" fontAlgn="ctr"/>
                      <a:r>
                        <a:rPr lang="ru-RU" sz="1100" b="0" i="0" u="none" strike="noStrike">
                          <a:solidFill>
                            <a:srgbClr val="000000"/>
                          </a:solidFill>
                          <a:effectLst/>
                          <a:latin typeface="Arial Narrow" pitchFamily="34" charset="0"/>
                        </a:rPr>
                        <a:t>2</a:t>
                      </a:r>
                    </a:p>
                  </a:txBody>
                  <a:tcPr marL="9352" marR="9352" marT="9352" marB="0" anchor="ctr">
                    <a:lnL>
                      <a:noFill/>
                    </a:lnL>
                    <a:lnR>
                      <a:noFill/>
                    </a:lnR>
                    <a:lnT>
                      <a:noFill/>
                    </a:lnT>
                    <a:lnB>
                      <a:noFill/>
                    </a:lnB>
                  </a:tcPr>
                </a:tc>
                <a:tc>
                  <a:txBody>
                    <a:bodyPr/>
                    <a:lstStyle/>
                    <a:p>
                      <a:pPr algn="l" fontAlgn="ctr"/>
                      <a:r>
                        <a:rPr lang="ru-RU" sz="1100" b="0" i="0" u="none" strike="noStrike" dirty="0" smtClean="0">
                          <a:solidFill>
                            <a:srgbClr val="000000"/>
                          </a:solidFill>
                          <a:effectLst/>
                          <a:latin typeface="Arial Narrow" pitchFamily="34" charset="0"/>
                        </a:rPr>
                        <a:t>180-статья. Мыйзамсыз ишкердик кылуу</a:t>
                      </a:r>
                      <a:endParaRPr lang="ru-RU" sz="1100" b="0" i="0" u="none" strike="noStrike" dirty="0">
                        <a:solidFill>
                          <a:srgbClr val="000000"/>
                        </a:solidFill>
                        <a:effectLst/>
                        <a:latin typeface="Arial Narrow" pitchFamily="34" charset="0"/>
                      </a:endParaRPr>
                    </a:p>
                  </a:txBody>
                  <a:tcPr marL="9352" marR="9352" marT="9352" marB="0" anchor="ctr">
                    <a:lnL>
                      <a:noFill/>
                    </a:lnL>
                    <a:lnR>
                      <a:noFill/>
                    </a:lnR>
                    <a:lnT>
                      <a:noFill/>
                    </a:lnT>
                    <a:lnB>
                      <a:noFill/>
                    </a:lnB>
                  </a:tcPr>
                </a:tc>
                <a:tc>
                  <a:txBody>
                    <a:bodyPr/>
                    <a:lstStyle/>
                    <a:p>
                      <a:pPr algn="ctr" fontAlgn="ctr"/>
                      <a:r>
                        <a:rPr lang="ru-RU" sz="1100" b="0" i="0" u="none" strike="noStrike">
                          <a:solidFill>
                            <a:srgbClr val="000000"/>
                          </a:solidFill>
                          <a:effectLst/>
                          <a:latin typeface="Arial Narrow" pitchFamily="34" charset="0"/>
                        </a:rPr>
                        <a:t>3</a:t>
                      </a:r>
                    </a:p>
                  </a:txBody>
                  <a:tcPr marL="9352" marR="9352" marT="9352" marB="0" anchor="ctr">
                    <a:lnL>
                      <a:noFill/>
                    </a:lnL>
                    <a:lnR>
                      <a:noFill/>
                    </a:lnR>
                    <a:lnT>
                      <a:noFill/>
                    </a:lnT>
                    <a:lnB>
                      <a:noFill/>
                    </a:lnB>
                  </a:tcPr>
                </a:tc>
                <a:extLst>
                  <a:ext uri="{0D108BD9-81ED-4DB2-BD59-A6C34878D82A}">
                    <a16:rowId xmlns:a16="http://schemas.microsoft.com/office/drawing/2014/main" val="10003"/>
                  </a:ext>
                </a:extLst>
              </a:tr>
              <a:tr h="128795">
                <a:tc>
                  <a:txBody>
                    <a:bodyPr/>
                    <a:lstStyle/>
                    <a:p>
                      <a:pPr algn="ctr" fontAlgn="ctr"/>
                      <a:r>
                        <a:rPr lang="ru-RU" sz="1100" b="0" i="0" u="none" strike="noStrike">
                          <a:solidFill>
                            <a:srgbClr val="000000"/>
                          </a:solidFill>
                          <a:effectLst/>
                          <a:latin typeface="Arial Narrow" pitchFamily="34" charset="0"/>
                        </a:rPr>
                        <a:t>3</a:t>
                      </a:r>
                    </a:p>
                  </a:txBody>
                  <a:tcPr marL="9352" marR="9352" marT="9352" marB="0" anchor="ctr">
                    <a:lnL>
                      <a:noFill/>
                    </a:lnL>
                    <a:lnR>
                      <a:noFill/>
                    </a:lnR>
                    <a:lnT>
                      <a:noFill/>
                    </a:lnT>
                    <a:lnB>
                      <a:noFill/>
                    </a:lnB>
                  </a:tcPr>
                </a:tc>
                <a:tc>
                  <a:txBody>
                    <a:bodyPr/>
                    <a:lstStyle/>
                    <a:p>
                      <a:pPr algn="l" fontAlgn="ctr"/>
                      <a:r>
                        <a:rPr lang="ru-RU" sz="1100" b="0" i="0" u="none" strike="noStrike" dirty="0" smtClean="0">
                          <a:solidFill>
                            <a:srgbClr val="000000"/>
                          </a:solidFill>
                          <a:effectLst/>
                          <a:latin typeface="Arial Narrow" pitchFamily="34" charset="0"/>
                        </a:rPr>
                        <a:t>183-статья. Кылмыштуу кирешелерди легалдаштыруу (адалдоо)</a:t>
                      </a:r>
                      <a:endParaRPr lang="ru-RU" sz="1100" b="0" i="0" u="none" strike="noStrike" dirty="0">
                        <a:solidFill>
                          <a:srgbClr val="000000"/>
                        </a:solidFill>
                        <a:effectLst/>
                        <a:latin typeface="Arial Narrow" pitchFamily="34" charset="0"/>
                      </a:endParaRPr>
                    </a:p>
                  </a:txBody>
                  <a:tcPr marL="9352" marR="9352" marT="9352" marB="0" anchor="ctr">
                    <a:lnL>
                      <a:noFill/>
                    </a:lnL>
                    <a:lnR>
                      <a:noFill/>
                    </a:lnR>
                    <a:lnT>
                      <a:noFill/>
                    </a:lnT>
                    <a:lnB>
                      <a:noFill/>
                    </a:lnB>
                  </a:tcPr>
                </a:tc>
                <a:tc>
                  <a:txBody>
                    <a:bodyPr/>
                    <a:lstStyle/>
                    <a:p>
                      <a:pPr algn="ctr" fontAlgn="ctr"/>
                      <a:r>
                        <a:rPr lang="ru-RU" sz="1100" b="0" i="0" u="none" strike="noStrike">
                          <a:solidFill>
                            <a:srgbClr val="000000"/>
                          </a:solidFill>
                          <a:effectLst/>
                          <a:latin typeface="Arial Narrow" pitchFamily="34" charset="0"/>
                        </a:rPr>
                        <a:t>22</a:t>
                      </a:r>
                    </a:p>
                  </a:txBody>
                  <a:tcPr marL="9352" marR="9352" marT="9352" marB="0" anchor="ctr">
                    <a:lnL>
                      <a:noFill/>
                    </a:lnL>
                    <a:lnR>
                      <a:noFill/>
                    </a:lnR>
                    <a:lnT>
                      <a:noFill/>
                    </a:lnT>
                    <a:lnB>
                      <a:noFill/>
                    </a:lnB>
                  </a:tcPr>
                </a:tc>
                <a:extLst>
                  <a:ext uri="{0D108BD9-81ED-4DB2-BD59-A6C34878D82A}">
                    <a16:rowId xmlns:a16="http://schemas.microsoft.com/office/drawing/2014/main" val="10004"/>
                  </a:ext>
                </a:extLst>
              </a:tr>
              <a:tr h="128795">
                <a:tc>
                  <a:txBody>
                    <a:bodyPr/>
                    <a:lstStyle/>
                    <a:p>
                      <a:pPr algn="ctr" fontAlgn="ctr"/>
                      <a:r>
                        <a:rPr lang="ru-RU" sz="1100" b="0" i="0" u="none" strike="noStrike">
                          <a:solidFill>
                            <a:srgbClr val="000000"/>
                          </a:solidFill>
                          <a:effectLst/>
                          <a:latin typeface="Arial Narrow" pitchFamily="34" charset="0"/>
                        </a:rPr>
                        <a:t>4</a:t>
                      </a:r>
                    </a:p>
                  </a:txBody>
                  <a:tcPr marL="9352" marR="9352" marT="9352" marB="0" anchor="ctr">
                    <a:lnL>
                      <a:noFill/>
                    </a:lnL>
                    <a:lnR>
                      <a:noFill/>
                    </a:lnR>
                    <a:lnT>
                      <a:noFill/>
                    </a:lnT>
                    <a:lnB>
                      <a:noFill/>
                    </a:lnB>
                  </a:tcPr>
                </a:tc>
                <a:tc>
                  <a:txBody>
                    <a:bodyPr/>
                    <a:lstStyle/>
                    <a:p>
                      <a:pPr algn="l" fontAlgn="ctr"/>
                      <a:r>
                        <a:rPr lang="ru-RU" sz="1100" b="0" i="0" u="none" strike="noStrike" dirty="0" smtClean="0">
                          <a:solidFill>
                            <a:srgbClr val="000000"/>
                          </a:solidFill>
                          <a:effectLst/>
                          <a:latin typeface="Arial Narrow" pitchFamily="34" charset="0"/>
                        </a:rPr>
                        <a:t>204-статья. </a:t>
                      </a:r>
                      <a:r>
                        <a:rPr lang="ru-RU" sz="1100" b="0" i="0" u="none" strike="noStrike" dirty="0">
                          <a:solidFill>
                            <a:srgbClr val="000000"/>
                          </a:solidFill>
                          <a:effectLst/>
                          <a:latin typeface="Arial Narrow" pitchFamily="34" charset="0"/>
                        </a:rPr>
                        <a:t>Контрабанда</a:t>
                      </a:r>
                    </a:p>
                  </a:txBody>
                  <a:tcPr marL="9352" marR="9352" marT="9352" marB="0" anchor="ctr">
                    <a:lnL>
                      <a:noFill/>
                    </a:lnL>
                    <a:lnR>
                      <a:noFill/>
                    </a:lnR>
                    <a:lnT>
                      <a:noFill/>
                    </a:lnT>
                    <a:lnB>
                      <a:noFill/>
                    </a:lnB>
                  </a:tcPr>
                </a:tc>
                <a:tc>
                  <a:txBody>
                    <a:bodyPr/>
                    <a:lstStyle/>
                    <a:p>
                      <a:pPr algn="ctr" fontAlgn="ctr"/>
                      <a:r>
                        <a:rPr lang="ru-RU" sz="1100" b="0" i="0" u="none" strike="noStrike">
                          <a:solidFill>
                            <a:srgbClr val="000000"/>
                          </a:solidFill>
                          <a:effectLst/>
                          <a:latin typeface="Arial Narrow" pitchFamily="34" charset="0"/>
                        </a:rPr>
                        <a:t>1</a:t>
                      </a:r>
                    </a:p>
                  </a:txBody>
                  <a:tcPr marL="9352" marR="9352" marT="9352" marB="0" anchor="ctr">
                    <a:lnL>
                      <a:noFill/>
                    </a:lnL>
                    <a:lnR>
                      <a:noFill/>
                    </a:lnR>
                    <a:lnT>
                      <a:noFill/>
                    </a:lnT>
                    <a:lnB>
                      <a:noFill/>
                    </a:lnB>
                  </a:tcPr>
                </a:tc>
                <a:extLst>
                  <a:ext uri="{0D108BD9-81ED-4DB2-BD59-A6C34878D82A}">
                    <a16:rowId xmlns:a16="http://schemas.microsoft.com/office/drawing/2014/main" val="10005"/>
                  </a:ext>
                </a:extLst>
              </a:tr>
              <a:tr h="314526">
                <a:tc>
                  <a:txBody>
                    <a:bodyPr/>
                    <a:lstStyle/>
                    <a:p>
                      <a:pPr algn="ctr" fontAlgn="ctr"/>
                      <a:r>
                        <a:rPr lang="ru-RU" sz="1100" b="0" i="0" u="none" strike="noStrike">
                          <a:solidFill>
                            <a:srgbClr val="000000"/>
                          </a:solidFill>
                          <a:effectLst/>
                          <a:latin typeface="Arial Narrow" pitchFamily="34" charset="0"/>
                        </a:rPr>
                        <a:t>5</a:t>
                      </a:r>
                    </a:p>
                  </a:txBody>
                  <a:tcPr marL="9352" marR="9352" marT="9352" marB="0" anchor="ctr">
                    <a:lnL>
                      <a:noFill/>
                    </a:lnL>
                    <a:lnR>
                      <a:noFill/>
                    </a:lnR>
                    <a:lnT>
                      <a:noFill/>
                    </a:lnT>
                    <a:lnB>
                      <a:noFill/>
                    </a:lnB>
                  </a:tcPr>
                </a:tc>
                <a:tc>
                  <a:txBody>
                    <a:bodyPr/>
                    <a:lstStyle/>
                    <a:p>
                      <a:pPr algn="l" fontAlgn="ctr"/>
                      <a:r>
                        <a:rPr lang="ru-RU" sz="1100" b="0" i="0" u="none" strike="noStrike" dirty="0" smtClean="0">
                          <a:solidFill>
                            <a:srgbClr val="000000"/>
                          </a:solidFill>
                          <a:effectLst/>
                          <a:latin typeface="Arial Narrow" pitchFamily="34" charset="0"/>
                        </a:rPr>
                        <a:t>213-статья. Чарба жүргүзүүчү субъекттердин кызмат адамдарынын салыктарды жана милдеттүү камсыздандыруу акыларын төлөөдөн четтөөсү</a:t>
                      </a:r>
                      <a:endParaRPr lang="ru-RU" sz="1100" b="0" i="0" u="none" strike="noStrike" dirty="0">
                        <a:solidFill>
                          <a:srgbClr val="000000"/>
                        </a:solidFill>
                        <a:effectLst/>
                        <a:latin typeface="Arial Narrow" pitchFamily="34" charset="0"/>
                      </a:endParaRPr>
                    </a:p>
                  </a:txBody>
                  <a:tcPr marL="9352" marR="9352" marT="9352" marB="0" anchor="ctr">
                    <a:lnL>
                      <a:noFill/>
                    </a:lnL>
                    <a:lnR>
                      <a:noFill/>
                    </a:lnR>
                    <a:lnT>
                      <a:noFill/>
                    </a:lnT>
                    <a:lnB>
                      <a:noFill/>
                    </a:lnB>
                  </a:tcPr>
                </a:tc>
                <a:tc>
                  <a:txBody>
                    <a:bodyPr/>
                    <a:lstStyle/>
                    <a:p>
                      <a:pPr algn="ctr" fontAlgn="ctr"/>
                      <a:r>
                        <a:rPr lang="ru-RU" sz="1100" b="0" i="0" u="none" strike="noStrike">
                          <a:solidFill>
                            <a:srgbClr val="000000"/>
                          </a:solidFill>
                          <a:effectLst/>
                          <a:latin typeface="Arial Narrow" pitchFamily="34" charset="0"/>
                        </a:rPr>
                        <a:t>20</a:t>
                      </a:r>
                    </a:p>
                  </a:txBody>
                  <a:tcPr marL="9352" marR="9352" marT="9352" marB="0" anchor="ctr">
                    <a:lnL>
                      <a:noFill/>
                    </a:lnL>
                    <a:lnR>
                      <a:noFill/>
                    </a:lnR>
                    <a:lnT>
                      <a:noFill/>
                    </a:lnT>
                    <a:lnB>
                      <a:noFill/>
                    </a:lnB>
                  </a:tcPr>
                </a:tc>
                <a:extLst>
                  <a:ext uri="{0D108BD9-81ED-4DB2-BD59-A6C34878D82A}">
                    <a16:rowId xmlns:a16="http://schemas.microsoft.com/office/drawing/2014/main" val="10006"/>
                  </a:ext>
                </a:extLst>
              </a:tr>
              <a:tr h="244710">
                <a:tc>
                  <a:txBody>
                    <a:bodyPr/>
                    <a:lstStyle/>
                    <a:p>
                      <a:pPr algn="ctr" fontAlgn="ctr"/>
                      <a:r>
                        <a:rPr lang="ru-RU" sz="1100" b="0" i="0" u="none" strike="noStrike">
                          <a:solidFill>
                            <a:srgbClr val="000000"/>
                          </a:solidFill>
                          <a:effectLst/>
                          <a:latin typeface="Arial Narrow" pitchFamily="34" charset="0"/>
                        </a:rPr>
                        <a:t>6</a:t>
                      </a:r>
                    </a:p>
                  </a:txBody>
                  <a:tcPr marL="9352" marR="9352" marT="9352" marB="0" anchor="ctr">
                    <a:lnL>
                      <a:noFill/>
                    </a:lnL>
                    <a:lnR>
                      <a:noFill/>
                    </a:lnR>
                    <a:lnT>
                      <a:noFill/>
                    </a:lnT>
                    <a:lnB>
                      <a:noFill/>
                    </a:lnB>
                  </a:tcPr>
                </a:tc>
                <a:tc>
                  <a:txBody>
                    <a:bodyPr/>
                    <a:lstStyle/>
                    <a:p>
                      <a:pPr algn="l" fontAlgn="ctr"/>
                      <a:r>
                        <a:rPr lang="ru-RU" sz="1100" b="0" i="0" u="none" strike="noStrike" dirty="0" smtClean="0">
                          <a:solidFill>
                            <a:srgbClr val="000000"/>
                          </a:solidFill>
                          <a:effectLst/>
                          <a:latin typeface="Arial Narrow" pitchFamily="34" charset="0"/>
                        </a:rPr>
                        <a:t>221-статья. Коммерциялык же башка уюмдардын кызматчыларынын ыйгарым укуктарын кыянаттык менен пайдаланышы</a:t>
                      </a:r>
                      <a:endParaRPr lang="ru-RU" sz="1100" b="0" i="0" u="none" strike="noStrike" dirty="0">
                        <a:solidFill>
                          <a:srgbClr val="000000"/>
                        </a:solidFill>
                        <a:effectLst/>
                        <a:latin typeface="Arial Narrow" pitchFamily="34" charset="0"/>
                      </a:endParaRPr>
                    </a:p>
                  </a:txBody>
                  <a:tcPr marL="9352" marR="9352" marT="9352" marB="0" anchor="ctr">
                    <a:lnL>
                      <a:noFill/>
                    </a:lnL>
                    <a:lnR>
                      <a:noFill/>
                    </a:lnR>
                    <a:lnT>
                      <a:noFill/>
                    </a:lnT>
                    <a:lnB>
                      <a:noFill/>
                    </a:lnB>
                  </a:tcPr>
                </a:tc>
                <a:tc>
                  <a:txBody>
                    <a:bodyPr/>
                    <a:lstStyle/>
                    <a:p>
                      <a:pPr algn="ctr" fontAlgn="ctr"/>
                      <a:r>
                        <a:rPr lang="ru-RU" sz="1100" b="0" i="0" u="none" strike="noStrike">
                          <a:solidFill>
                            <a:srgbClr val="000000"/>
                          </a:solidFill>
                          <a:effectLst/>
                          <a:latin typeface="Arial Narrow" pitchFamily="34" charset="0"/>
                        </a:rPr>
                        <a:t>2</a:t>
                      </a:r>
                    </a:p>
                  </a:txBody>
                  <a:tcPr marL="9352" marR="9352" marT="9352" marB="0" anchor="ctr">
                    <a:lnL>
                      <a:noFill/>
                    </a:lnL>
                    <a:lnR>
                      <a:noFill/>
                    </a:lnR>
                    <a:lnT>
                      <a:noFill/>
                    </a:lnT>
                    <a:lnB>
                      <a:noFill/>
                    </a:lnB>
                  </a:tcPr>
                </a:tc>
                <a:extLst>
                  <a:ext uri="{0D108BD9-81ED-4DB2-BD59-A6C34878D82A}">
                    <a16:rowId xmlns:a16="http://schemas.microsoft.com/office/drawing/2014/main" val="10007"/>
                  </a:ext>
                </a:extLst>
              </a:tr>
              <a:tr h="489420">
                <a:tc>
                  <a:txBody>
                    <a:bodyPr/>
                    <a:lstStyle/>
                    <a:p>
                      <a:pPr algn="ctr" fontAlgn="ctr"/>
                      <a:r>
                        <a:rPr lang="ru-RU" sz="1100" b="0" i="0" u="none" strike="noStrike" dirty="0">
                          <a:solidFill>
                            <a:srgbClr val="000000"/>
                          </a:solidFill>
                          <a:effectLst/>
                          <a:latin typeface="Arial Narrow" pitchFamily="34" charset="0"/>
                        </a:rPr>
                        <a:t>7</a:t>
                      </a:r>
                    </a:p>
                  </a:txBody>
                  <a:tcPr marL="9352" marR="9352" marT="9352" marB="0" anchor="ctr">
                    <a:lnL>
                      <a:noFill/>
                    </a:lnL>
                    <a:lnR>
                      <a:noFill/>
                    </a:lnR>
                    <a:lnT>
                      <a:noFill/>
                    </a:lnT>
                    <a:lnB>
                      <a:noFill/>
                    </a:lnB>
                  </a:tcPr>
                </a:tc>
                <a:tc>
                  <a:txBody>
                    <a:bodyPr/>
                    <a:lstStyle/>
                    <a:p>
                      <a:pPr algn="l" fontAlgn="ctr"/>
                      <a:r>
                        <a:rPr lang="ru-RU" sz="1100" b="0" i="0" u="none" strike="noStrike" dirty="0" smtClean="0">
                          <a:solidFill>
                            <a:srgbClr val="000000"/>
                          </a:solidFill>
                          <a:effectLst/>
                          <a:latin typeface="Arial Narrow" pitchFamily="34" charset="0"/>
                        </a:rPr>
                        <a:t>247-статья. Баңги каражаттарын, психотроптук заттарды, алардын окшошторун же прекурсорлорду башкага берүү максатында мыйзамсыз даярдоо, сатып алуу, сактоо, ташуу, жөнөтүү, ага тете эле мыйзамсыз өндүрүү же берүү</a:t>
                      </a:r>
                      <a:endParaRPr lang="ru-RU" sz="1100" b="0" i="0" u="none" strike="noStrike" dirty="0">
                        <a:solidFill>
                          <a:srgbClr val="000000"/>
                        </a:solidFill>
                        <a:effectLst/>
                        <a:latin typeface="Arial Narrow" pitchFamily="34" charset="0"/>
                      </a:endParaRPr>
                    </a:p>
                  </a:txBody>
                  <a:tcPr marL="9352" marR="9352" marT="9352" marB="0" anchor="ctr">
                    <a:lnL>
                      <a:noFill/>
                    </a:lnL>
                    <a:lnR>
                      <a:noFill/>
                    </a:lnR>
                    <a:lnT>
                      <a:noFill/>
                    </a:lnT>
                    <a:lnB>
                      <a:noFill/>
                    </a:lnB>
                  </a:tcPr>
                </a:tc>
                <a:tc>
                  <a:txBody>
                    <a:bodyPr/>
                    <a:lstStyle/>
                    <a:p>
                      <a:pPr algn="ctr" fontAlgn="ctr"/>
                      <a:r>
                        <a:rPr lang="ru-RU" sz="1100" b="0" i="0" u="none" strike="noStrike" dirty="0">
                          <a:solidFill>
                            <a:srgbClr val="000000"/>
                          </a:solidFill>
                          <a:effectLst/>
                          <a:latin typeface="Arial Narrow" pitchFamily="34" charset="0"/>
                        </a:rPr>
                        <a:t>1</a:t>
                      </a:r>
                    </a:p>
                  </a:txBody>
                  <a:tcPr marL="9352" marR="9352" marT="9352" marB="0" anchor="ctr">
                    <a:lnL>
                      <a:noFill/>
                    </a:lnL>
                    <a:lnR>
                      <a:noFill/>
                    </a:lnR>
                    <a:lnT>
                      <a:noFill/>
                    </a:lnT>
                    <a:lnB>
                      <a:noFill/>
                    </a:lnB>
                  </a:tcPr>
                </a:tc>
                <a:extLst>
                  <a:ext uri="{0D108BD9-81ED-4DB2-BD59-A6C34878D82A}">
                    <a16:rowId xmlns:a16="http://schemas.microsoft.com/office/drawing/2014/main" val="10008"/>
                  </a:ext>
                </a:extLst>
              </a:tr>
              <a:tr h="367066">
                <a:tc>
                  <a:txBody>
                    <a:bodyPr/>
                    <a:lstStyle/>
                    <a:p>
                      <a:pPr algn="ctr" fontAlgn="ctr"/>
                      <a:r>
                        <a:rPr lang="ru-RU" sz="1100" b="0" i="0" u="none" strike="noStrike">
                          <a:solidFill>
                            <a:srgbClr val="000000"/>
                          </a:solidFill>
                          <a:effectLst/>
                          <a:latin typeface="Arial Narrow" pitchFamily="34" charset="0"/>
                        </a:rPr>
                        <a:t>8</a:t>
                      </a:r>
                    </a:p>
                  </a:txBody>
                  <a:tcPr marL="9352" marR="9352" marT="9352" marB="0" anchor="ctr">
                    <a:lnL>
                      <a:noFill/>
                    </a:lnL>
                    <a:lnR>
                      <a:noFill/>
                    </a:lnR>
                    <a:lnT>
                      <a:noFill/>
                    </a:lnT>
                    <a:lnB>
                      <a:noFill/>
                    </a:lnB>
                  </a:tcPr>
                </a:tc>
                <a:tc>
                  <a:txBody>
                    <a:bodyPr/>
                    <a:lstStyle/>
                    <a:p>
                      <a:pPr algn="l" fontAlgn="ctr"/>
                      <a:r>
                        <a:rPr lang="ru-RU" sz="1100" b="0" i="0" u="none" strike="noStrike" dirty="0" smtClean="0">
                          <a:solidFill>
                            <a:srgbClr val="000000"/>
                          </a:solidFill>
                          <a:effectLst/>
                          <a:latin typeface="Arial Narrow" pitchFamily="34" charset="0"/>
                        </a:rPr>
                        <a:t>350-статья. Документтерди, мамлекеттик сыйлыктарды, штамптарды, мөөрлөрдү, бланктарды колго жасоо, даярдоо, сатуу же алардын жасалмаларын пайдалануу</a:t>
                      </a:r>
                    </a:p>
                  </a:txBody>
                  <a:tcPr marL="9352" marR="9352" marT="9352" marB="0" anchor="ctr">
                    <a:lnL>
                      <a:noFill/>
                    </a:lnL>
                    <a:lnR>
                      <a:noFill/>
                    </a:lnR>
                    <a:lnT>
                      <a:noFill/>
                    </a:lnT>
                    <a:lnB>
                      <a:noFill/>
                    </a:lnB>
                  </a:tcPr>
                </a:tc>
                <a:tc>
                  <a:txBody>
                    <a:bodyPr/>
                    <a:lstStyle/>
                    <a:p>
                      <a:pPr algn="ctr" fontAlgn="ctr"/>
                      <a:r>
                        <a:rPr lang="ru-RU" sz="1100" b="0" i="0" u="none" strike="noStrike" dirty="0">
                          <a:solidFill>
                            <a:srgbClr val="000000"/>
                          </a:solidFill>
                          <a:effectLst/>
                          <a:latin typeface="Arial Narrow" pitchFamily="34" charset="0"/>
                        </a:rPr>
                        <a:t>1</a:t>
                      </a:r>
                    </a:p>
                  </a:txBody>
                  <a:tcPr marL="9352" marR="9352" marT="9352" marB="0" anchor="ctr">
                    <a:lnL>
                      <a:noFill/>
                    </a:lnL>
                    <a:lnR>
                      <a:noFill/>
                    </a:lnR>
                    <a:lnT>
                      <a:noFill/>
                    </a:lnT>
                    <a:lnB>
                      <a:noFill/>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15218171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5705</TotalTime>
  <Words>13670</Words>
  <Application>Microsoft Office PowerPoint</Application>
  <PresentationFormat>Экран (4:3)</PresentationFormat>
  <Paragraphs>1862</Paragraphs>
  <Slides>52</Slides>
  <Notes>1</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1</vt:i4>
      </vt:variant>
      <vt:variant>
        <vt:lpstr>Заголовки слайдов</vt:lpstr>
      </vt:variant>
      <vt:variant>
        <vt:i4>52</vt:i4>
      </vt:variant>
    </vt:vector>
  </HeadingPairs>
  <TitlesOfParts>
    <vt:vector size="61" baseType="lpstr">
      <vt:lpstr>Arial</vt:lpstr>
      <vt:lpstr>Arial Black</vt:lpstr>
      <vt:lpstr>Arial Narrow</vt:lpstr>
      <vt:lpstr>Calibri</vt:lpstr>
      <vt:lpstr>Tahoma</vt:lpstr>
      <vt:lpstr>Times New Roman</vt:lpstr>
      <vt:lpstr>Wingdings</vt:lpstr>
      <vt:lpstr>Тема Office</vt:lpstr>
      <vt:lpstr>CorelDRAW</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Токторбаева Махабат</cp:lastModifiedBy>
  <cp:revision>617</cp:revision>
  <dcterms:created xsi:type="dcterms:W3CDTF">2018-01-21T16:15:07Z</dcterms:created>
  <dcterms:modified xsi:type="dcterms:W3CDTF">2018-02-26T07:20:19Z</dcterms:modified>
</cp:coreProperties>
</file>